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3.xml" ContentType="application/vnd.openxmlformats-officedocument.presentationml.comments+xml"/>
  <Override PartName="/ppt/comments/comment1.xml" ContentType="application/vnd.openxmlformats-officedocument.presentationml.comments+xml"/>
  <Override PartName="/ppt/comments/comment4.xml" ContentType="application/vnd.openxmlformats-officedocument.presentationml.comments+xml"/>
  <Override PartName="/ppt/comments/comment2.xml" ContentType="application/vnd.openxmlformats-officedocument.presentationml.comment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id="0" initials="" name="Marco Dwyer" lastIdx="5" clrIdx="0"/>
  <p:cmAuthor id="1" initials="" name="HUIYING Tan" lastIdx="3" clrIdx="1"/>
  <p:cmAuthor id="2" initials="" name="Diana Seclen" lastIdx="5" clrIdx="2"/>
  <p:cmAuthor id="3" initials="" name="Mimu Sakuma" lastIdx="3" clrIdx="3"/>
  <p:cmAuthor id="4" initials="" name="demetriparker95" lastIdx="1" clrIdx="4"/>
  <p:cmAuthor id="5" initials="" name="Sakuma Mimu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6.xml" Type="http://schemas.openxmlformats.org/officeDocument/2006/relationships/slide" Id="rId12"/><Relationship Target="presProps.xml" Type="http://schemas.openxmlformats.org/officeDocument/2006/relationships/presProps" Id="rId2"/><Relationship Target="theme/theme2.xml" Type="http://schemas.openxmlformats.org/officeDocument/2006/relationships/theme" Id="rId1"/><Relationship Target="slides/slide4.xml" Type="http://schemas.openxmlformats.org/officeDocument/2006/relationships/slide" Id="rId10"/><Relationship Target="commentAuthors.xml" Type="http://schemas.openxmlformats.org/officeDocument/2006/relationships/commentAuthors" Id="rId4"/><Relationship Target="slides/slide5.xml" Type="http://schemas.openxmlformats.org/officeDocument/2006/relationships/slide" Id="rId11"/><Relationship Target="tableStyles.xml" Type="http://schemas.openxmlformats.org/officeDocument/2006/relationships/tableStyles" Id="rId3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1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5" authorId="0">
    <p:pos y="0" x="6000"/>
    <p:text>what do you guys think of a cover page?</p:text>
  </p:cm>
  <p:cm idx="3" authorId="3">
    <p:pos y="100" x="6000"/>
    <p:text>like it</p:text>
  </p:cm>
  <p:cm idx="1" authorId="4">
    <p:pos y="200" x="6000"/>
    <p:text>Its nice!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" authorId="5">
    <p:pos y="0" x="6000"/>
    <p:text>Guys I used the pics that you used for interview, so feel free to change pics whatever you prefer. and tell me or edit if you don't like the layout. thanks.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2" authorId="0">
    <p:pos y="0" x="6000"/>
    <p:text>Mimu I don't understand this Part lol :S</p:text>
  </p:cm>
  <p:cm idx="3" authorId="0">
    <p:pos y="100" x="6000"/>
    <p:text>_Marked as resolved_</p:text>
  </p:cm>
  <p:cm idx="1" authorId="1">
    <p:pos y="200" x="6000"/>
    <p:text>_Re-opened_
I combines the two numbers shown on the digital map of the lot area of lot 1 and 6, it isnt equal to 41937. is this total right?</p:text>
  </p:cm>
  <p:cm idx="1" authorId="2">
    <p:pos y="300" x="6000"/>
    <p:text>i got 40823 sq ft</p:text>
  </p:cm>
  <p:cm idx="2" authorId="2">
    <p:pos y="400" x="6000"/>
    <p:text>and the total build able sq ft available equals to 37834 sq ft for me</p:text>
  </p:cm>
  <p:cm idx="2" authorId="1">
    <p:pos y="500" x="6000"/>
    <p:text>i got the same num also</p:text>
  </p:cm>
  <p:cm idx="4" authorId="0">
    <p:pos y="600" x="6000"/>
    <p:text>the number "41,937" was calculate through autocad, i guess it would be okay if we all have different numbers as long as there sort of close. but having "37,834" buildable sq ft doesn't make much sense to me</p:text>
  </p:cm>
  <p:cm idx="3" authorId="2">
    <p:pos y="700" x="6000"/>
    <p:text>It's what I got :/. I am adding a slide with my calculations so you can guys see it</p:text>
  </p:cm>
  <p:cm idx="1" authorId="3">
    <p:pos y="800" x="6000"/>
    <p:text>Diana, can you tell me the numbers of each area that you used?
did you use 16149 for 10stories hight building's area?</p:text>
  </p:cm>
  <p:cm idx="4" authorId="2">
    <p:pos y="900" x="6000"/>
    <p:text>I will, as soon as I get back from work 
Sent from my iPhone</p:text>
  </p:cm>
  <p:cm idx="5" authorId="2">
    <p:pos y="1000" x="6000"/>
    <p:text>i updated the slide</p:text>
  </p:cm>
  <p:cm idx="2" authorId="3">
    <p:pos y="1100" x="6000"/>
    <p:text>Can we use 10 stories hight for a half of the B building, and 7stories hight for the other half?</p:text>
  </p:cm>
  <p:cm idx="3" authorId="1">
    <p:pos y="1200" x="6000"/>
    <p:text>I search on google map, it seems like they are both 10 stores height.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" authorId="0">
    <p:pos y="0" x="6000"/>
    <p:text>should we get ride of this page?</p:text>
  </p:cm>
</p:cmLst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 cover page or nah?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2914648" x="0"/>
            <a:ext cy="22289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y="291464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y="1618313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y="2964777" x="685800"/>
            <a:ext cy="9447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/>
          <p:nvPr/>
        </p:nvSpPr>
        <p:spPr>
          <a:xfrm>
            <a:off y="0" x="0"/>
            <a:ext cy="11277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y="112767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/>
          <p:nvPr/>
        </p:nvSpPr>
        <p:spPr>
          <a:xfrm>
            <a:off y="0" x="0"/>
            <a:ext cy="11277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y="112767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/>
        </p:nvSpPr>
        <p:spPr>
          <a:xfrm>
            <a:off y="0" x="0"/>
            <a:ext cy="11277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y="112767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0" name="Shape 3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/>
        </p:nvSpPr>
        <p:spPr>
          <a:xfrm>
            <a:off y="4225081" x="0"/>
            <a:ext cy="9183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y="4225081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5" name="Shape 3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3.png" Type="http://schemas.openxmlformats.org/officeDocument/2006/relationships/image" Id="rId4"/><Relationship Target="../comments/comment1.xml" Type="http://schemas.openxmlformats.org/officeDocument/2006/relationships/comments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4"/><Relationship Target="../comments/comment2.xml" Type="http://schemas.openxmlformats.org/officeDocument/2006/relationships/comments" Id="rId3"/><Relationship Target="https://openlab.citytech.cuny.edu/btech3sp15group4/2015/02/01/demetri-parker/" Type="http://schemas.openxmlformats.org/officeDocument/2006/relationships/hyperlink" TargetMode="External" Id="rId9"/><Relationship Target="../media/image00.jpg" Type="http://schemas.openxmlformats.org/officeDocument/2006/relationships/image" Id="rId6"/><Relationship Target="../media/image03.jpg" Type="http://schemas.openxmlformats.org/officeDocument/2006/relationships/image" Id="rId5"/><Relationship Target="../media/image06.jpg" Type="http://schemas.openxmlformats.org/officeDocument/2006/relationships/image" Id="rId8"/><Relationship Target="../media/image02.jpg" Type="http://schemas.openxmlformats.org/officeDocument/2006/relationships/image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9.png" Type="http://schemas.openxmlformats.org/officeDocument/2006/relationships/image" Id="rId4"/><Relationship Target="../media/image07.png" Type="http://schemas.openxmlformats.org/officeDocument/2006/relationships/image" Id="rId3"/><Relationship Target="../media/image12.jp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4"/><Relationship Target="../comments/comment3.xml" Type="http://schemas.openxmlformats.org/officeDocument/2006/relationships/comments" Id="rId3"/><Relationship Target="../media/image08.jpg" Type="http://schemas.openxmlformats.org/officeDocument/2006/relationships/image" Id="rId6"/><Relationship Target="../media/image04.jpg" Type="http://schemas.openxmlformats.org/officeDocument/2006/relationships/image" Id="rId5"/><Relationship Target="../media/image05.jpg" Type="http://schemas.openxmlformats.org/officeDocument/2006/relationships/image" Id="rId7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4"/><Relationship Target="../comments/comment4.xml" Type="http://schemas.openxmlformats.org/officeDocument/2006/relationships/comments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/>
        </p:nvSpPr>
        <p:spPr>
          <a:xfrm>
            <a:off y="523975" x="470500"/>
            <a:ext cy="1208399" cx="4127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type="ctrTitle"/>
          </p:nvPr>
        </p:nvSpPr>
        <p:spPr>
          <a:xfrm>
            <a:off y="0" x="0"/>
            <a:ext cy="1871399" cx="5667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TEAM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ZONING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RESEARCH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ctrTitle"/>
          </p:nvPr>
        </p:nvSpPr>
        <p:spPr>
          <a:xfrm>
            <a:off y="81625" x="165100"/>
            <a:ext cy="1005600" cx="88173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/>
              <a:t>TEAM MEMBERS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y="1087225" x="6564575"/>
            <a:ext cy="609599" cx="2362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sz="3600"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GROUP 4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471425" x="3925724"/>
            <a:ext cy="1438050" cx="107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 rotWithShape="1">
          <a:blip r:embed="rId5">
            <a:alphaModFix/>
          </a:blip>
          <a:srcRect t="21601" b="35866" r="23819" l="32817"/>
          <a:stretch/>
        </p:blipFill>
        <p:spPr>
          <a:xfrm>
            <a:off y="2485225" x="2365400"/>
            <a:ext cy="1410435" cx="107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 rotWithShape="1">
          <a:blip r:embed="rId6">
            <a:alphaModFix/>
          </a:blip>
          <a:srcRect t="6629" b="66978" r="13055" l="17349"/>
          <a:stretch/>
        </p:blipFill>
        <p:spPr>
          <a:xfrm>
            <a:off y="2485225" x="700375"/>
            <a:ext cy="1410449" cx="107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 rotWithShape="1">
          <a:blip r:embed="rId7">
            <a:alphaModFix/>
          </a:blip>
          <a:srcRect t="4713" b="33267" r="18711" l="13247"/>
          <a:stretch/>
        </p:blipFill>
        <p:spPr>
          <a:xfrm>
            <a:off y="2471425" x="5486037"/>
            <a:ext cy="1438050" cx="1183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8">
            <a:alphaModFix/>
          </a:blip>
          <a:srcRect t="0" b="0" r="15285" l="10908"/>
          <a:stretch/>
        </p:blipFill>
        <p:spPr>
          <a:xfrm>
            <a:off y="2485218" x="7151050"/>
            <a:ext cy="1410456" cx="10785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y="3906525" x="700400"/>
            <a:ext cy="469799" cx="1078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lnSpc>
                <a:spcPct val="10909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b="1"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hlinkClick r:id="rId9"/>
              </a:rPr>
              <a:t>DEMETRI, PARKER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y="3919125" x="2324825"/>
            <a:ext cy="444600" cx="1078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MARCO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DWYER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y="3919125" x="3925750"/>
            <a:ext cy="444600" cx="1078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HUYING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TAN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y="3919125" x="5486075"/>
            <a:ext cy="444600" cx="1078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DIANA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SECLEN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y="3919125" x="7151100"/>
            <a:ext cy="444600" cx="1078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MIMU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SAKUMA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y="4782825" x="8229600"/>
            <a:ext cy="190500" cx="558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/>
        </p:nvSpPr>
        <p:spPr>
          <a:xfrm>
            <a:off y="235250" x="4448450"/>
            <a:ext cy="823500" cx="4136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locating and understanding the site content 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y="561475" x="4448450"/>
            <a:ext cy="1959300" cx="3550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District type:   </a:t>
            </a:r>
            <a:r>
              <a:rPr lang="en"/>
              <a:t>                                  C6-2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Block: </a:t>
            </a:r>
            <a:r>
              <a:rPr lang="en"/>
              <a:t>                                                118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Lot(s):</a:t>
            </a:r>
            <a:r>
              <a:rPr lang="en"/>
              <a:t>                                                1&amp;6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17450" x="4603700"/>
            <a:ext cy="2285524" cx="41365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y="1463250" x="4485800"/>
            <a:ext cy="2217000" cx="406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Area of the site</a:t>
            </a:r>
            <a:r>
              <a:rPr lang="en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~41,937 sq feet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y="4834325" x="6911450"/>
            <a:ext cy="246000" cx="1828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MD, DP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617450" x="163350"/>
            <a:ext cy="2285524" cx="41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35250" x="163350"/>
            <a:ext cy="2285523" cx="4136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EXISTING BUILDINGS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t="19664" b="18165" r="17628" l="24817"/>
          <a:stretch/>
        </p:blipFill>
        <p:spPr>
          <a:xfrm>
            <a:off y="1918473" x="131300"/>
            <a:ext cy="2301482" cx="378863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y="1537050" x="6141900"/>
            <a:ext cy="2682899" cx="3002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200" lang="en"/>
              <a:t>total area of the lot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X FAR(6.0)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=41,937×6.0=251,622….(S)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sz="1200" lang="en"/>
              <a:t>area building A x 2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=3,747×2=7,494…………(Av)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sz="1200" lang="en"/>
              <a:t>area building B/2×7+B/2×10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=B/2×17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=7,215×17=122,655…….(Bv)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lang="en"/>
              <a:t>total buildable sq footage available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=S-(Av+Bv)=121,473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y="4834325" x="6858000"/>
            <a:ext cy="246000" cx="1828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/>
              <a:t>DS,MD,MS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537049" x="4067725"/>
            <a:ext cy="1527186" cx="199797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y="2812350" x="1293900"/>
            <a:ext cy="246000" cx="23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"/>
              <a:t>A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y="2812350" x="1990300"/>
            <a:ext cy="246000" cx="23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B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058350" x="4067725"/>
            <a:ext cy="1526749" cx="199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1537262" x="4087735"/>
            <a:ext cy="1526749" cx="1886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Setback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200150" x="457200"/>
            <a:ext cy="3725699" cx="5851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 t="17421" b="17427" r="17009" l="19826"/>
          <a:stretch/>
        </p:blipFill>
        <p:spPr>
          <a:xfrm>
            <a:off y="1229649" x="457200"/>
            <a:ext cy="3696200" cx="577589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y="1229650" x="6480175"/>
            <a:ext cy="2438099" cx="242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Initial Setback Distance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-Narrow Street of 20’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-Wide Street of 15’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y="4834325" x="6911450"/>
            <a:ext cy="246000" cx="1828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MD,DS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calculations- Diana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/>
              <a:t>area of the lot=40823 sq ft</a:t>
            </a:r>
          </a:p>
          <a:p>
            <a:pPr rtl="0">
              <a:spcBef>
                <a:spcPts val="0"/>
              </a:spcBef>
              <a:buNone/>
            </a:pPr>
            <a:r>
              <a:rPr sz="1800" lang="en"/>
              <a:t>total buildable sq ft=40823*6=244938 sq ft</a:t>
            </a:r>
          </a:p>
          <a:p>
            <a:pPr rtl="0">
              <a:spcBef>
                <a:spcPts val="0"/>
              </a:spcBef>
              <a:buNone/>
            </a:pPr>
            <a:r>
              <a:rPr sz="1800" lang="en"/>
              <a:t>10 floor building sq ft used= 161490 sq ft---&gt; area 16149 ft</a:t>
            </a:r>
          </a:p>
          <a:p>
            <a:pPr rtl="0">
              <a:spcBef>
                <a:spcPts val="0"/>
              </a:spcBef>
              <a:buNone/>
            </a:pPr>
            <a:r>
              <a:rPr sz="1800" lang="en"/>
              <a:t>7 floor building sq ft used=37170 sq ft-&gt; area 5321</a:t>
            </a:r>
          </a:p>
          <a:p>
            <a:pPr rtl="0">
              <a:spcBef>
                <a:spcPts val="0"/>
              </a:spcBef>
              <a:buNone/>
            </a:pPr>
            <a:r>
              <a:rPr sz="1800" lang="en"/>
              <a:t>2 floor building sq ft used=8444 sq ft → area 4222</a:t>
            </a:r>
          </a:p>
          <a:p>
            <a:pPr rtl="0">
              <a:spcBef>
                <a:spcPts val="0"/>
              </a:spcBef>
              <a:buNone/>
            </a:pPr>
            <a:r>
              <a:rPr sz="1800" lang="en"/>
              <a:t>THE REMAINING IS:</a:t>
            </a:r>
          </a:p>
          <a:p>
            <a:pPr>
              <a:spcBef>
                <a:spcPts val="0"/>
              </a:spcBef>
              <a:buNone/>
            </a:pPr>
            <a:r>
              <a:rPr sz="1800" lang="en"/>
              <a:t>244938-161490-37170-8444=37834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