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60" r:id="rId5"/>
    <p:sldId id="261" r:id="rId6"/>
    <p:sldId id="262" r:id="rId7"/>
    <p:sldId id="264" r:id="rId8"/>
    <p:sldId id="263" r:id="rId9"/>
    <p:sldId id="265" r:id="rId10"/>
    <p:sldId id="266" r:id="rId11"/>
    <p:sldId id="26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3F5A853-8C71-4EF0-AF71-877962592972}" type="datetimeFigureOut">
              <a:rPr lang="en-US" smtClean="0"/>
              <a:pPr/>
              <a:t>4/9/2014</a:t>
            </a:fld>
            <a:endParaRPr lang="en-US"/>
          </a:p>
        </p:txBody>
      </p:sp>
      <p:sp>
        <p:nvSpPr>
          <p:cNvPr id="8" name="Slide Number Placeholder 7"/>
          <p:cNvSpPr>
            <a:spLocks noGrp="1"/>
          </p:cNvSpPr>
          <p:nvPr>
            <p:ph type="sldNum" sz="quarter" idx="11"/>
          </p:nvPr>
        </p:nvSpPr>
        <p:spPr/>
        <p:txBody>
          <a:bodyPr/>
          <a:lstStyle/>
          <a:p>
            <a:fld id="{ED5ED30A-7BE8-447A-8E7C-0A7B457B039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5A853-8C71-4EF0-AF71-87796259297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5A853-8C71-4EF0-AF71-87796259297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3F5A853-8C71-4EF0-AF71-87796259297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5A853-8C71-4EF0-AF71-877962592972}"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ED30A-7BE8-447A-8E7C-0A7B457B039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3F5A853-8C71-4EF0-AF71-87796259297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D30A-7BE8-447A-8E7C-0A7B457B039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3F5A853-8C71-4EF0-AF71-877962592972}" type="datetimeFigureOut">
              <a:rPr lang="en-US" smtClean="0"/>
              <a:pPr/>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ED30A-7BE8-447A-8E7C-0A7B457B039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F5A853-8C71-4EF0-AF71-877962592972}" type="datetimeFigureOut">
              <a:rPr lang="en-US" smtClean="0"/>
              <a:pPr/>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5A853-8C71-4EF0-AF71-877962592972}" type="datetimeFigureOut">
              <a:rPr lang="en-US" smtClean="0"/>
              <a:pPr/>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5A853-8C71-4EF0-AF71-87796259297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5A853-8C71-4EF0-AF71-877962592972}" type="datetimeFigureOut">
              <a:rPr lang="en-US" smtClean="0"/>
              <a:pPr/>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ED30A-7BE8-447A-8E7C-0A7B457B0398}"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3F5A853-8C71-4EF0-AF71-877962592972}" type="datetimeFigureOut">
              <a:rPr lang="en-US" smtClean="0"/>
              <a:pPr/>
              <a:t>4/9/2014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D5ED30A-7BE8-447A-8E7C-0A7B457B039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 II Diabetes</a:t>
            </a:r>
            <a:endParaRPr lang="en-US" dirty="0"/>
          </a:p>
        </p:txBody>
      </p:sp>
      <p:sp>
        <p:nvSpPr>
          <p:cNvPr id="3" name="Subtitle 2"/>
          <p:cNvSpPr>
            <a:spLocks noGrp="1"/>
          </p:cNvSpPr>
          <p:nvPr>
            <p:ph type="subTitle" idx="1"/>
          </p:nvPr>
        </p:nvSpPr>
        <p:spPr/>
        <p:txBody>
          <a:bodyPr/>
          <a:lstStyle/>
          <a:p>
            <a:r>
              <a:rPr lang="en-US" dirty="0" smtClean="0"/>
              <a:t>How can it affect you?</a:t>
            </a:r>
            <a:endParaRPr lang="en-US" dirty="0"/>
          </a:p>
        </p:txBody>
      </p:sp>
    </p:spTree>
    <p:extLst>
      <p:ext uri="{BB962C8B-B14F-4D97-AF65-F5344CB8AC3E}">
        <p14:creationId xmlns:p14="http://schemas.microsoft.com/office/powerpoint/2010/main" xmlns="" val="1761552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Towards Prevention</a:t>
            </a:r>
            <a:endParaRPr lang="en-US" dirty="0"/>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Exercise</a:t>
            </a:r>
            <a:endParaRPr lang="en-US" dirty="0">
              <a:solidFill>
                <a:schemeClr val="tx1"/>
              </a:solidFill>
            </a:endParaRPr>
          </a:p>
        </p:txBody>
      </p:sp>
      <p:sp>
        <p:nvSpPr>
          <p:cNvPr id="5" name="Text Placeholder 4"/>
          <p:cNvSpPr>
            <a:spLocks noGrp="1"/>
          </p:cNvSpPr>
          <p:nvPr>
            <p:ph type="body" sz="quarter" idx="3"/>
          </p:nvPr>
        </p:nvSpPr>
        <p:spPr/>
        <p:txBody>
          <a:bodyPr>
            <a:normAutofit/>
          </a:bodyPr>
          <a:lstStyle/>
          <a:p>
            <a:pPr algn="ctr"/>
            <a:r>
              <a:rPr lang="en-US" dirty="0" smtClean="0">
                <a:solidFill>
                  <a:schemeClr val="tx1"/>
                </a:solidFill>
              </a:rPr>
              <a:t>Lose Excess Weight</a:t>
            </a:r>
            <a:endParaRPr lang="en-US"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682369" y="2212975"/>
            <a:ext cx="3591436" cy="3913188"/>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672013" y="3050565"/>
            <a:ext cx="4041775" cy="2238007"/>
          </a:xfrm>
        </p:spPr>
      </p:pic>
    </p:spTree>
    <p:extLst>
      <p:ext uri="{BB962C8B-B14F-4D97-AF65-F5344CB8AC3E}">
        <p14:creationId xmlns:p14="http://schemas.microsoft.com/office/powerpoint/2010/main" xmlns="" val="41089118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Steps Towards Prevention</a:t>
            </a:r>
            <a:endParaRPr lang="en-US" dirty="0"/>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Fiber</a:t>
            </a:r>
            <a:endParaRPr lang="en-US" dirty="0">
              <a:solidFill>
                <a:schemeClr val="tx1"/>
              </a:solidFill>
            </a:endParaRPr>
          </a:p>
        </p:txBody>
      </p:sp>
      <p:sp>
        <p:nvSpPr>
          <p:cNvPr id="5" name="Text Placeholder 4"/>
          <p:cNvSpPr>
            <a:spLocks noGrp="1"/>
          </p:cNvSpPr>
          <p:nvPr>
            <p:ph type="body" sz="quarter" idx="3"/>
          </p:nvPr>
        </p:nvSpPr>
        <p:spPr/>
        <p:txBody>
          <a:bodyPr>
            <a:normAutofit/>
          </a:bodyPr>
          <a:lstStyle/>
          <a:p>
            <a:pPr algn="ctr"/>
            <a:r>
              <a:rPr lang="en-US" dirty="0" smtClean="0">
                <a:solidFill>
                  <a:schemeClr val="tx1"/>
                </a:solidFill>
              </a:rPr>
              <a:t>Healthy Life Style</a:t>
            </a:r>
            <a:endParaRPr lang="en-US"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954116" y="3026591"/>
            <a:ext cx="3047942" cy="2285956"/>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978400" y="2859881"/>
            <a:ext cx="3429000" cy="2619375"/>
          </a:xfrm>
        </p:spPr>
      </p:pic>
    </p:spTree>
    <p:extLst>
      <p:ext uri="{BB962C8B-B14F-4D97-AF65-F5344CB8AC3E}">
        <p14:creationId xmlns:p14="http://schemas.microsoft.com/office/powerpoint/2010/main" xmlns="" val="38092596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solidFill>
                  <a:schemeClr val="tx1"/>
                </a:solidFill>
              </a:rPr>
              <a:t>Rubin, A. (2012). </a:t>
            </a:r>
            <a:r>
              <a:rPr lang="en-US" i="1" dirty="0" smtClean="0">
                <a:solidFill>
                  <a:schemeClr val="tx1"/>
                </a:solidFill>
              </a:rPr>
              <a:t>Diabetes for Dummies. </a:t>
            </a:r>
            <a:r>
              <a:rPr lang="en-US" dirty="0" smtClean="0">
                <a:solidFill>
                  <a:schemeClr val="tx1"/>
                </a:solidFill>
              </a:rPr>
              <a:t>Hoboken, NJ: John Wiley &amp; Sons</a:t>
            </a:r>
            <a:endParaRPr lang="en-US" i="1" dirty="0" smtClean="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xmlns="" val="1278713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Type II Diabetes?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Diabetes is a problem with your body that causes blood glucose (sugar) levels to rise higher than normal. </a:t>
            </a:r>
          </a:p>
          <a:p>
            <a:r>
              <a:rPr lang="en-US" dirty="0" smtClean="0">
                <a:solidFill>
                  <a:schemeClr val="tx1"/>
                </a:solidFill>
              </a:rPr>
              <a:t>Type 2 diabetes is the most common form of diabetes.</a:t>
            </a:r>
            <a:endParaRPr lang="en-US" dirty="0">
              <a:solidFill>
                <a:schemeClr val="tx1"/>
              </a:solidFill>
            </a:endParaRPr>
          </a:p>
          <a:p>
            <a:r>
              <a:rPr lang="en-US" dirty="0" smtClean="0">
                <a:solidFill>
                  <a:schemeClr val="tx1"/>
                </a:solidFill>
              </a:rPr>
              <a:t>If you have type 2 diabetes your body does not use insulin properly. </a:t>
            </a:r>
          </a:p>
          <a:p>
            <a:r>
              <a:rPr lang="en-US" dirty="0" smtClean="0">
                <a:solidFill>
                  <a:schemeClr val="tx1"/>
                </a:solidFill>
              </a:rPr>
              <a:t>At first, your pancreas makes extra insulin to make up for it. But, over time it isn't able to keep up and can't make enough insulin to keep your blood glucose at normal levels.</a:t>
            </a:r>
          </a:p>
          <a:p>
            <a:endParaRPr lang="en-US" dirty="0"/>
          </a:p>
        </p:txBody>
      </p:sp>
    </p:spTree>
    <p:extLst>
      <p:ext uri="{BB962C8B-B14F-4D97-AF65-F5344CB8AC3E}">
        <p14:creationId xmlns:p14="http://schemas.microsoft.com/office/powerpoint/2010/main" xmlns="" val="24474384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Factors for Type II Diabetes</a:t>
            </a:r>
            <a:endParaRPr lang="en-US" dirty="0"/>
          </a:p>
        </p:txBody>
      </p:sp>
      <p:sp>
        <p:nvSpPr>
          <p:cNvPr id="3" name="Content Placeholder 2"/>
          <p:cNvSpPr>
            <a:spLocks noGrp="1"/>
          </p:cNvSpPr>
          <p:nvPr>
            <p:ph idx="1"/>
          </p:nvPr>
        </p:nvSpPr>
        <p:spPr/>
        <p:txBody>
          <a:bodyPr>
            <a:noAutofit/>
          </a:bodyPr>
          <a:lstStyle/>
          <a:p>
            <a:pPr marL="285750" indent="-285750"/>
            <a:r>
              <a:rPr lang="en-US" sz="1400" dirty="0" smtClean="0">
                <a:solidFill>
                  <a:schemeClr val="tx1"/>
                </a:solidFill>
              </a:rPr>
              <a:t>Weight: The more fatty tissue you have, the more resistant your cells become to insulin. </a:t>
            </a:r>
          </a:p>
          <a:p>
            <a:pPr marL="285750" indent="-285750"/>
            <a:endParaRPr lang="en-US" sz="1400" dirty="0" smtClean="0">
              <a:solidFill>
                <a:schemeClr val="tx1"/>
              </a:solidFill>
            </a:endParaRPr>
          </a:p>
          <a:p>
            <a:pPr marL="285750" indent="-285750"/>
            <a:r>
              <a:rPr lang="en-US" sz="1400" dirty="0" smtClean="0">
                <a:solidFill>
                  <a:schemeClr val="tx1"/>
                </a:solidFill>
              </a:rPr>
              <a:t>Lack of Exercise : Physical activity helps you control your weight, uses up glucose as energy and makes your cells more sensitive to insulin. </a:t>
            </a:r>
          </a:p>
          <a:p>
            <a:pPr marL="285750" indent="-285750"/>
            <a:endParaRPr lang="en-US" sz="1400" dirty="0" smtClean="0">
              <a:solidFill>
                <a:schemeClr val="tx1"/>
              </a:solidFill>
            </a:endParaRPr>
          </a:p>
          <a:p>
            <a:pPr marL="285750" indent="-285750"/>
            <a:r>
              <a:rPr lang="en-US" sz="1400" dirty="0" smtClean="0">
                <a:solidFill>
                  <a:schemeClr val="tx1"/>
                </a:solidFill>
                <a:effectLst/>
              </a:rPr>
              <a:t> Body Fat Distribution: </a:t>
            </a:r>
            <a:r>
              <a:rPr lang="en-US" sz="1400" dirty="0" smtClean="0">
                <a:solidFill>
                  <a:schemeClr val="tx1"/>
                </a:solidFill>
              </a:rPr>
              <a:t>If your body stores fat primarily in your abdomen, your risk of type 2 diabetes is greater than if your body stores fat elsewhere, such as your hips and thighs</a:t>
            </a:r>
            <a:endParaRPr lang="en-US" sz="1400" dirty="0" smtClean="0">
              <a:solidFill>
                <a:schemeClr val="tx1"/>
              </a:solidFill>
              <a:effectLst/>
            </a:endParaRPr>
          </a:p>
          <a:p>
            <a:pPr marL="285750" indent="-285750"/>
            <a:endParaRPr lang="en-US" sz="1400" dirty="0" smtClean="0">
              <a:solidFill>
                <a:schemeClr val="tx1"/>
              </a:solidFill>
            </a:endParaRPr>
          </a:p>
          <a:p>
            <a:pPr marL="285750" indent="-285750"/>
            <a:r>
              <a:rPr lang="en-US" sz="1400" dirty="0" smtClean="0">
                <a:solidFill>
                  <a:schemeClr val="tx1"/>
                </a:solidFill>
              </a:rPr>
              <a:t>Family History: The risk of type 2 diabetes increases if your parent or sibling has type 2 diabetes. </a:t>
            </a:r>
          </a:p>
          <a:p>
            <a:pPr marL="285750" indent="-285750"/>
            <a:endParaRPr lang="en-US" sz="1400" dirty="0" smtClean="0">
              <a:solidFill>
                <a:schemeClr val="tx1"/>
              </a:solidFill>
            </a:endParaRPr>
          </a:p>
          <a:p>
            <a:pPr marL="285750" indent="-285750"/>
            <a:r>
              <a:rPr lang="en-US" sz="1400" dirty="0" smtClean="0">
                <a:solidFill>
                  <a:schemeClr val="tx1"/>
                </a:solidFill>
                <a:effectLst/>
              </a:rPr>
              <a:t>Race: </a:t>
            </a:r>
            <a:r>
              <a:rPr lang="en-US" sz="1400" dirty="0" smtClean="0">
                <a:solidFill>
                  <a:schemeClr val="tx1"/>
                </a:solidFill>
              </a:rPr>
              <a:t>Although it's unclear why, people of certain races — including blacks, Hispanics, American Indians and Asian-Americans — are more likely to develop type 2 diabetes than whites are. </a:t>
            </a:r>
          </a:p>
          <a:p>
            <a:pPr marL="285750" indent="-285750"/>
            <a:endParaRPr lang="en-US" sz="1400" dirty="0" smtClean="0">
              <a:solidFill>
                <a:schemeClr val="tx1"/>
              </a:solidFill>
              <a:effectLst/>
            </a:endParaRPr>
          </a:p>
          <a:p>
            <a:pPr marL="285750" indent="-285750"/>
            <a:r>
              <a:rPr lang="en-US" sz="1400" dirty="0" smtClean="0">
                <a:solidFill>
                  <a:schemeClr val="tx1"/>
                </a:solidFill>
              </a:rPr>
              <a:t>Age: The risk of type 2 diabetes increases as you get older, especially after age 45. That's probably because people tend to exercise less, lose muscle mass and gain weight as they age. </a:t>
            </a:r>
          </a:p>
          <a:p>
            <a:pPr marL="0" indent="0">
              <a:buNone/>
            </a:pPr>
            <a:endParaRPr lang="en-US" sz="1600" dirty="0"/>
          </a:p>
        </p:txBody>
      </p:sp>
    </p:spTree>
    <p:extLst>
      <p:ext uri="{BB962C8B-B14F-4D97-AF65-F5344CB8AC3E}">
        <p14:creationId xmlns:p14="http://schemas.microsoft.com/office/powerpoint/2010/main" xmlns="" val="27956328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Risk Factors for Type II Diabetes</a:t>
            </a:r>
            <a:endParaRPr lang="en-US" dirty="0"/>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Obesity</a:t>
            </a:r>
            <a:endParaRPr lang="en-US" dirty="0">
              <a:solidFill>
                <a:schemeClr val="tx1"/>
              </a:solidFill>
            </a:endParaRPr>
          </a:p>
        </p:txBody>
      </p:sp>
      <p:sp>
        <p:nvSpPr>
          <p:cNvPr id="5" name="Text Placeholder 4"/>
          <p:cNvSpPr>
            <a:spLocks noGrp="1"/>
          </p:cNvSpPr>
          <p:nvPr>
            <p:ph type="body" sz="quarter" idx="3"/>
          </p:nvPr>
        </p:nvSpPr>
        <p:spPr/>
        <p:txBody>
          <a:bodyPr>
            <a:normAutofit/>
          </a:bodyPr>
          <a:lstStyle/>
          <a:p>
            <a:pPr algn="ctr"/>
            <a:r>
              <a:rPr lang="en-US" dirty="0" smtClean="0">
                <a:solidFill>
                  <a:schemeClr val="tx1"/>
                </a:solidFill>
              </a:rPr>
              <a:t>Inactivity</a:t>
            </a:r>
            <a:endParaRPr lang="en-US"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776287" y="2264569"/>
            <a:ext cx="3403600" cy="3810000"/>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953000" y="2286000"/>
            <a:ext cx="3581400" cy="3581400"/>
          </a:xfrm>
        </p:spPr>
      </p:pic>
    </p:spTree>
    <p:extLst>
      <p:ext uri="{BB962C8B-B14F-4D97-AF65-F5344CB8AC3E}">
        <p14:creationId xmlns:p14="http://schemas.microsoft.com/office/powerpoint/2010/main" xmlns="" val="1888046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 II Diabetes Treatment</a:t>
            </a:r>
            <a:endParaRPr lang="en-US" dirty="0"/>
          </a:p>
        </p:txBody>
      </p:sp>
      <p:sp>
        <p:nvSpPr>
          <p:cNvPr id="3" name="Content Placeholder 2"/>
          <p:cNvSpPr>
            <a:spLocks noGrp="1"/>
          </p:cNvSpPr>
          <p:nvPr>
            <p:ph idx="1"/>
          </p:nvPr>
        </p:nvSpPr>
        <p:spPr>
          <a:xfrm>
            <a:off x="457200" y="1600201"/>
            <a:ext cx="8229600" cy="4343400"/>
          </a:xfrm>
        </p:spPr>
        <p:txBody>
          <a:bodyPr>
            <a:normAutofit/>
          </a:bodyPr>
          <a:lstStyle/>
          <a:p>
            <a:r>
              <a:rPr lang="en-US" dirty="0" smtClean="0">
                <a:solidFill>
                  <a:schemeClr val="tx1"/>
                </a:solidFill>
              </a:rPr>
              <a:t>Healthy Eating: Fruits, Vegetables and Whole Grains</a:t>
            </a:r>
          </a:p>
          <a:p>
            <a:endParaRPr lang="en-US" dirty="0" smtClean="0">
              <a:solidFill>
                <a:schemeClr val="tx1"/>
              </a:solidFill>
            </a:endParaRPr>
          </a:p>
          <a:p>
            <a:r>
              <a:rPr lang="en-US" dirty="0" smtClean="0">
                <a:solidFill>
                  <a:schemeClr val="tx1"/>
                </a:solidFill>
              </a:rPr>
              <a:t>Physical Activity: 30 minutes of aerobic exercise most days of the week.</a:t>
            </a:r>
          </a:p>
          <a:p>
            <a:endParaRPr lang="en-US" dirty="0" smtClean="0">
              <a:solidFill>
                <a:schemeClr val="tx1"/>
              </a:solidFill>
            </a:endParaRPr>
          </a:p>
          <a:p>
            <a:r>
              <a:rPr lang="en-US" dirty="0" smtClean="0">
                <a:solidFill>
                  <a:schemeClr val="tx1"/>
                </a:solidFill>
              </a:rPr>
              <a:t>Diabetes Medication</a:t>
            </a:r>
          </a:p>
          <a:p>
            <a:endParaRPr lang="en-US" dirty="0">
              <a:solidFill>
                <a:schemeClr val="tx1"/>
              </a:solidFill>
            </a:endParaRPr>
          </a:p>
          <a:p>
            <a:r>
              <a:rPr lang="en-US" dirty="0" smtClean="0">
                <a:solidFill>
                  <a:schemeClr val="tx1"/>
                </a:solidFill>
              </a:rPr>
              <a:t>Insulin Therapy</a:t>
            </a:r>
          </a:p>
          <a:p>
            <a:endParaRPr lang="en-US" dirty="0" smtClean="0">
              <a:solidFill>
                <a:schemeClr val="tx1"/>
              </a:solidFill>
            </a:endParaRPr>
          </a:p>
          <a:p>
            <a:r>
              <a:rPr lang="en-US" dirty="0" smtClean="0">
                <a:solidFill>
                  <a:schemeClr val="tx1"/>
                </a:solidFill>
              </a:rPr>
              <a:t>Bariatric Surgery</a:t>
            </a:r>
            <a:endParaRPr lang="en-US" dirty="0">
              <a:solidFill>
                <a:schemeClr val="tx1"/>
              </a:solidFill>
            </a:endParaRPr>
          </a:p>
        </p:txBody>
      </p:sp>
    </p:spTree>
    <p:extLst>
      <p:ext uri="{BB962C8B-B14F-4D97-AF65-F5344CB8AC3E}">
        <p14:creationId xmlns:p14="http://schemas.microsoft.com/office/powerpoint/2010/main" xmlns="" val="14193144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Kind of Foods Should You Eat?</a:t>
            </a:r>
            <a:endParaRPr lang="en-US" dirty="0"/>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Nutritious Foods</a:t>
            </a:r>
            <a:endParaRPr lang="en-US" dirty="0">
              <a:solidFill>
                <a:schemeClr val="tx1"/>
              </a:solidFill>
            </a:endParaRPr>
          </a:p>
        </p:txBody>
      </p:sp>
      <p:sp>
        <p:nvSpPr>
          <p:cNvPr id="5" name="Text Placeholder 4"/>
          <p:cNvSpPr>
            <a:spLocks noGrp="1"/>
          </p:cNvSpPr>
          <p:nvPr>
            <p:ph type="body" sz="quarter" idx="3"/>
          </p:nvPr>
        </p:nvSpPr>
        <p:spPr/>
        <p:txBody>
          <a:bodyPr>
            <a:normAutofit/>
          </a:bodyPr>
          <a:lstStyle/>
          <a:p>
            <a:pPr algn="ctr"/>
            <a:r>
              <a:rPr lang="en-US" dirty="0" smtClean="0">
                <a:solidFill>
                  <a:schemeClr val="tx1"/>
                </a:solidFill>
              </a:rPr>
              <a:t>Non-Nutritious Foods</a:t>
            </a:r>
            <a:endParaRPr lang="en-US"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258195" y="3357000"/>
            <a:ext cx="2439785" cy="1625138"/>
          </a:xfrm>
        </p:spPr>
      </p:pic>
      <p:pic>
        <p:nvPicPr>
          <p:cNvPr id="8" name="Content Placeholder 7"/>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5026025" y="2859881"/>
            <a:ext cx="3333750" cy="2619375"/>
          </a:xfrm>
        </p:spPr>
      </p:pic>
    </p:spTree>
    <p:extLst>
      <p:ext uri="{BB962C8B-B14F-4D97-AF65-F5344CB8AC3E}">
        <p14:creationId xmlns:p14="http://schemas.microsoft.com/office/powerpoint/2010/main" xmlns="" val="2481744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VS. Bad</a:t>
            </a:r>
            <a:endParaRPr lang="en-US" dirty="0"/>
          </a:p>
        </p:txBody>
      </p:sp>
      <p:sp>
        <p:nvSpPr>
          <p:cNvPr id="3" name="Text Placeholder 2"/>
          <p:cNvSpPr>
            <a:spLocks noGrp="1"/>
          </p:cNvSpPr>
          <p:nvPr>
            <p:ph type="body" idx="1"/>
          </p:nvPr>
        </p:nvSpPr>
        <p:spPr/>
        <p:txBody>
          <a:bodyPr>
            <a:normAutofit/>
          </a:bodyPr>
          <a:lstStyle/>
          <a:p>
            <a:pPr algn="ctr"/>
            <a:r>
              <a:rPr lang="en-US" dirty="0" smtClean="0">
                <a:solidFill>
                  <a:schemeClr val="tx1"/>
                </a:solidFill>
              </a:rPr>
              <a:t>Natural Peach</a:t>
            </a:r>
            <a:endParaRPr lang="en-US" dirty="0">
              <a:solidFill>
                <a:schemeClr val="tx1"/>
              </a:solidFill>
            </a:endParaRPr>
          </a:p>
        </p:txBody>
      </p:sp>
      <p:sp>
        <p:nvSpPr>
          <p:cNvPr id="5" name="Text Placeholder 4"/>
          <p:cNvSpPr>
            <a:spLocks noGrp="1"/>
          </p:cNvSpPr>
          <p:nvPr>
            <p:ph type="body" sz="quarter" idx="3"/>
          </p:nvPr>
        </p:nvSpPr>
        <p:spPr/>
        <p:txBody>
          <a:bodyPr>
            <a:normAutofit/>
          </a:bodyPr>
          <a:lstStyle/>
          <a:p>
            <a:pPr algn="ctr"/>
            <a:r>
              <a:rPr lang="en-US" dirty="0" smtClean="0">
                <a:solidFill>
                  <a:schemeClr val="tx1"/>
                </a:solidFill>
              </a:rPr>
              <a:t>Peaches in Syrup</a:t>
            </a:r>
            <a:endParaRPr lang="en-US" dirty="0">
              <a:solidFill>
                <a:schemeClr val="tx1"/>
              </a:solidFill>
            </a:endParaRPr>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521493" y="2212975"/>
            <a:ext cx="3913188" cy="3913188"/>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5264150" y="2740819"/>
            <a:ext cx="2857500" cy="2857500"/>
          </a:xfrm>
        </p:spPr>
      </p:pic>
    </p:spTree>
    <p:extLst>
      <p:ext uri="{BB962C8B-B14F-4D97-AF65-F5344CB8AC3E}">
        <p14:creationId xmlns:p14="http://schemas.microsoft.com/office/powerpoint/2010/main" xmlns="" val="4198994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Portion Control Plate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77976" y="1600200"/>
            <a:ext cx="4588047" cy="4525963"/>
          </a:xfrm>
        </p:spPr>
      </p:pic>
    </p:spTree>
    <p:extLst>
      <p:ext uri="{BB962C8B-B14F-4D97-AF65-F5344CB8AC3E}">
        <p14:creationId xmlns:p14="http://schemas.microsoft.com/office/powerpoint/2010/main" xmlns="" val="669597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 II Diabetes Prevention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Get more physically active</a:t>
            </a:r>
          </a:p>
          <a:p>
            <a:r>
              <a:rPr lang="en-US" dirty="0" smtClean="0">
                <a:solidFill>
                  <a:schemeClr val="tx1"/>
                </a:solidFill>
              </a:rPr>
              <a:t>Eat plenty of fiber</a:t>
            </a:r>
          </a:p>
          <a:p>
            <a:r>
              <a:rPr lang="en-US" dirty="0" smtClean="0">
                <a:solidFill>
                  <a:schemeClr val="tx1"/>
                </a:solidFill>
              </a:rPr>
              <a:t>Lose excess weight</a:t>
            </a:r>
          </a:p>
          <a:p>
            <a:r>
              <a:rPr lang="en-US" dirty="0" smtClean="0">
                <a:solidFill>
                  <a:schemeClr val="tx1"/>
                </a:solidFill>
              </a:rPr>
              <a:t>Change to a healthier life style</a:t>
            </a:r>
          </a:p>
          <a:p>
            <a:pPr marL="0" indent="0">
              <a:buNone/>
            </a:pPr>
            <a:endParaRPr lang="en-US" dirty="0"/>
          </a:p>
        </p:txBody>
      </p:sp>
    </p:spTree>
    <p:extLst>
      <p:ext uri="{BB962C8B-B14F-4D97-AF65-F5344CB8AC3E}">
        <p14:creationId xmlns:p14="http://schemas.microsoft.com/office/powerpoint/2010/main" xmlns="" val="4117776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145</TotalTime>
  <Words>401</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Type II Diabetes</vt:lpstr>
      <vt:lpstr>What is Type II Diabetes?</vt:lpstr>
      <vt:lpstr>Risk Factors for Type II Diabetes</vt:lpstr>
      <vt:lpstr>Possible Risk Factors for Type II Diabetes</vt:lpstr>
      <vt:lpstr>Type II Diabetes Treatment</vt:lpstr>
      <vt:lpstr>What Kind of Foods Should You Eat?</vt:lpstr>
      <vt:lpstr>Good VS. Bad</vt:lpstr>
      <vt:lpstr>Portion Control Plate</vt:lpstr>
      <vt:lpstr>Type II Diabetes Prevention</vt:lpstr>
      <vt:lpstr>Steps Towards Prevention</vt:lpstr>
      <vt:lpstr>More Steps Towards Prevention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II Diabetes</dc:title>
  <dc:creator>nurse</dc:creator>
  <cp:lastModifiedBy>candy</cp:lastModifiedBy>
  <cp:revision>14</cp:revision>
  <dcterms:created xsi:type="dcterms:W3CDTF">2014-03-31T15:15:30Z</dcterms:created>
  <dcterms:modified xsi:type="dcterms:W3CDTF">2014-04-09T14:36:12Z</dcterms:modified>
</cp:coreProperties>
</file>