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10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4/9/2014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4/9/2014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dc.gov/bloodpressure/diastolic-systolic.htm" TargetMode="External"/><Relationship Id="rId2" Type="http://schemas.openxmlformats.org/officeDocument/2006/relationships/hyperlink" Target="http://www.medicalnewstoday.com/articles" TargetMode="External"/><Relationship Id="rId1" Type="http://schemas.openxmlformats.org/officeDocument/2006/relationships/slideLayout" Target="../slideLayouts/slideLayout2.xml"/><Relationship Id="rId5" Type="http://schemas.openxmlformats.org/officeDocument/2006/relationships/hyperlink" Target="http://www.nhlbi.gov/healthy/health" TargetMode="External"/><Relationship Id="rId4" Type="http://schemas.openxmlformats.org/officeDocument/2006/relationships/hyperlink" Target="http://www.mayoclinic.org/diseases-conditions/high-bloo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Hypertension</a:t>
            </a:r>
            <a:endParaRPr lang="en-US" dirty="0"/>
          </a:p>
        </p:txBody>
      </p:sp>
      <p:sp>
        <p:nvSpPr>
          <p:cNvPr id="3" name="Subtitle 2"/>
          <p:cNvSpPr>
            <a:spLocks noGrp="1"/>
          </p:cNvSpPr>
          <p:nvPr>
            <p:ph type="subTitle" idx="1"/>
          </p:nvPr>
        </p:nvSpPr>
        <p:spPr/>
        <p:txBody>
          <a:bodyPr/>
          <a:lstStyle/>
          <a:p>
            <a:endParaRPr lang="en-US" dirty="0" smtClean="0"/>
          </a:p>
          <a:p>
            <a:endParaRPr lang="en-US" dirty="0"/>
          </a:p>
          <a:p>
            <a:r>
              <a:rPr lang="en-US" dirty="0" smtClean="0"/>
              <a:t>By: Nancy </a:t>
            </a:r>
            <a:r>
              <a:rPr lang="en-US" dirty="0" err="1" smtClean="0"/>
              <a:t>Fotinos</a:t>
            </a:r>
            <a:endParaRPr lang="en-US" dirty="0"/>
          </a:p>
        </p:txBody>
      </p:sp>
    </p:spTree>
    <p:extLst>
      <p:ext uri="{BB962C8B-B14F-4D97-AF65-F5344CB8AC3E}">
        <p14:creationId xmlns:p14="http://schemas.microsoft.com/office/powerpoint/2010/main" xmlns="" val="4202304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hypertension?</a:t>
            </a:r>
            <a:endParaRPr lang="en-US" dirty="0"/>
          </a:p>
        </p:txBody>
      </p:sp>
      <p:sp>
        <p:nvSpPr>
          <p:cNvPr id="3" name="Content Placeholder 2"/>
          <p:cNvSpPr>
            <a:spLocks noGrp="1"/>
          </p:cNvSpPr>
          <p:nvPr>
            <p:ph idx="1"/>
          </p:nvPr>
        </p:nvSpPr>
        <p:spPr/>
        <p:txBody>
          <a:bodyPr/>
          <a:lstStyle/>
          <a:p>
            <a:r>
              <a:rPr lang="en-US" dirty="0"/>
              <a:t>Hypertension is also known as high blood pressure</a:t>
            </a:r>
            <a:r>
              <a:rPr lang="en-US" dirty="0" smtClean="0"/>
              <a:t>. Normal </a:t>
            </a:r>
            <a:r>
              <a:rPr lang="en-US" dirty="0"/>
              <a:t>levels for blood pressure is below 120/80.The top number represents the systolic measurement( peak pressure in the arteries) and the bottom represents the diastolic (minimum pressure in the arteries) Blood pressure between 120/80 and 139/89 is called prehypertension. Blood pressure of 140/90 or higher is considered hypertension</a:t>
            </a:r>
          </a:p>
        </p:txBody>
      </p:sp>
    </p:spTree>
    <p:extLst>
      <p:ext uri="{BB962C8B-B14F-4D97-AF65-F5344CB8AC3E}">
        <p14:creationId xmlns:p14="http://schemas.microsoft.com/office/powerpoint/2010/main" xmlns="" val="200228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High Blood Pressure</a:t>
            </a:r>
            <a:endParaRPr lang="en-US" dirty="0"/>
          </a:p>
        </p:txBody>
      </p:sp>
      <p:sp>
        <p:nvSpPr>
          <p:cNvPr id="3" name="Content Placeholder 2"/>
          <p:cNvSpPr>
            <a:spLocks noGrp="1"/>
          </p:cNvSpPr>
          <p:nvPr>
            <p:ph idx="1"/>
          </p:nvPr>
        </p:nvSpPr>
        <p:spPr>
          <a:xfrm>
            <a:off x="1484311" y="2240926"/>
            <a:ext cx="10018713" cy="4052552"/>
          </a:xfrm>
        </p:spPr>
        <p:txBody>
          <a:bodyPr>
            <a:normAutofit fontScale="85000" lnSpcReduction="20000"/>
          </a:bodyPr>
          <a:lstStyle/>
          <a:p>
            <a:endParaRPr lang="en-US" dirty="0" smtClean="0"/>
          </a:p>
          <a:p>
            <a:r>
              <a:rPr lang="en-US" dirty="0" smtClean="0"/>
              <a:t>High </a:t>
            </a:r>
            <a:r>
              <a:rPr lang="en-US" dirty="0"/>
              <a:t>blood pressure can damage your health in many ways:</a:t>
            </a:r>
          </a:p>
          <a:p>
            <a:r>
              <a:rPr lang="en-US" dirty="0"/>
              <a:t>It can harden the arteries , decreasing the flow of blood and oxygen to the heart this reduced flow can </a:t>
            </a:r>
            <a:r>
              <a:rPr lang="en-US" dirty="0" smtClean="0"/>
              <a:t>cause:</a:t>
            </a:r>
            <a:endParaRPr lang="en-US" dirty="0"/>
          </a:p>
          <a:p>
            <a:r>
              <a:rPr lang="en-US" dirty="0" smtClean="0"/>
              <a:t> </a:t>
            </a:r>
            <a:r>
              <a:rPr lang="en-US" dirty="0"/>
              <a:t>Chest pain also known as angina</a:t>
            </a:r>
          </a:p>
          <a:p>
            <a:r>
              <a:rPr lang="en-US" dirty="0"/>
              <a:t>H</a:t>
            </a:r>
            <a:r>
              <a:rPr lang="en-US" dirty="0" smtClean="0"/>
              <a:t>eart </a:t>
            </a:r>
            <a:r>
              <a:rPr lang="en-US" dirty="0"/>
              <a:t>failure which occurs when the heart cant pump enough blood and oxygen to your other organs</a:t>
            </a:r>
          </a:p>
          <a:p>
            <a:r>
              <a:rPr lang="en-US" dirty="0" smtClean="0"/>
              <a:t> </a:t>
            </a:r>
            <a:r>
              <a:rPr lang="en-US" dirty="0"/>
              <a:t>H</a:t>
            </a:r>
            <a:r>
              <a:rPr lang="en-US" dirty="0" smtClean="0"/>
              <a:t>eart </a:t>
            </a:r>
            <a:r>
              <a:rPr lang="en-US" dirty="0"/>
              <a:t>attack which is caused when the blood supply to your heart is blocked and the heart muscle cells die from lack of oxygen. The larger the blood flow is blocked, the greater the damage to the heart.</a:t>
            </a:r>
          </a:p>
          <a:p>
            <a:r>
              <a:rPr lang="en-US" dirty="0" smtClean="0"/>
              <a:t>High </a:t>
            </a:r>
            <a:r>
              <a:rPr lang="en-US" dirty="0"/>
              <a:t>Blood pressure can burst or block arteries that supply blood and oxygen to the brain resulting in a stroke</a:t>
            </a:r>
          </a:p>
          <a:p>
            <a:endParaRPr lang="en-US" dirty="0"/>
          </a:p>
        </p:txBody>
      </p:sp>
    </p:spTree>
    <p:extLst>
      <p:ext uri="{BB962C8B-B14F-4D97-AF65-F5344CB8AC3E}">
        <p14:creationId xmlns:p14="http://schemas.microsoft.com/office/powerpoint/2010/main" xmlns="" val="354191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At Risk?</a:t>
            </a:r>
            <a:endParaRPr lang="en-US" dirty="0"/>
          </a:p>
        </p:txBody>
      </p:sp>
      <p:sp>
        <p:nvSpPr>
          <p:cNvPr id="3" name="Content Placeholder 2"/>
          <p:cNvSpPr>
            <a:spLocks noGrp="1"/>
          </p:cNvSpPr>
          <p:nvPr>
            <p:ph idx="1"/>
          </p:nvPr>
        </p:nvSpPr>
        <p:spPr>
          <a:xfrm>
            <a:off x="1484310" y="1944711"/>
            <a:ext cx="10018713" cy="4700788"/>
          </a:xfrm>
        </p:spPr>
        <p:txBody>
          <a:bodyPr>
            <a:normAutofit fontScale="77500" lnSpcReduction="20000"/>
          </a:bodyPr>
          <a:lstStyle/>
          <a:p>
            <a:r>
              <a:rPr lang="en-US" sz="2900" dirty="0"/>
              <a:t>High Blood pressure is common in the US 1 in </a:t>
            </a:r>
            <a:r>
              <a:rPr lang="en-US" sz="2900" dirty="0" smtClean="0"/>
              <a:t>3 people have </a:t>
            </a:r>
            <a:r>
              <a:rPr lang="en-US" sz="2900" dirty="0"/>
              <a:t>it. Certain traits conditions and habits can increase your risk.</a:t>
            </a:r>
          </a:p>
          <a:p>
            <a:r>
              <a:rPr lang="en-US" sz="2900" dirty="0"/>
              <a:t>Older age- Blood pressure tends to increase with age. About 65% of Americans 60 years or older have high </a:t>
            </a:r>
            <a:r>
              <a:rPr lang="en-US" sz="2900" dirty="0" smtClean="0"/>
              <a:t>blood </a:t>
            </a:r>
            <a:r>
              <a:rPr lang="en-US" sz="2900" dirty="0"/>
              <a:t>pressure</a:t>
            </a:r>
          </a:p>
          <a:p>
            <a:r>
              <a:rPr lang="en-US" sz="2900" dirty="0"/>
              <a:t>Race Ethnicity- HBP can affect anyone but tends to be more of a problem in African Americans and Hispanics ( Puerto Ricans at the highest and Cubans at the lowest). This means they are vulnerable of getting HBP earlier in life , have more severe HBP and not seek the help they need.</a:t>
            </a:r>
          </a:p>
          <a:p>
            <a:r>
              <a:rPr lang="en-US" sz="2900" dirty="0"/>
              <a:t>Overweight or obesity-This increases your chances to get HBP if you are overweight or obese</a:t>
            </a:r>
          </a:p>
          <a:p>
            <a:r>
              <a:rPr lang="en-US" sz="2900" dirty="0"/>
              <a:t>Gender-Men and women are equally likely to develop HBP in their lives however before age 45 men are more likely to have HBP than woman, after 65 the condition is more likely to affect women than men.</a:t>
            </a:r>
          </a:p>
          <a:p>
            <a:endParaRPr lang="en-US" dirty="0"/>
          </a:p>
        </p:txBody>
      </p:sp>
    </p:spTree>
    <p:extLst>
      <p:ext uri="{BB962C8B-B14F-4D97-AF65-F5344CB8AC3E}">
        <p14:creationId xmlns:p14="http://schemas.microsoft.com/office/powerpoint/2010/main" xmlns="" val="4280650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Unhealthy Life Style Habits</a:t>
            </a:r>
            <a:endParaRPr lang="en-US" dirty="0"/>
          </a:p>
        </p:txBody>
      </p:sp>
      <p:sp>
        <p:nvSpPr>
          <p:cNvPr id="3" name="Content Placeholder 2"/>
          <p:cNvSpPr>
            <a:spLocks noGrp="1"/>
          </p:cNvSpPr>
          <p:nvPr>
            <p:ph idx="1"/>
          </p:nvPr>
        </p:nvSpPr>
        <p:spPr>
          <a:xfrm>
            <a:off x="1484310" y="2112135"/>
            <a:ext cx="10018713" cy="4082603"/>
          </a:xfrm>
        </p:spPr>
        <p:txBody>
          <a:bodyPr>
            <a:normAutofit lnSpcReduction="10000"/>
          </a:bodyPr>
          <a:lstStyle/>
          <a:p>
            <a:pPr marL="0" indent="0">
              <a:buNone/>
            </a:pPr>
            <a:r>
              <a:rPr lang="en-US" dirty="0"/>
              <a:t> </a:t>
            </a:r>
          </a:p>
          <a:p>
            <a:endParaRPr lang="en-US" dirty="0" smtClean="0"/>
          </a:p>
          <a:p>
            <a:r>
              <a:rPr lang="en-US" dirty="0" smtClean="0"/>
              <a:t>too much sodium in your diet</a:t>
            </a:r>
            <a:endParaRPr lang="en-US" dirty="0"/>
          </a:p>
          <a:p>
            <a:r>
              <a:rPr lang="en-US" dirty="0" smtClean="0"/>
              <a:t>drinking </a:t>
            </a:r>
            <a:r>
              <a:rPr lang="en-US" dirty="0"/>
              <a:t>too much alcohol</a:t>
            </a:r>
          </a:p>
          <a:p>
            <a:r>
              <a:rPr lang="en-US" dirty="0" smtClean="0"/>
              <a:t>lack </a:t>
            </a:r>
            <a:r>
              <a:rPr lang="en-US" dirty="0"/>
              <a:t>of physical activity</a:t>
            </a:r>
          </a:p>
          <a:p>
            <a:r>
              <a:rPr lang="en-US" dirty="0" smtClean="0"/>
              <a:t>Smoking</a:t>
            </a:r>
          </a:p>
          <a:p>
            <a:r>
              <a:rPr lang="en-US" dirty="0"/>
              <a:t>Not getting enough potassium in their </a:t>
            </a:r>
            <a:r>
              <a:rPr lang="en-US" dirty="0" smtClean="0"/>
              <a:t>diet</a:t>
            </a:r>
          </a:p>
          <a:p>
            <a:r>
              <a:rPr lang="en-US" dirty="0"/>
              <a:t>Genetics and long lasting stress can increase your chances of HBP</a:t>
            </a:r>
          </a:p>
          <a:p>
            <a:endParaRPr lang="en-US" dirty="0"/>
          </a:p>
          <a:p>
            <a:endParaRPr lang="en-US" dirty="0"/>
          </a:p>
          <a:p>
            <a:endParaRPr lang="en-US" dirty="0"/>
          </a:p>
        </p:txBody>
      </p:sp>
    </p:spTree>
    <p:extLst>
      <p:ext uri="{BB962C8B-B14F-4D97-AF65-F5344CB8AC3E}">
        <p14:creationId xmlns:p14="http://schemas.microsoft.com/office/powerpoint/2010/main" xmlns="" val="3562431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Style Habits Than Can Help High Blood Pressure</a:t>
            </a:r>
            <a:endParaRPr lang="en-US" dirty="0"/>
          </a:p>
        </p:txBody>
      </p:sp>
      <p:sp>
        <p:nvSpPr>
          <p:cNvPr id="3" name="Content Placeholder 2"/>
          <p:cNvSpPr>
            <a:spLocks noGrp="1"/>
          </p:cNvSpPr>
          <p:nvPr>
            <p:ph idx="1"/>
          </p:nvPr>
        </p:nvSpPr>
        <p:spPr/>
        <p:txBody>
          <a:bodyPr>
            <a:normAutofit lnSpcReduction="10000"/>
          </a:bodyPr>
          <a:lstStyle/>
          <a:p>
            <a:r>
              <a:rPr lang="en-US" sz="3200" dirty="0"/>
              <a:t>5 portions of fruits and vegetables are recommended per day</a:t>
            </a:r>
          </a:p>
          <a:p>
            <a:r>
              <a:rPr lang="en-US" sz="3200" dirty="0"/>
              <a:t>keeping a healthy weight</a:t>
            </a:r>
          </a:p>
          <a:p>
            <a:r>
              <a:rPr lang="en-US" sz="3200" dirty="0"/>
              <a:t>Drinking less alcohol</a:t>
            </a:r>
          </a:p>
          <a:p>
            <a:r>
              <a:rPr lang="en-US" sz="3200" dirty="0"/>
              <a:t>Taking your BP medication</a:t>
            </a:r>
          </a:p>
          <a:p>
            <a:endParaRPr lang="en-US" dirty="0"/>
          </a:p>
        </p:txBody>
      </p:sp>
    </p:spTree>
    <p:extLst>
      <p:ext uri="{BB962C8B-B14F-4D97-AF65-F5344CB8AC3E}">
        <p14:creationId xmlns:p14="http://schemas.microsoft.com/office/powerpoint/2010/main" xmlns="" val="2126027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That Worsen High Blood Pressure</a:t>
            </a:r>
            <a:endParaRPr lang="en-US" dirty="0"/>
          </a:p>
        </p:txBody>
      </p:sp>
      <p:sp>
        <p:nvSpPr>
          <p:cNvPr id="3" name="Content Placeholder 2"/>
          <p:cNvSpPr>
            <a:spLocks noGrp="1"/>
          </p:cNvSpPr>
          <p:nvPr>
            <p:ph idx="1"/>
          </p:nvPr>
        </p:nvSpPr>
        <p:spPr>
          <a:xfrm>
            <a:off x="1484310" y="2125014"/>
            <a:ext cx="10018713" cy="4211391"/>
          </a:xfrm>
        </p:spPr>
        <p:txBody>
          <a:bodyPr>
            <a:normAutofit/>
          </a:bodyPr>
          <a:lstStyle/>
          <a:p>
            <a:r>
              <a:rPr lang="en-US" dirty="0"/>
              <a:t>Certain medications can increase your BP</a:t>
            </a:r>
          </a:p>
          <a:p>
            <a:r>
              <a:rPr lang="en-US" dirty="0"/>
              <a:t>Daily intake of Tylenol</a:t>
            </a:r>
          </a:p>
          <a:p>
            <a:r>
              <a:rPr lang="en-US" dirty="0"/>
              <a:t>Aleve</a:t>
            </a:r>
          </a:p>
          <a:p>
            <a:r>
              <a:rPr lang="en-US" dirty="0"/>
              <a:t>Advil</a:t>
            </a:r>
          </a:p>
          <a:p>
            <a:r>
              <a:rPr lang="en-US" dirty="0"/>
              <a:t>Certain antidepressants</a:t>
            </a:r>
          </a:p>
          <a:p>
            <a:r>
              <a:rPr lang="en-US" dirty="0"/>
              <a:t>Hormonal birth control</a:t>
            </a:r>
          </a:p>
          <a:p>
            <a:r>
              <a:rPr lang="en-US" dirty="0" smtClean="0"/>
              <a:t>Also </a:t>
            </a:r>
            <a:r>
              <a:rPr lang="en-US" dirty="0"/>
              <a:t>diet, alcohol consumption inactivity and prolonged stress</a:t>
            </a:r>
          </a:p>
          <a:p>
            <a:endParaRPr lang="en-US" dirty="0"/>
          </a:p>
        </p:txBody>
      </p:sp>
    </p:spTree>
    <p:extLst>
      <p:ext uri="{BB962C8B-B14F-4D97-AF65-F5344CB8AC3E}">
        <p14:creationId xmlns:p14="http://schemas.microsoft.com/office/powerpoint/2010/main" xmlns="" val="1745253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You Can Do To Help Yourself</a:t>
            </a:r>
            <a:endParaRPr lang="en-US" dirty="0"/>
          </a:p>
        </p:txBody>
      </p:sp>
      <p:sp>
        <p:nvSpPr>
          <p:cNvPr id="3" name="Content Placeholder 2"/>
          <p:cNvSpPr>
            <a:spLocks noGrp="1"/>
          </p:cNvSpPr>
          <p:nvPr>
            <p:ph idx="1"/>
          </p:nvPr>
        </p:nvSpPr>
        <p:spPr>
          <a:xfrm>
            <a:off x="1600220" y="2279562"/>
            <a:ext cx="10018713" cy="4078310"/>
          </a:xfrm>
        </p:spPr>
        <p:txBody>
          <a:bodyPr>
            <a:normAutofit fontScale="85000" lnSpcReduction="20000"/>
          </a:bodyPr>
          <a:lstStyle/>
          <a:p>
            <a:endParaRPr lang="en-US" sz="3200" dirty="0" smtClean="0"/>
          </a:p>
          <a:p>
            <a:endParaRPr lang="en-US" sz="3200" dirty="0"/>
          </a:p>
          <a:p>
            <a:r>
              <a:rPr lang="en-US" sz="3300" dirty="0" smtClean="0"/>
              <a:t>Eat </a:t>
            </a:r>
            <a:r>
              <a:rPr lang="en-US" sz="3300" dirty="0"/>
              <a:t>less salt in your diet</a:t>
            </a:r>
          </a:p>
          <a:p>
            <a:r>
              <a:rPr lang="en-US" sz="3300" dirty="0" smtClean="0"/>
              <a:t>Eat </a:t>
            </a:r>
            <a:r>
              <a:rPr lang="en-US" sz="3300" dirty="0"/>
              <a:t>more fruits and vegetables (5 fruits and vegetable are recommended per day)</a:t>
            </a:r>
          </a:p>
          <a:p>
            <a:r>
              <a:rPr lang="en-US" sz="3300" dirty="0" smtClean="0"/>
              <a:t>Keeping </a:t>
            </a:r>
            <a:r>
              <a:rPr lang="en-US" sz="3300" dirty="0"/>
              <a:t>a healthy weight</a:t>
            </a:r>
          </a:p>
          <a:p>
            <a:r>
              <a:rPr lang="en-US" sz="3300" dirty="0" smtClean="0"/>
              <a:t>Drinking </a:t>
            </a:r>
            <a:r>
              <a:rPr lang="en-US" sz="3300" dirty="0"/>
              <a:t>less alcohol</a:t>
            </a:r>
          </a:p>
          <a:p>
            <a:r>
              <a:rPr lang="en-US" sz="3300" dirty="0" smtClean="0"/>
              <a:t> </a:t>
            </a:r>
            <a:r>
              <a:rPr lang="en-US" sz="3300" dirty="0"/>
              <a:t>Taking your BP medication</a:t>
            </a:r>
          </a:p>
          <a:p>
            <a:endParaRPr lang="en-US" sz="3200" dirty="0"/>
          </a:p>
          <a:p>
            <a:endParaRPr lang="en-US" sz="4000" dirty="0"/>
          </a:p>
        </p:txBody>
      </p:sp>
    </p:spTree>
    <p:extLst>
      <p:ext uri="{BB962C8B-B14F-4D97-AF65-F5344CB8AC3E}">
        <p14:creationId xmlns:p14="http://schemas.microsoft.com/office/powerpoint/2010/main" xmlns="" val="2279601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1484310" y="1880315"/>
            <a:ext cx="10018713" cy="4559122"/>
          </a:xfrm>
        </p:spPr>
        <p:txBody>
          <a:bodyPr>
            <a:normAutofit fontScale="92500" lnSpcReduction="20000"/>
          </a:bodyPr>
          <a:lstStyle/>
          <a:p>
            <a:endParaRPr lang="en-US" u="sng" dirty="0" smtClean="0">
              <a:solidFill>
                <a:schemeClr val="accent1">
                  <a:lumMod val="75000"/>
                </a:schemeClr>
              </a:solidFill>
              <a:hlinkClick r:id="rId2"/>
            </a:endParaRPr>
          </a:p>
          <a:p>
            <a:endParaRPr lang="en-US" u="sng" dirty="0">
              <a:solidFill>
                <a:schemeClr val="accent1">
                  <a:lumMod val="75000"/>
                </a:schemeClr>
              </a:solidFill>
              <a:hlinkClick r:id="rId2"/>
            </a:endParaRPr>
          </a:p>
          <a:p>
            <a:r>
              <a:rPr lang="en-US" sz="3200" dirty="0">
                <a:solidFill>
                  <a:schemeClr val="accent1">
                    <a:lumMod val="75000"/>
                  </a:schemeClr>
                </a:solidFill>
              </a:rPr>
              <a:t> </a:t>
            </a:r>
            <a:r>
              <a:rPr lang="en-US" sz="3200" u="sng" dirty="0">
                <a:solidFill>
                  <a:schemeClr val="accent1">
                    <a:lumMod val="75000"/>
                  </a:schemeClr>
                </a:solidFill>
              </a:rPr>
              <a:t>www.bloodpressureuk.org</a:t>
            </a:r>
          </a:p>
          <a:p>
            <a:r>
              <a:rPr lang="en-US" sz="3200" dirty="0">
                <a:solidFill>
                  <a:schemeClr val="accent1">
                    <a:lumMod val="75000"/>
                  </a:schemeClr>
                </a:solidFill>
              </a:rPr>
              <a:t> </a:t>
            </a:r>
            <a:r>
              <a:rPr lang="en-US" sz="3200" u="sng" dirty="0">
                <a:solidFill>
                  <a:schemeClr val="accent1">
                    <a:lumMod val="75000"/>
                  </a:schemeClr>
                </a:solidFill>
                <a:hlinkClick r:id="rId3"/>
              </a:rPr>
              <a:t>www.cdc.gov/bloodpressure/diastolic-systolic.htm</a:t>
            </a:r>
            <a:endParaRPr lang="en-US" sz="3200" dirty="0">
              <a:solidFill>
                <a:schemeClr val="accent1">
                  <a:lumMod val="75000"/>
                </a:schemeClr>
              </a:solidFill>
            </a:endParaRPr>
          </a:p>
          <a:p>
            <a:r>
              <a:rPr lang="en-US" sz="3200" u="sng" dirty="0">
                <a:hlinkClick r:id="rId4"/>
              </a:rPr>
              <a:t>www.mayoclinic.org/diseases-conditions/high-blood</a:t>
            </a:r>
            <a:endParaRPr lang="en-US" sz="3200" u="sng" dirty="0" smtClean="0">
              <a:solidFill>
                <a:schemeClr val="accent1">
                  <a:lumMod val="75000"/>
                </a:schemeClr>
              </a:solidFill>
              <a:hlinkClick r:id="rId2"/>
            </a:endParaRPr>
          </a:p>
          <a:p>
            <a:r>
              <a:rPr lang="en-US" sz="3200" u="sng" dirty="0" smtClean="0">
                <a:solidFill>
                  <a:schemeClr val="accent1">
                    <a:lumMod val="75000"/>
                  </a:schemeClr>
                </a:solidFill>
                <a:hlinkClick r:id="rId2"/>
              </a:rPr>
              <a:t>www.medicalnewstoday.com/articles</a:t>
            </a:r>
            <a:endParaRPr lang="en-US" sz="3200" dirty="0">
              <a:solidFill>
                <a:schemeClr val="accent1">
                  <a:lumMod val="75000"/>
                </a:schemeClr>
              </a:solidFill>
            </a:endParaRPr>
          </a:p>
          <a:p>
            <a:r>
              <a:rPr lang="en-US" sz="3200" u="sng" dirty="0" smtClean="0">
                <a:hlinkClick r:id="rId5"/>
              </a:rPr>
              <a:t>www.nhlbi.gov/healthy/health</a:t>
            </a:r>
            <a:endParaRPr lang="en-US" sz="3200" dirty="0"/>
          </a:p>
          <a:p>
            <a:pPr marL="0" indent="0">
              <a:buNone/>
            </a:pPr>
            <a:r>
              <a:rPr lang="en-US" dirty="0"/>
              <a:t> </a:t>
            </a:r>
          </a:p>
          <a:p>
            <a:pPr marL="0" indent="0">
              <a:buNone/>
            </a:pPr>
            <a:r>
              <a:rPr lang="en-US" dirty="0"/>
              <a:t> </a:t>
            </a:r>
          </a:p>
          <a:p>
            <a:endParaRPr lang="en-US" dirty="0"/>
          </a:p>
          <a:p>
            <a:endParaRPr lang="en-US" dirty="0"/>
          </a:p>
        </p:txBody>
      </p:sp>
    </p:spTree>
    <p:extLst>
      <p:ext uri="{BB962C8B-B14F-4D97-AF65-F5344CB8AC3E}">
        <p14:creationId xmlns:p14="http://schemas.microsoft.com/office/powerpoint/2010/main" xmlns="" val="2062352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TC103457496[[fn=Parallax]]</Template>
  <TotalTime>34</TotalTime>
  <Words>473</Words>
  <Application>Microsoft Office PowerPoint</Application>
  <PresentationFormat>Custom</PresentationFormat>
  <Paragraphs>61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Parallax</vt:lpstr>
      <vt:lpstr>Hypertension</vt:lpstr>
      <vt:lpstr>What is hypertension?</vt:lpstr>
      <vt:lpstr>Effects of High Blood Pressure</vt:lpstr>
      <vt:lpstr>Who Is At Risk?</vt:lpstr>
      <vt:lpstr>Some Unhealthy Life Style Habits</vt:lpstr>
      <vt:lpstr>Life Style Habits Than Can Help High Blood Pressure</vt:lpstr>
      <vt:lpstr>Things That Worsen High Blood Pressure</vt:lpstr>
      <vt:lpstr>Things You Can Do To Help Yourself</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Hypertension</dc:title>
  <dc:creator>Irene Herran</dc:creator>
  <cp:lastModifiedBy>candy</cp:lastModifiedBy>
  <cp:revision>5</cp:revision>
  <dcterms:created xsi:type="dcterms:W3CDTF">2014-04-06T20:58:43Z</dcterms:created>
  <dcterms:modified xsi:type="dcterms:W3CDTF">2014-04-09T14:35:24Z</dcterms:modified>
</cp:coreProperties>
</file>