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64" r:id="rId3"/>
    <p:sldId id="258" r:id="rId4"/>
    <p:sldId id="260" r:id="rId5"/>
    <p:sldId id="259" r:id="rId6"/>
    <p:sldId id="263" r:id="rId7"/>
    <p:sldId id="257" r:id="rId8"/>
    <p:sldId id="268" r:id="rId9"/>
    <p:sldId id="266" r:id="rId10"/>
    <p:sldId id="265"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F2ED47E-1769-4393-BB48-D70B420D7256}" type="datetimeFigureOut">
              <a:rPr lang="en-US" smtClean="0"/>
              <a:pPr/>
              <a:t>3/17/2014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F17B63D-C547-4255-B045-388BA751322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F2ED47E-1769-4393-BB48-D70B420D7256}" type="datetimeFigureOut">
              <a:rPr lang="en-US" smtClean="0"/>
              <a:pPr/>
              <a:t>3/17/2014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F17B63D-C547-4255-B045-388BA751322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F2ED47E-1769-4393-BB48-D70B420D7256}" type="datetimeFigureOut">
              <a:rPr lang="en-US" smtClean="0"/>
              <a:pPr/>
              <a:t>3/17/2014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F17B63D-C547-4255-B045-388BA751322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F2ED47E-1769-4393-BB48-D70B420D7256}" type="datetimeFigureOut">
              <a:rPr lang="en-US" smtClean="0"/>
              <a:pPr/>
              <a:t>3/17/2014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F17B63D-C547-4255-B045-388BA751322A}"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F2ED47E-1769-4393-BB48-D70B420D7256}" type="datetimeFigureOut">
              <a:rPr lang="en-US" smtClean="0"/>
              <a:pPr/>
              <a:t>3/17/2014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F17B63D-C547-4255-B045-388BA751322A}"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F2ED47E-1769-4393-BB48-D70B420D7256}" type="datetimeFigureOut">
              <a:rPr lang="en-US" smtClean="0"/>
              <a:pPr/>
              <a:t>3/17/2014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F17B63D-C547-4255-B045-388BA751322A}"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F2ED47E-1769-4393-BB48-D70B420D7256}" type="datetimeFigureOut">
              <a:rPr lang="en-US" smtClean="0"/>
              <a:pPr/>
              <a:t>3/17/2014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DF17B63D-C547-4255-B045-388BA751322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9F2ED47E-1769-4393-BB48-D70B420D7256}" type="datetimeFigureOut">
              <a:rPr lang="en-US" smtClean="0"/>
              <a:pPr/>
              <a:t>3/17/2014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DF17B63D-C547-4255-B045-388BA751322A}"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9F2ED47E-1769-4393-BB48-D70B420D7256}" type="datetimeFigureOut">
              <a:rPr lang="en-US" smtClean="0"/>
              <a:pPr/>
              <a:t>3/17/2014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DF17B63D-C547-4255-B045-388BA751322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9F2ED47E-1769-4393-BB48-D70B420D7256}" type="datetimeFigureOut">
              <a:rPr lang="en-US" smtClean="0"/>
              <a:pPr/>
              <a:t>3/17/2014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F17B63D-C547-4255-B045-388BA751322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9F2ED47E-1769-4393-BB48-D70B420D7256}" type="datetimeFigureOut">
              <a:rPr lang="en-US" smtClean="0"/>
              <a:pPr/>
              <a:t>3/17/2014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F17B63D-C547-4255-B045-388BA751322A}"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F2ED47E-1769-4393-BB48-D70B420D7256}" type="datetimeFigureOut">
              <a:rPr lang="en-US" smtClean="0"/>
              <a:pPr/>
              <a:t>3/17/2014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F17B63D-C547-4255-B045-388BA751322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Behavioral management in elder adults</a:t>
            </a:r>
            <a:endParaRPr lang="en-US" dirty="0"/>
          </a:p>
        </p:txBody>
      </p:sp>
      <p:sp>
        <p:nvSpPr>
          <p:cNvPr id="3" name="Subtitle 2"/>
          <p:cNvSpPr>
            <a:spLocks noGrp="1"/>
          </p:cNvSpPr>
          <p:nvPr>
            <p:ph type="subTitle" idx="1"/>
          </p:nvPr>
        </p:nvSpPr>
        <p:spPr/>
        <p:txBody>
          <a:bodyPr>
            <a:normAutofit fontScale="92500" lnSpcReduction="20000"/>
          </a:bodyPr>
          <a:lstStyle/>
          <a:p>
            <a:r>
              <a:rPr lang="en-US" dirty="0" smtClean="0"/>
              <a:t>Short survey for staff</a:t>
            </a:r>
          </a:p>
          <a:p>
            <a:r>
              <a:rPr lang="en-US" dirty="0" smtClean="0"/>
              <a:t>By </a:t>
            </a:r>
          </a:p>
          <a:p>
            <a:r>
              <a:rPr lang="en-US" dirty="0" err="1" smtClean="0"/>
              <a:t>Lyubov</a:t>
            </a:r>
            <a:r>
              <a:rPr lang="en-US" dirty="0" smtClean="0"/>
              <a:t> </a:t>
            </a:r>
            <a:r>
              <a:rPr lang="en-US" dirty="0" err="1" smtClean="0"/>
              <a:t>Levina</a:t>
            </a:r>
            <a:r>
              <a:rPr lang="en-US" dirty="0" smtClean="0"/>
              <a:t>-Brooks</a:t>
            </a:r>
            <a:endParaRPr lang="en-US" dirty="0"/>
          </a:p>
        </p:txBody>
      </p:sp>
    </p:spTree>
    <p:extLst>
      <p:ext uri="{BB962C8B-B14F-4D97-AF65-F5344CB8AC3E}">
        <p14:creationId xmlns:p14="http://schemas.microsoft.com/office/powerpoint/2010/main" xmlns="" val="41313243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lstStyle/>
          <a:p>
            <a:r>
              <a:rPr lang="en-US" dirty="0"/>
              <a:t>•Daily exercise</a:t>
            </a:r>
          </a:p>
          <a:p>
            <a:r>
              <a:rPr lang="en-US" dirty="0"/>
              <a:t>•Attempt to pinpoint cause</a:t>
            </a:r>
          </a:p>
          <a:p>
            <a:r>
              <a:rPr lang="en-US" dirty="0"/>
              <a:t>•Is wandering a problem? For whom?</a:t>
            </a:r>
          </a:p>
          <a:p>
            <a:r>
              <a:rPr lang="en-US" dirty="0"/>
              <a:t>•Safety for wandering person</a:t>
            </a:r>
          </a:p>
          <a:p>
            <a:r>
              <a:rPr lang="en-US" dirty="0" smtClean="0"/>
              <a:t>•Locks/bells on doors, nightlights</a:t>
            </a:r>
          </a:p>
          <a:p>
            <a:r>
              <a:rPr lang="en-US" dirty="0"/>
              <a:t>•Fence/hedge</a:t>
            </a:r>
          </a:p>
          <a:p>
            <a:r>
              <a:rPr lang="en-US" dirty="0" smtClean="0"/>
              <a:t>•</a:t>
            </a:r>
            <a:r>
              <a:rPr lang="en-US" dirty="0"/>
              <a:t>Photo/ID </a:t>
            </a:r>
          </a:p>
          <a:p>
            <a:r>
              <a:rPr lang="en-US" dirty="0" smtClean="0"/>
              <a:t>•</a:t>
            </a:r>
            <a:r>
              <a:rPr lang="en-US" dirty="0"/>
              <a:t>Reassurance</a:t>
            </a:r>
          </a:p>
          <a:p>
            <a:endParaRPr lang="en-US" dirty="0"/>
          </a:p>
        </p:txBody>
      </p:sp>
      <p:sp>
        <p:nvSpPr>
          <p:cNvPr id="2" name="Title 1"/>
          <p:cNvSpPr>
            <a:spLocks noGrp="1"/>
          </p:cNvSpPr>
          <p:nvPr>
            <p:ph type="title"/>
          </p:nvPr>
        </p:nvSpPr>
        <p:spPr>
          <a:xfrm>
            <a:off x="457200" y="274638"/>
            <a:ext cx="8229600" cy="563562"/>
          </a:xfrm>
        </p:spPr>
        <p:txBody>
          <a:bodyPr>
            <a:normAutofit fontScale="90000"/>
          </a:bodyPr>
          <a:lstStyle/>
          <a:p>
            <a:r>
              <a:rPr lang="en-US" dirty="0"/>
              <a:t>Interventions for Wandering</a:t>
            </a:r>
          </a:p>
        </p:txBody>
      </p:sp>
      <p:pic>
        <p:nvPicPr>
          <p:cNvPr id="2050" name="Picture 2" descr="\\kch-userver-3\desktop\levinabl\Desktop\imagesCAAJ8QMA.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253010" y="3429000"/>
            <a:ext cx="4883733" cy="34290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6869257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kch-userver-3\desktop\levinabl\Desktop\He-needs-a-cane.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5257800" y="622300"/>
            <a:ext cx="4203700" cy="5930900"/>
          </a:xfrm>
          <a:prstGeom prst="rect">
            <a:avLst/>
          </a:prstGeom>
          <a:noFill/>
          <a:extLst>
            <a:ext uri="{909E8E84-426E-40DD-AFC4-6F175D3DCCD1}">
              <a14:hiddenFill xmlns:a14="http://schemas.microsoft.com/office/drawing/2010/main" xmlns="">
                <a:solidFill>
                  <a:srgbClr val="FFFFFF"/>
                </a:solidFill>
              </a14:hiddenFill>
            </a:ext>
          </a:extLst>
        </p:spPr>
      </p:pic>
      <p:sp>
        <p:nvSpPr>
          <p:cNvPr id="3" name="Content Placeholder 2"/>
          <p:cNvSpPr>
            <a:spLocks noGrp="1"/>
          </p:cNvSpPr>
          <p:nvPr>
            <p:ph idx="1"/>
          </p:nvPr>
        </p:nvSpPr>
        <p:spPr>
          <a:xfrm>
            <a:off x="152400" y="914400"/>
            <a:ext cx="8839200" cy="5715000"/>
          </a:xfrm>
        </p:spPr>
        <p:txBody>
          <a:bodyPr>
            <a:normAutofit fontScale="70000" lnSpcReduction="20000"/>
          </a:bodyPr>
          <a:lstStyle/>
          <a:p>
            <a:r>
              <a:rPr lang="en-US" dirty="0"/>
              <a:t>•Good lighting/diffuse lighting</a:t>
            </a:r>
          </a:p>
          <a:p>
            <a:r>
              <a:rPr lang="en-US" dirty="0"/>
              <a:t>•Avoid clutter/distractions</a:t>
            </a:r>
          </a:p>
          <a:p>
            <a:r>
              <a:rPr lang="en-US" dirty="0"/>
              <a:t>•Music</a:t>
            </a:r>
          </a:p>
          <a:p>
            <a:r>
              <a:rPr lang="en-US" dirty="0"/>
              <a:t>•Colorful dishes/glasses –red/blue</a:t>
            </a:r>
          </a:p>
          <a:p>
            <a:r>
              <a:rPr lang="en-US" dirty="0"/>
              <a:t>Small frequent meals/1 course at a time</a:t>
            </a:r>
          </a:p>
          <a:p>
            <a:r>
              <a:rPr lang="en-US" dirty="0"/>
              <a:t>•Finger foods</a:t>
            </a:r>
          </a:p>
          <a:p>
            <a:r>
              <a:rPr lang="en-US" dirty="0"/>
              <a:t>•Sit up/feet on floor/chin tuck position</a:t>
            </a:r>
          </a:p>
          <a:p>
            <a:r>
              <a:rPr lang="en-US" dirty="0"/>
              <a:t>•Remain upright for 30-60 min after meal</a:t>
            </a:r>
          </a:p>
          <a:p>
            <a:r>
              <a:rPr lang="en-US" dirty="0"/>
              <a:t>•Sit and feed at patients eye level/make eye contact</a:t>
            </a:r>
          </a:p>
          <a:p>
            <a:r>
              <a:rPr lang="en-US" dirty="0" smtClean="0"/>
              <a:t>•</a:t>
            </a:r>
            <a:r>
              <a:rPr lang="en-US" dirty="0"/>
              <a:t>Larger meal breakfast/lunch</a:t>
            </a:r>
          </a:p>
          <a:p>
            <a:r>
              <a:rPr lang="en-US" dirty="0"/>
              <a:t>Frequent verbal cueing of desired behavior</a:t>
            </a:r>
          </a:p>
          <a:p>
            <a:r>
              <a:rPr lang="en-US" dirty="0"/>
              <a:t>•Vitamin/mineral supplement </a:t>
            </a:r>
          </a:p>
          <a:p>
            <a:r>
              <a:rPr lang="en-US" dirty="0" smtClean="0"/>
              <a:t>•</a:t>
            </a:r>
            <a:r>
              <a:rPr lang="en-US" dirty="0"/>
              <a:t>Observe rituals –hand washing/blessing</a:t>
            </a:r>
          </a:p>
          <a:p>
            <a:r>
              <a:rPr lang="en-US" dirty="0"/>
              <a:t>•Keep food as close to original form</a:t>
            </a:r>
          </a:p>
          <a:p>
            <a:r>
              <a:rPr lang="en-US" dirty="0"/>
              <a:t>Relearn eating behavior –hand over hand guide</a:t>
            </a:r>
          </a:p>
          <a:p>
            <a:r>
              <a:rPr lang="en-US" dirty="0"/>
              <a:t>•Dentures in place, mouth care</a:t>
            </a:r>
          </a:p>
          <a:p>
            <a:r>
              <a:rPr lang="en-US" dirty="0"/>
              <a:t>•Dental soft diet</a:t>
            </a:r>
          </a:p>
          <a:p>
            <a:r>
              <a:rPr lang="en-US" dirty="0"/>
              <a:t>•Wear glasses/hearing aids</a:t>
            </a:r>
          </a:p>
          <a:p>
            <a:r>
              <a:rPr lang="en-US" dirty="0"/>
              <a:t>•Exercise</a:t>
            </a:r>
          </a:p>
          <a:p>
            <a:endParaRPr lang="en-US" dirty="0"/>
          </a:p>
        </p:txBody>
      </p:sp>
      <p:sp>
        <p:nvSpPr>
          <p:cNvPr id="2" name="Title 1"/>
          <p:cNvSpPr>
            <a:spLocks noGrp="1"/>
          </p:cNvSpPr>
          <p:nvPr>
            <p:ph type="title"/>
          </p:nvPr>
        </p:nvSpPr>
        <p:spPr>
          <a:xfrm>
            <a:off x="76200" y="152400"/>
            <a:ext cx="8915400" cy="457200"/>
          </a:xfrm>
        </p:spPr>
        <p:txBody>
          <a:bodyPr>
            <a:normAutofit fontScale="90000"/>
          </a:bodyPr>
          <a:lstStyle/>
          <a:p>
            <a:r>
              <a:rPr lang="en-US" dirty="0" smtClean="0"/>
              <a:t>Interventions for poor eating behavior</a:t>
            </a:r>
            <a:endParaRPr lang="en-US" dirty="0"/>
          </a:p>
        </p:txBody>
      </p:sp>
    </p:spTree>
    <p:extLst>
      <p:ext uri="{BB962C8B-B14F-4D97-AF65-F5344CB8AC3E}">
        <p14:creationId xmlns:p14="http://schemas.microsoft.com/office/powerpoint/2010/main" xmlns="" val="28008836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lstStyle/>
          <a:p>
            <a:r>
              <a:rPr lang="en-US" dirty="0" smtClean="0"/>
              <a:t>Once a person gets older he/she goes through many changes; most of those are irreversible.</a:t>
            </a:r>
          </a:p>
          <a:p>
            <a:r>
              <a:rPr lang="en-US" dirty="0" smtClean="0"/>
              <a:t>Body and mind start declining, many skills get lost</a:t>
            </a:r>
          </a:p>
          <a:p>
            <a:r>
              <a:rPr lang="en-US" dirty="0" smtClean="0"/>
              <a:t>Learning new skills gets harder and even impossible</a:t>
            </a:r>
          </a:p>
          <a:p>
            <a:r>
              <a:rPr lang="en-US" sz="3200" dirty="0" smtClean="0"/>
              <a:t>Behavior </a:t>
            </a:r>
            <a:r>
              <a:rPr lang="en-US" sz="3200" dirty="0"/>
              <a:t>Management: Acknowledges the limitations of the individual and works around those limitations</a:t>
            </a:r>
          </a:p>
          <a:p>
            <a:endParaRPr lang="en-US" dirty="0"/>
          </a:p>
        </p:txBody>
      </p:sp>
      <p:sp>
        <p:nvSpPr>
          <p:cNvPr id="2" name="Title 1"/>
          <p:cNvSpPr>
            <a:spLocks noGrp="1"/>
          </p:cNvSpPr>
          <p:nvPr>
            <p:ph type="title"/>
          </p:nvPr>
        </p:nvSpPr>
        <p:spPr>
          <a:xfrm>
            <a:off x="457200" y="274638"/>
            <a:ext cx="8229600" cy="411162"/>
          </a:xfrm>
        </p:spPr>
        <p:txBody>
          <a:bodyPr>
            <a:normAutofit fontScale="90000"/>
          </a:bodyPr>
          <a:lstStyle/>
          <a:p>
            <a:r>
              <a:rPr lang="en-US" dirty="0" smtClean="0"/>
              <a:t>Summary</a:t>
            </a:r>
            <a:endParaRPr lang="en-US" dirty="0"/>
          </a:p>
        </p:txBody>
      </p:sp>
    </p:spTree>
    <p:extLst>
      <p:ext uri="{BB962C8B-B14F-4D97-AF65-F5344CB8AC3E}">
        <p14:creationId xmlns:p14="http://schemas.microsoft.com/office/powerpoint/2010/main" xmlns="" val="19130180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kch-userver-3\desktop\levinabl\Desktop\imagesCAEM8B7B.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477000" y="2286000"/>
            <a:ext cx="2667000" cy="2289175"/>
          </a:xfrm>
          <a:prstGeom prst="rect">
            <a:avLst/>
          </a:prstGeom>
          <a:noFill/>
          <a:extLst>
            <a:ext uri="{909E8E84-426E-40DD-AFC4-6F175D3DCCD1}">
              <a14:hiddenFill xmlns:a14="http://schemas.microsoft.com/office/drawing/2010/main" xmlns="">
                <a:solidFill>
                  <a:srgbClr val="FFFFFF"/>
                </a:solidFill>
              </a14:hiddenFill>
            </a:ext>
          </a:extLst>
        </p:spPr>
      </p:pic>
      <p:sp>
        <p:nvSpPr>
          <p:cNvPr id="3" name="Content Placeholder 2"/>
          <p:cNvSpPr>
            <a:spLocks noGrp="1"/>
          </p:cNvSpPr>
          <p:nvPr>
            <p:ph idx="1"/>
          </p:nvPr>
        </p:nvSpPr>
        <p:spPr>
          <a:xfrm>
            <a:off x="304800" y="1143000"/>
            <a:ext cx="8610600" cy="5410200"/>
          </a:xfrm>
        </p:spPr>
        <p:txBody>
          <a:bodyPr>
            <a:normAutofit lnSpcReduction="10000"/>
          </a:bodyPr>
          <a:lstStyle/>
          <a:p>
            <a:r>
              <a:rPr lang="en-US" dirty="0" smtClean="0"/>
              <a:t>Dementia </a:t>
            </a:r>
            <a:r>
              <a:rPr lang="en-US" sz="2000" dirty="0" smtClean="0"/>
              <a:t>describes a group of symptoms affecting thinking and social abilities severely enough to interfere with daily functioning</a:t>
            </a:r>
          </a:p>
          <a:p>
            <a:r>
              <a:rPr lang="en-US" dirty="0" smtClean="0"/>
              <a:t>Alzheimer </a:t>
            </a:r>
            <a:r>
              <a:rPr lang="en-US" sz="2000" dirty="0" smtClean="0"/>
              <a:t>progressive disease that destroys memory and other important mental functions.</a:t>
            </a:r>
          </a:p>
          <a:p>
            <a:pPr marL="0" indent="0">
              <a:buNone/>
            </a:pPr>
            <a:r>
              <a:rPr lang="en-US" dirty="0" smtClean="0"/>
              <a:t>Examples of disturbing behavior:</a:t>
            </a:r>
          </a:p>
          <a:p>
            <a:r>
              <a:rPr lang="en-US" dirty="0" smtClean="0"/>
              <a:t>Anger, screaming</a:t>
            </a:r>
          </a:p>
          <a:p>
            <a:r>
              <a:rPr lang="en-US" dirty="0" smtClean="0"/>
              <a:t>Wandering</a:t>
            </a:r>
          </a:p>
          <a:p>
            <a:r>
              <a:rPr lang="en-US" dirty="0" smtClean="0"/>
              <a:t>Memory loss, confusion</a:t>
            </a:r>
          </a:p>
          <a:p>
            <a:r>
              <a:rPr lang="en-US" dirty="0"/>
              <a:t>I</a:t>
            </a:r>
            <a:r>
              <a:rPr lang="en-US" dirty="0" smtClean="0"/>
              <a:t>mpaired judgment, movement or language</a:t>
            </a:r>
          </a:p>
          <a:p>
            <a:r>
              <a:rPr lang="en-US" dirty="0" smtClean="0"/>
              <a:t>Changes in eating patterns: forget to chew, refuses to eat, risk for choking, dehydration and malnutrition</a:t>
            </a:r>
          </a:p>
          <a:p>
            <a:endParaRPr lang="en-US" dirty="0"/>
          </a:p>
        </p:txBody>
      </p:sp>
      <p:sp>
        <p:nvSpPr>
          <p:cNvPr id="2" name="Title 1"/>
          <p:cNvSpPr>
            <a:spLocks noGrp="1"/>
          </p:cNvSpPr>
          <p:nvPr>
            <p:ph type="title"/>
          </p:nvPr>
        </p:nvSpPr>
        <p:spPr>
          <a:xfrm>
            <a:off x="457200" y="274638"/>
            <a:ext cx="8229600" cy="868362"/>
          </a:xfrm>
        </p:spPr>
        <p:txBody>
          <a:bodyPr>
            <a:normAutofit fontScale="90000"/>
          </a:bodyPr>
          <a:lstStyle/>
          <a:p>
            <a:r>
              <a:rPr lang="en-US" dirty="0" smtClean="0"/>
              <a:t>Main concerns in behavioral changes</a:t>
            </a:r>
            <a:endParaRPr lang="en-US" dirty="0"/>
          </a:p>
        </p:txBody>
      </p:sp>
    </p:spTree>
    <p:extLst>
      <p:ext uri="{BB962C8B-B14F-4D97-AF65-F5344CB8AC3E}">
        <p14:creationId xmlns:p14="http://schemas.microsoft.com/office/powerpoint/2010/main" xmlns="" val="17565256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458200" cy="5334000"/>
          </a:xfrm>
        </p:spPr>
        <p:txBody>
          <a:bodyPr>
            <a:normAutofit fontScale="62500" lnSpcReduction="20000"/>
          </a:bodyPr>
          <a:lstStyle/>
          <a:p>
            <a:pPr marL="0" indent="0">
              <a:buNone/>
            </a:pPr>
            <a:r>
              <a:rPr lang="en-US" sz="3400" dirty="0" smtClean="0"/>
              <a:t>Utilization of the interpersonal, social and physical environment to creatively meet the needs of the individual in an individualized, responsive, and caring manner, resulting in increased satisfaction, function and improved clinical outcomes for clients.</a:t>
            </a:r>
          </a:p>
          <a:p>
            <a:pPr marL="0" indent="0">
              <a:buNone/>
            </a:pPr>
            <a:r>
              <a:rPr lang="en-US" sz="3400" dirty="0" smtClean="0"/>
              <a:t>Goal is to offer: </a:t>
            </a:r>
          </a:p>
          <a:p>
            <a:r>
              <a:rPr lang="en-US" sz="3400" dirty="0" smtClean="0"/>
              <a:t>Support: </a:t>
            </a:r>
          </a:p>
          <a:p>
            <a:r>
              <a:rPr lang="en-US" sz="3400" dirty="0" smtClean="0"/>
              <a:t>Assistance : help where it is necessary, without compromising independence </a:t>
            </a:r>
          </a:p>
          <a:p>
            <a:r>
              <a:rPr lang="en-US" sz="3400" dirty="0" smtClean="0"/>
              <a:t>Cues : set some reminders around house.</a:t>
            </a:r>
          </a:p>
          <a:p>
            <a:r>
              <a:rPr lang="en-US" sz="3400" dirty="0" smtClean="0"/>
              <a:t>Structure : create routine, schedule which will not change and give their day structure</a:t>
            </a:r>
          </a:p>
          <a:p>
            <a:r>
              <a:rPr lang="en-US" sz="3400" dirty="0" smtClean="0"/>
              <a:t>Often we must change, not the individual for some of the changes they go through are irreversible</a:t>
            </a:r>
          </a:p>
          <a:p>
            <a:pPr marL="0" indent="0">
              <a:buNone/>
            </a:pPr>
            <a:r>
              <a:rPr lang="en-US" sz="4600" dirty="0"/>
              <a:t>Goals of care must always be directed towards providing/ increasing quality of life</a:t>
            </a:r>
          </a:p>
          <a:p>
            <a:pPr marL="0" indent="0">
              <a:buNone/>
            </a:pPr>
            <a:endParaRPr lang="en-US" dirty="0" smtClean="0"/>
          </a:p>
          <a:p>
            <a:endParaRPr lang="en-US" dirty="0"/>
          </a:p>
        </p:txBody>
      </p:sp>
      <p:sp>
        <p:nvSpPr>
          <p:cNvPr id="2" name="Title 1"/>
          <p:cNvSpPr>
            <a:spLocks noGrp="1"/>
          </p:cNvSpPr>
          <p:nvPr>
            <p:ph type="title"/>
          </p:nvPr>
        </p:nvSpPr>
        <p:spPr>
          <a:xfrm>
            <a:off x="457200" y="274638"/>
            <a:ext cx="8229600" cy="792162"/>
          </a:xfrm>
        </p:spPr>
        <p:txBody>
          <a:bodyPr>
            <a:normAutofit fontScale="90000"/>
          </a:bodyPr>
          <a:lstStyle/>
          <a:p>
            <a:r>
              <a:rPr lang="en-US" sz="3600" dirty="0" smtClean="0"/>
              <a:t>Behavior </a:t>
            </a:r>
            <a:r>
              <a:rPr lang="en-US" sz="3600" dirty="0"/>
              <a:t>Management: Broadly Defined</a:t>
            </a:r>
          </a:p>
        </p:txBody>
      </p:sp>
    </p:spTree>
    <p:extLst>
      <p:ext uri="{BB962C8B-B14F-4D97-AF65-F5344CB8AC3E}">
        <p14:creationId xmlns:p14="http://schemas.microsoft.com/office/powerpoint/2010/main" xmlns="" val="1189316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90600"/>
            <a:ext cx="8686800" cy="5562600"/>
          </a:xfrm>
        </p:spPr>
        <p:txBody>
          <a:bodyPr>
            <a:normAutofit/>
          </a:bodyPr>
          <a:lstStyle/>
          <a:p>
            <a:pPr marL="0" indent="0">
              <a:buNone/>
            </a:pPr>
            <a:r>
              <a:rPr lang="en-US" sz="3200" dirty="0" smtClean="0"/>
              <a:t>Diagnosis is made on basis of exclusion</a:t>
            </a:r>
            <a:endParaRPr lang="en-US" sz="3200" dirty="0"/>
          </a:p>
          <a:p>
            <a:r>
              <a:rPr lang="en-US" sz="3200" dirty="0" smtClean="0"/>
              <a:t>Rule </a:t>
            </a:r>
            <a:r>
              <a:rPr lang="en-US" sz="3200" dirty="0"/>
              <a:t>out treatable medical issues</a:t>
            </a:r>
          </a:p>
          <a:p>
            <a:r>
              <a:rPr lang="en-US" sz="3200" dirty="0"/>
              <a:t>Rule out environmental triggers </a:t>
            </a:r>
            <a:endParaRPr lang="en-US" sz="3200" dirty="0" smtClean="0"/>
          </a:p>
          <a:p>
            <a:r>
              <a:rPr lang="en-US" sz="3200" dirty="0" smtClean="0"/>
              <a:t>Rule </a:t>
            </a:r>
            <a:r>
              <a:rPr lang="en-US" sz="3200" dirty="0"/>
              <a:t>out psychiatric </a:t>
            </a:r>
            <a:r>
              <a:rPr lang="en-US" sz="3200" dirty="0" smtClean="0"/>
              <a:t>causes</a:t>
            </a:r>
          </a:p>
          <a:p>
            <a:pPr marL="0" indent="0">
              <a:buNone/>
            </a:pPr>
            <a:r>
              <a:rPr lang="en-US" sz="3200" dirty="0" smtClean="0"/>
              <a:t>When observing behavior changes proceed same way. Rule </a:t>
            </a:r>
            <a:r>
              <a:rPr lang="en-US" sz="3200" dirty="0"/>
              <a:t>out other </a:t>
            </a:r>
            <a:r>
              <a:rPr lang="en-US" sz="3200" dirty="0" smtClean="0"/>
              <a:t>causes first:</a:t>
            </a:r>
            <a:endParaRPr lang="en-US" sz="3200" dirty="0"/>
          </a:p>
          <a:p>
            <a:r>
              <a:rPr lang="en-US" sz="3200" dirty="0"/>
              <a:t>–pain (UTI, fracture)</a:t>
            </a:r>
          </a:p>
          <a:p>
            <a:r>
              <a:rPr lang="en-US" sz="3200" dirty="0"/>
              <a:t>–medications side effects or interactions</a:t>
            </a:r>
          </a:p>
          <a:p>
            <a:r>
              <a:rPr lang="en-US" sz="3200" dirty="0"/>
              <a:t>–</a:t>
            </a:r>
            <a:r>
              <a:rPr lang="en-US" sz="3200" dirty="0" smtClean="0"/>
              <a:t>sensory (noise, environment changes)</a:t>
            </a:r>
            <a:endParaRPr lang="en-US" sz="3200" dirty="0"/>
          </a:p>
          <a:p>
            <a:endParaRPr lang="en-US" sz="3200" dirty="0"/>
          </a:p>
          <a:p>
            <a:endParaRPr lang="en-US" dirty="0"/>
          </a:p>
          <a:p>
            <a:endParaRPr lang="en-US" dirty="0"/>
          </a:p>
        </p:txBody>
      </p:sp>
      <p:sp>
        <p:nvSpPr>
          <p:cNvPr id="2" name="Title 1"/>
          <p:cNvSpPr>
            <a:spLocks noGrp="1"/>
          </p:cNvSpPr>
          <p:nvPr>
            <p:ph type="title"/>
          </p:nvPr>
        </p:nvSpPr>
        <p:spPr>
          <a:xfrm>
            <a:off x="457200" y="274638"/>
            <a:ext cx="8229600" cy="411162"/>
          </a:xfrm>
        </p:spPr>
        <p:txBody>
          <a:bodyPr>
            <a:normAutofit fontScale="90000"/>
          </a:bodyPr>
          <a:lstStyle/>
          <a:p>
            <a:r>
              <a:rPr lang="en-US" dirty="0" smtClean="0"/>
              <a:t>Analyze situation </a:t>
            </a:r>
            <a:endParaRPr lang="en-US" dirty="0"/>
          </a:p>
        </p:txBody>
      </p:sp>
    </p:spTree>
    <p:extLst>
      <p:ext uri="{BB962C8B-B14F-4D97-AF65-F5344CB8AC3E}">
        <p14:creationId xmlns:p14="http://schemas.microsoft.com/office/powerpoint/2010/main" xmlns="" val="33809761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562600"/>
          </a:xfrm>
        </p:spPr>
        <p:txBody>
          <a:bodyPr>
            <a:normAutofit lnSpcReduction="10000"/>
          </a:bodyPr>
          <a:lstStyle/>
          <a:p>
            <a:pPr marL="0" indent="0">
              <a:buNone/>
            </a:pPr>
            <a:r>
              <a:rPr lang="en-US" dirty="0" smtClean="0"/>
              <a:t>After analyzing situation</a:t>
            </a:r>
          </a:p>
          <a:p>
            <a:pPr marL="0" indent="0">
              <a:buNone/>
            </a:pPr>
            <a:r>
              <a:rPr lang="en-US" dirty="0" smtClean="0"/>
              <a:t>•</a:t>
            </a:r>
            <a:r>
              <a:rPr lang="en-US" dirty="0"/>
              <a:t>Change </a:t>
            </a:r>
            <a:r>
              <a:rPr lang="en-US" dirty="0" smtClean="0"/>
              <a:t>antecedent</a:t>
            </a:r>
            <a:endParaRPr lang="en-US" dirty="0"/>
          </a:p>
          <a:p>
            <a:pPr marL="0" indent="0">
              <a:buNone/>
            </a:pPr>
            <a:r>
              <a:rPr lang="en-US" dirty="0"/>
              <a:t>•Change consequence</a:t>
            </a:r>
          </a:p>
          <a:p>
            <a:pPr marL="0" indent="0">
              <a:buNone/>
            </a:pPr>
            <a:r>
              <a:rPr lang="en-US" dirty="0" smtClean="0"/>
              <a:t>•</a:t>
            </a:r>
            <a:r>
              <a:rPr lang="en-US" dirty="0"/>
              <a:t>Change </a:t>
            </a:r>
            <a:r>
              <a:rPr lang="en-US" dirty="0" smtClean="0"/>
              <a:t>both</a:t>
            </a:r>
          </a:p>
          <a:p>
            <a:pPr marL="0" indent="0">
              <a:buNone/>
            </a:pPr>
            <a:endParaRPr lang="en-US" dirty="0" smtClean="0"/>
          </a:p>
          <a:p>
            <a:pPr marL="0" indent="0">
              <a:buNone/>
            </a:pPr>
            <a:r>
              <a:rPr lang="en-US" dirty="0" smtClean="0"/>
              <a:t>Use</a:t>
            </a:r>
            <a:endParaRPr lang="en-US" dirty="0"/>
          </a:p>
          <a:p>
            <a:r>
              <a:rPr lang="en-US" dirty="0"/>
              <a:t>• 1. Repeating </a:t>
            </a:r>
          </a:p>
          <a:p>
            <a:r>
              <a:rPr lang="en-US" dirty="0"/>
              <a:t>• 2. Redirection </a:t>
            </a:r>
          </a:p>
          <a:p>
            <a:r>
              <a:rPr lang="en-US" dirty="0"/>
              <a:t>• 3. Reinforcement </a:t>
            </a:r>
          </a:p>
          <a:p>
            <a:r>
              <a:rPr lang="en-US" dirty="0"/>
              <a:t>• 4. Reassuring </a:t>
            </a:r>
            <a:endParaRPr lang="en-US" dirty="0" smtClean="0"/>
          </a:p>
          <a:p>
            <a:r>
              <a:rPr lang="en-US" dirty="0" smtClean="0"/>
              <a:t>Do not say simply “No”</a:t>
            </a:r>
            <a:r>
              <a:rPr lang="en-US" dirty="0"/>
              <a:t> This leads to confrontation and escalation of problem behavior</a:t>
            </a:r>
          </a:p>
          <a:p>
            <a:endParaRPr lang="en-US" dirty="0"/>
          </a:p>
          <a:p>
            <a:endParaRPr lang="en-US" dirty="0"/>
          </a:p>
        </p:txBody>
      </p:sp>
      <p:sp>
        <p:nvSpPr>
          <p:cNvPr id="2" name="Title 1"/>
          <p:cNvSpPr>
            <a:spLocks noGrp="1"/>
          </p:cNvSpPr>
          <p:nvPr>
            <p:ph type="title"/>
          </p:nvPr>
        </p:nvSpPr>
        <p:spPr>
          <a:xfrm>
            <a:off x="457200" y="274638"/>
            <a:ext cx="8229600" cy="411162"/>
          </a:xfrm>
        </p:spPr>
        <p:txBody>
          <a:bodyPr>
            <a:normAutofit fontScale="90000"/>
          </a:bodyPr>
          <a:lstStyle/>
          <a:p>
            <a:r>
              <a:rPr lang="en-US" dirty="0" smtClean="0"/>
              <a:t>Suggestions on how to deal with it</a:t>
            </a:r>
            <a:endParaRPr lang="en-US" dirty="0"/>
          </a:p>
        </p:txBody>
      </p:sp>
      <p:pic>
        <p:nvPicPr>
          <p:cNvPr id="4"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433155" y="990600"/>
            <a:ext cx="4691012" cy="3276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1244805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kch-userver-3\desktop\levinabl\Desktop\angryoldlady.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778171" y="3276600"/>
            <a:ext cx="2790825" cy="3905250"/>
          </a:xfrm>
          <a:prstGeom prst="rect">
            <a:avLst/>
          </a:prstGeom>
          <a:noFill/>
          <a:extLst>
            <a:ext uri="{909E8E84-426E-40DD-AFC4-6F175D3DCCD1}">
              <a14:hiddenFill xmlns:a14="http://schemas.microsoft.com/office/drawing/2010/main" xmlns="">
                <a:solidFill>
                  <a:srgbClr val="FFFFFF"/>
                </a:solidFill>
              </a14:hiddenFill>
            </a:ext>
          </a:extLst>
        </p:spPr>
      </p:pic>
      <p:sp>
        <p:nvSpPr>
          <p:cNvPr id="3" name="Content Placeholder 2"/>
          <p:cNvSpPr>
            <a:spLocks noGrp="1"/>
          </p:cNvSpPr>
          <p:nvPr>
            <p:ph idx="1"/>
          </p:nvPr>
        </p:nvSpPr>
        <p:spPr>
          <a:xfrm>
            <a:off x="228600" y="762000"/>
            <a:ext cx="8686800" cy="5245291"/>
          </a:xfrm>
        </p:spPr>
        <p:txBody>
          <a:bodyPr>
            <a:normAutofit lnSpcReduction="10000"/>
          </a:bodyPr>
          <a:lstStyle/>
          <a:p>
            <a:pPr marL="0" indent="0">
              <a:lnSpc>
                <a:spcPct val="115000"/>
              </a:lnSpc>
              <a:spcBef>
                <a:spcPts val="0"/>
              </a:spcBef>
              <a:spcAft>
                <a:spcPts val="1000"/>
              </a:spcAft>
              <a:buNone/>
            </a:pPr>
            <a:r>
              <a:rPr lang="en-US" dirty="0">
                <a:ea typeface="Calibri"/>
                <a:cs typeface="Times New Roman"/>
              </a:rPr>
              <a:t>•</a:t>
            </a:r>
            <a:r>
              <a:rPr lang="en-US" sz="3200" dirty="0">
                <a:ea typeface="Calibri"/>
                <a:cs typeface="Times New Roman"/>
              </a:rPr>
              <a:t>Cognitive </a:t>
            </a:r>
            <a:r>
              <a:rPr lang="en-US" sz="3200" dirty="0" smtClean="0">
                <a:ea typeface="Calibri"/>
                <a:cs typeface="Times New Roman"/>
              </a:rPr>
              <a:t>Impairment</a:t>
            </a:r>
            <a:r>
              <a:rPr lang="en-US" sz="3200" b="1" dirty="0" smtClean="0">
                <a:effectLst/>
              </a:rPr>
              <a:t> noticeable and measurable decline in </a:t>
            </a:r>
            <a:r>
              <a:rPr lang="en-US" sz="3200" dirty="0" smtClean="0">
                <a:effectLst/>
              </a:rPr>
              <a:t>skills such as memory and thinking </a:t>
            </a:r>
          </a:p>
          <a:p>
            <a:pPr marL="0" indent="0">
              <a:lnSpc>
                <a:spcPct val="115000"/>
              </a:lnSpc>
              <a:spcBef>
                <a:spcPts val="0"/>
              </a:spcBef>
              <a:spcAft>
                <a:spcPts val="1000"/>
              </a:spcAft>
              <a:buNone/>
            </a:pPr>
            <a:r>
              <a:rPr lang="en-US" sz="3200" dirty="0" smtClean="0">
                <a:ea typeface="Calibri"/>
                <a:cs typeface="Times New Roman"/>
              </a:rPr>
              <a:t>•</a:t>
            </a:r>
            <a:r>
              <a:rPr lang="en-US" sz="3200" dirty="0">
                <a:ea typeface="Calibri"/>
                <a:cs typeface="Times New Roman"/>
              </a:rPr>
              <a:t>Functional status –unable to complete or initiate a </a:t>
            </a:r>
            <a:r>
              <a:rPr lang="en-US" sz="3200" dirty="0" smtClean="0">
                <a:ea typeface="Calibri"/>
                <a:cs typeface="Times New Roman"/>
              </a:rPr>
              <a:t>task such as dressing, showering</a:t>
            </a:r>
            <a:endParaRPr lang="en-US" sz="3200" dirty="0">
              <a:ea typeface="Calibri"/>
              <a:cs typeface="Times New Roman"/>
            </a:endParaRPr>
          </a:p>
          <a:p>
            <a:pPr marL="0" marR="0" indent="0">
              <a:lnSpc>
                <a:spcPct val="115000"/>
              </a:lnSpc>
              <a:spcBef>
                <a:spcPts val="0"/>
              </a:spcBef>
              <a:spcAft>
                <a:spcPts val="1000"/>
              </a:spcAft>
              <a:buNone/>
            </a:pPr>
            <a:r>
              <a:rPr lang="en-US" sz="3200" dirty="0">
                <a:ea typeface="Calibri"/>
                <a:cs typeface="Times New Roman"/>
              </a:rPr>
              <a:t>•Environmental stimuli </a:t>
            </a:r>
            <a:r>
              <a:rPr lang="en-US" sz="3200" dirty="0" smtClean="0">
                <a:ea typeface="Calibri"/>
                <a:cs typeface="Times New Roman"/>
              </a:rPr>
              <a:t>such as noises, –or </a:t>
            </a:r>
            <a:r>
              <a:rPr lang="en-US" sz="3200" dirty="0">
                <a:ea typeface="Calibri"/>
                <a:cs typeface="Times New Roman"/>
              </a:rPr>
              <a:t>social </a:t>
            </a:r>
            <a:r>
              <a:rPr lang="en-US" sz="3200" dirty="0" smtClean="0">
                <a:ea typeface="Calibri"/>
                <a:cs typeface="Times New Roman"/>
              </a:rPr>
              <a:t>isolation, such as being lonely</a:t>
            </a:r>
            <a:endParaRPr lang="en-US" sz="3200" dirty="0">
              <a:ea typeface="Calibri"/>
              <a:cs typeface="Times New Roman"/>
            </a:endParaRPr>
          </a:p>
          <a:p>
            <a:pPr marL="0" marR="0" indent="0">
              <a:lnSpc>
                <a:spcPct val="115000"/>
              </a:lnSpc>
              <a:spcBef>
                <a:spcPts val="0"/>
              </a:spcBef>
              <a:spcAft>
                <a:spcPts val="1000"/>
              </a:spcAft>
              <a:buNone/>
            </a:pPr>
            <a:r>
              <a:rPr lang="en-US" sz="3200" dirty="0">
                <a:ea typeface="Calibri"/>
                <a:cs typeface="Times New Roman"/>
              </a:rPr>
              <a:t>•Emotional states such as </a:t>
            </a:r>
            <a:r>
              <a:rPr lang="en-US" sz="3200" dirty="0" smtClean="0">
                <a:ea typeface="Calibri"/>
                <a:cs typeface="Times New Roman"/>
              </a:rPr>
              <a:t>anxiety, inability </a:t>
            </a:r>
            <a:r>
              <a:rPr lang="en-US" sz="3200" dirty="0">
                <a:ea typeface="Calibri"/>
                <a:cs typeface="Times New Roman"/>
              </a:rPr>
              <a:t>to express needs.</a:t>
            </a:r>
          </a:p>
          <a:p>
            <a:endParaRPr lang="en-US" dirty="0"/>
          </a:p>
        </p:txBody>
      </p:sp>
      <p:sp>
        <p:nvSpPr>
          <p:cNvPr id="2" name="Title 1"/>
          <p:cNvSpPr>
            <a:spLocks noGrp="1"/>
          </p:cNvSpPr>
          <p:nvPr>
            <p:ph type="title"/>
          </p:nvPr>
        </p:nvSpPr>
        <p:spPr>
          <a:xfrm>
            <a:off x="457200" y="274638"/>
            <a:ext cx="8534400" cy="563562"/>
          </a:xfrm>
        </p:spPr>
        <p:txBody>
          <a:bodyPr>
            <a:normAutofit fontScale="90000"/>
          </a:bodyPr>
          <a:lstStyle/>
          <a:p>
            <a:r>
              <a:rPr lang="en-US" dirty="0" smtClean="0">
                <a:ea typeface="Calibri"/>
                <a:cs typeface="Times New Roman"/>
              </a:rPr>
              <a:t/>
            </a:r>
            <a:br>
              <a:rPr lang="en-US" dirty="0" smtClean="0">
                <a:ea typeface="Calibri"/>
                <a:cs typeface="Times New Roman"/>
              </a:rPr>
            </a:br>
            <a:r>
              <a:rPr lang="en-US" sz="4400" dirty="0" smtClean="0">
                <a:ea typeface="Calibri"/>
                <a:cs typeface="Times New Roman"/>
              </a:rPr>
              <a:t>Theories to explain </a:t>
            </a:r>
            <a:r>
              <a:rPr lang="en-US" sz="4400" dirty="0">
                <a:ea typeface="Calibri"/>
                <a:cs typeface="Times New Roman"/>
              </a:rPr>
              <a:t>aggression</a:t>
            </a:r>
            <a:r>
              <a:rPr lang="en-US" dirty="0">
                <a:ea typeface="Calibri"/>
                <a:cs typeface="Times New Roman"/>
              </a:rPr>
              <a:t/>
            </a:r>
            <a:br>
              <a:rPr lang="en-US" dirty="0">
                <a:ea typeface="Calibri"/>
                <a:cs typeface="Times New Roman"/>
              </a:rPr>
            </a:br>
            <a:endParaRPr lang="en-US" dirty="0"/>
          </a:p>
        </p:txBody>
      </p:sp>
    </p:spTree>
    <p:extLst>
      <p:ext uri="{BB962C8B-B14F-4D97-AF65-F5344CB8AC3E}">
        <p14:creationId xmlns:p14="http://schemas.microsoft.com/office/powerpoint/2010/main" xmlns="" val="10438703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990600"/>
            <a:ext cx="8534400" cy="5016691"/>
          </a:xfrm>
        </p:spPr>
        <p:txBody>
          <a:bodyPr/>
          <a:lstStyle/>
          <a:p>
            <a:r>
              <a:rPr lang="en-US" dirty="0" smtClean="0"/>
              <a:t>It is not ok to scream if you do not like something, if you just want attention, if you are upset at someone or many more situations.</a:t>
            </a:r>
          </a:p>
          <a:p>
            <a:r>
              <a:rPr lang="en-US" dirty="0"/>
              <a:t>Examples when screaming is ok: emergency situation, you fell and need help, to avoid danger, warn someone of danger.</a:t>
            </a:r>
          </a:p>
          <a:p>
            <a:r>
              <a:rPr lang="en-US" dirty="0" smtClean="0"/>
              <a:t>Fighting is never ok!</a:t>
            </a:r>
            <a:endParaRPr lang="en-US" dirty="0"/>
          </a:p>
          <a:p>
            <a:r>
              <a:rPr lang="en-US" dirty="0" smtClean="0"/>
              <a:t>Stay peaceful! </a:t>
            </a:r>
            <a:endParaRPr lang="en-US" dirty="0"/>
          </a:p>
        </p:txBody>
      </p:sp>
      <p:sp>
        <p:nvSpPr>
          <p:cNvPr id="2" name="Title 1"/>
          <p:cNvSpPr>
            <a:spLocks noGrp="1"/>
          </p:cNvSpPr>
          <p:nvPr>
            <p:ph type="title"/>
          </p:nvPr>
        </p:nvSpPr>
        <p:spPr>
          <a:xfrm>
            <a:off x="457200" y="152400"/>
            <a:ext cx="8229600" cy="914400"/>
          </a:xfrm>
        </p:spPr>
        <p:txBody>
          <a:bodyPr/>
          <a:lstStyle/>
          <a:p>
            <a:r>
              <a:rPr lang="en-US" dirty="0" smtClean="0"/>
              <a:t>Anger/ Screaming</a:t>
            </a:r>
            <a:endParaRPr lang="en-US" dirty="0"/>
          </a:p>
        </p:txBody>
      </p:sp>
      <p:pic>
        <p:nvPicPr>
          <p:cNvPr id="6146" name="Picture 2" descr="\\kch-userver-3\desktop\levinabl\Desktop\imagesCATIV4PJ.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001638" y="3657600"/>
            <a:ext cx="5135106" cy="320040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3636165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14400"/>
            <a:ext cx="8763000" cy="5562600"/>
          </a:xfrm>
        </p:spPr>
        <p:txBody>
          <a:bodyPr>
            <a:normAutofit fontScale="92500" lnSpcReduction="10000"/>
          </a:bodyPr>
          <a:lstStyle/>
          <a:p>
            <a:pPr marL="0" indent="0">
              <a:buNone/>
            </a:pPr>
            <a:r>
              <a:rPr lang="en-US" dirty="0" smtClean="0"/>
              <a:t>•Regular routine/keep it simple/avoid changes</a:t>
            </a:r>
          </a:p>
          <a:p>
            <a:pPr marL="0" indent="0">
              <a:buNone/>
            </a:pPr>
            <a:r>
              <a:rPr lang="en-US" dirty="0" smtClean="0"/>
              <a:t>•</a:t>
            </a:r>
            <a:r>
              <a:rPr lang="en-US" dirty="0"/>
              <a:t>Opportunity to participate/make choices –ask close ended questions</a:t>
            </a:r>
          </a:p>
          <a:p>
            <a:pPr marL="0" indent="0">
              <a:buNone/>
            </a:pPr>
            <a:r>
              <a:rPr lang="en-US" dirty="0"/>
              <a:t>•Focus on </a:t>
            </a:r>
            <a:r>
              <a:rPr lang="en-US" dirty="0" smtClean="0"/>
              <a:t>assets(skills which are still available by patient) </a:t>
            </a:r>
            <a:r>
              <a:rPr lang="en-US" dirty="0"/>
              <a:t>-use remaining abilities –use short statements</a:t>
            </a:r>
          </a:p>
          <a:p>
            <a:pPr marL="0" indent="0">
              <a:buNone/>
            </a:pPr>
            <a:r>
              <a:rPr lang="en-US" dirty="0"/>
              <a:t>•Be flexible/alter situations</a:t>
            </a:r>
          </a:p>
          <a:p>
            <a:pPr marL="0" indent="0">
              <a:buNone/>
            </a:pPr>
            <a:r>
              <a:rPr lang="en-US" dirty="0"/>
              <a:t>•</a:t>
            </a:r>
            <a:r>
              <a:rPr lang="en-US" dirty="0" smtClean="0"/>
              <a:t>Do not </a:t>
            </a:r>
            <a:r>
              <a:rPr lang="en-US" dirty="0"/>
              <a:t>reason with patient </a:t>
            </a:r>
            <a:r>
              <a:rPr lang="en-US" dirty="0" smtClean="0"/>
              <a:t>who can </a:t>
            </a:r>
            <a:r>
              <a:rPr lang="en-US" dirty="0"/>
              <a:t>no longer think logically</a:t>
            </a:r>
          </a:p>
          <a:p>
            <a:pPr marL="0" indent="0">
              <a:buNone/>
            </a:pPr>
            <a:r>
              <a:rPr lang="en-US" dirty="0" smtClean="0"/>
              <a:t>•</a:t>
            </a:r>
            <a:r>
              <a:rPr lang="en-US" dirty="0"/>
              <a:t>Approach slowly from the front in a friendly </a:t>
            </a:r>
            <a:r>
              <a:rPr lang="en-US" dirty="0" smtClean="0"/>
              <a:t>manner</a:t>
            </a:r>
            <a:endParaRPr lang="en-US" dirty="0"/>
          </a:p>
          <a:p>
            <a:pPr marL="0" indent="0">
              <a:buNone/>
            </a:pPr>
            <a:r>
              <a:rPr lang="en-US" dirty="0"/>
              <a:t>•Rest between stimulating activities</a:t>
            </a:r>
          </a:p>
          <a:p>
            <a:pPr marL="0" indent="0">
              <a:buNone/>
            </a:pPr>
            <a:r>
              <a:rPr lang="en-US" dirty="0" smtClean="0"/>
              <a:t>•Sensory stimulation: Aroma therapy, Massage, Pet/Music therapy, video </a:t>
            </a:r>
            <a:r>
              <a:rPr lang="en-US" dirty="0"/>
              <a:t>tapes </a:t>
            </a:r>
            <a:r>
              <a:rPr lang="en-US" dirty="0" smtClean="0"/>
              <a:t>of </a:t>
            </a:r>
            <a:r>
              <a:rPr lang="en-US" dirty="0"/>
              <a:t>family</a:t>
            </a:r>
          </a:p>
          <a:p>
            <a:pPr marL="0" indent="0">
              <a:buNone/>
            </a:pPr>
            <a:r>
              <a:rPr lang="en-US" dirty="0" smtClean="0"/>
              <a:t>• Recreational interventions: Exercise </a:t>
            </a:r>
            <a:r>
              <a:rPr lang="en-US" dirty="0"/>
              <a:t>movement </a:t>
            </a:r>
            <a:r>
              <a:rPr lang="en-US" dirty="0" smtClean="0"/>
              <a:t>program, Walking program, </a:t>
            </a:r>
            <a:r>
              <a:rPr lang="en-US" dirty="0"/>
              <a:t>G</a:t>
            </a:r>
            <a:r>
              <a:rPr lang="en-US" dirty="0" smtClean="0"/>
              <a:t>ames, Music/singing</a:t>
            </a:r>
            <a:endParaRPr lang="en-US" dirty="0"/>
          </a:p>
          <a:p>
            <a:endParaRPr lang="en-US" dirty="0"/>
          </a:p>
        </p:txBody>
      </p:sp>
      <p:sp>
        <p:nvSpPr>
          <p:cNvPr id="2" name="Title 1"/>
          <p:cNvSpPr>
            <a:spLocks noGrp="1"/>
          </p:cNvSpPr>
          <p:nvPr>
            <p:ph type="title"/>
          </p:nvPr>
        </p:nvSpPr>
        <p:spPr>
          <a:xfrm>
            <a:off x="152400" y="274638"/>
            <a:ext cx="8686800" cy="563562"/>
          </a:xfrm>
        </p:spPr>
        <p:txBody>
          <a:bodyPr>
            <a:normAutofit fontScale="90000"/>
          </a:bodyPr>
          <a:lstStyle/>
          <a:p>
            <a:r>
              <a:rPr lang="en-US" dirty="0"/>
              <a:t>Interventions </a:t>
            </a:r>
            <a:r>
              <a:rPr lang="en-US" dirty="0" smtClean="0"/>
              <a:t>for </a:t>
            </a:r>
            <a:r>
              <a:rPr lang="en-US" dirty="0"/>
              <a:t>undesired behavior</a:t>
            </a:r>
          </a:p>
        </p:txBody>
      </p:sp>
    </p:spTree>
    <p:extLst>
      <p:ext uri="{BB962C8B-B14F-4D97-AF65-F5344CB8AC3E}">
        <p14:creationId xmlns:p14="http://schemas.microsoft.com/office/powerpoint/2010/main" xmlns="" val="268535830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393</TotalTime>
  <Words>729</Words>
  <Application>Microsoft Office PowerPoint</Application>
  <PresentationFormat>On-screen Show (4:3)</PresentationFormat>
  <Paragraphs>98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Concourse</vt:lpstr>
      <vt:lpstr>Behavioral management in elder adults</vt:lpstr>
      <vt:lpstr>Summary</vt:lpstr>
      <vt:lpstr>Main concerns in behavioral changes</vt:lpstr>
      <vt:lpstr>Behavior Management: Broadly Defined</vt:lpstr>
      <vt:lpstr>Analyze situation </vt:lpstr>
      <vt:lpstr>Suggestions on how to deal with it</vt:lpstr>
      <vt:lpstr> Theories to explain aggression </vt:lpstr>
      <vt:lpstr>Anger/ Screaming</vt:lpstr>
      <vt:lpstr>Interventions for undesired behavior</vt:lpstr>
      <vt:lpstr>Interventions for Wandering</vt:lpstr>
      <vt:lpstr>Interventions for poor eating behavior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Behavioral management</dc:title>
  <dc:creator>levinabl</dc:creator>
  <cp:lastModifiedBy>candy</cp:lastModifiedBy>
  <cp:revision>26</cp:revision>
  <dcterms:created xsi:type="dcterms:W3CDTF">2014-03-02T08:05:58Z</dcterms:created>
  <dcterms:modified xsi:type="dcterms:W3CDTF">2014-03-18T00:44:11Z</dcterms:modified>
</cp:coreProperties>
</file>