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58" r:id="rId4"/>
    <p:sldId id="257" r:id="rId5"/>
    <p:sldId id="268" r:id="rId6"/>
    <p:sldId id="266" r:id="rId7"/>
    <p:sldId id="265" r:id="rId8"/>
    <p:sldId id="267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2ED47E-1769-4393-BB48-D70B420D7256}" type="datetimeFigureOut">
              <a:rPr lang="en-US" smtClean="0"/>
              <a:pPr/>
              <a:t>3/17/2014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F17B63D-C547-4255-B045-388BA7513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Behavioral management in elder adults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Short survey</a:t>
            </a:r>
            <a:endParaRPr lang="en-US" dirty="0" smtClean="0"/>
          </a:p>
          <a:p>
            <a:r>
              <a:rPr lang="en-US" dirty="0" smtClean="0"/>
              <a:t>By </a:t>
            </a:r>
          </a:p>
          <a:p>
            <a:r>
              <a:rPr lang="en-US" dirty="0" err="1" smtClean="0"/>
              <a:t>Lyubov</a:t>
            </a:r>
            <a:r>
              <a:rPr lang="en-US" dirty="0" smtClean="0"/>
              <a:t> </a:t>
            </a:r>
            <a:r>
              <a:rPr lang="en-US" dirty="0" err="1" smtClean="0"/>
              <a:t>Levina</a:t>
            </a:r>
            <a:r>
              <a:rPr lang="en-US" dirty="0" smtClean="0"/>
              <a:t>-Brooks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1324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Once a person gets older he/she goes through many changes; most of those are irreversible.</a:t>
            </a:r>
          </a:p>
          <a:p>
            <a:r>
              <a:rPr lang="en-US" sz="3200" dirty="0" smtClean="0"/>
              <a:t>Body and mind start declining, many skills get lost</a:t>
            </a:r>
          </a:p>
          <a:p>
            <a:r>
              <a:rPr lang="en-US" sz="3200" dirty="0" smtClean="0"/>
              <a:t>Learning new skills gets harder and even impossible</a:t>
            </a:r>
          </a:p>
          <a:p>
            <a:r>
              <a:rPr lang="en-US" sz="3200" dirty="0" smtClean="0"/>
              <a:t>Behavior </a:t>
            </a:r>
            <a:r>
              <a:rPr lang="en-US" sz="3200" dirty="0"/>
              <a:t>Management: Acknowledges the limitations of the individual and works around those </a:t>
            </a:r>
            <a:r>
              <a:rPr lang="en-US" sz="3200" dirty="0" smtClean="0"/>
              <a:t>limitations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13018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kch-userver-3\desktop\levinabl\Desktop\imagesCAEM8B7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2286000"/>
            <a:ext cx="2667000" cy="228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Dementia </a:t>
            </a:r>
            <a:r>
              <a:rPr lang="en-US" sz="2000" dirty="0" smtClean="0"/>
              <a:t>describes a group of symptoms affecting thinking and social abilities severely enough to interfere with daily functioning</a:t>
            </a:r>
          </a:p>
          <a:p>
            <a:r>
              <a:rPr lang="en-US" dirty="0" smtClean="0"/>
              <a:t>Alzheimer </a:t>
            </a:r>
            <a:r>
              <a:rPr lang="en-US" sz="2000" dirty="0" smtClean="0"/>
              <a:t>progressive disease that destroys memory and other important mental functions.</a:t>
            </a:r>
          </a:p>
          <a:p>
            <a:pPr marL="0" indent="0">
              <a:buNone/>
            </a:pPr>
            <a:r>
              <a:rPr lang="en-US" dirty="0" smtClean="0"/>
              <a:t>Examples of disturbing behavior:</a:t>
            </a:r>
          </a:p>
          <a:p>
            <a:r>
              <a:rPr lang="en-US" dirty="0" smtClean="0"/>
              <a:t>Anger, screaming</a:t>
            </a:r>
          </a:p>
          <a:p>
            <a:r>
              <a:rPr lang="en-US" dirty="0" smtClean="0"/>
              <a:t>Wandering</a:t>
            </a:r>
          </a:p>
          <a:p>
            <a:r>
              <a:rPr lang="en-US" dirty="0" smtClean="0"/>
              <a:t>Memory loss, confusion</a:t>
            </a:r>
          </a:p>
          <a:p>
            <a:r>
              <a:rPr lang="en-US" dirty="0"/>
              <a:t>I</a:t>
            </a:r>
            <a:r>
              <a:rPr lang="en-US" dirty="0" smtClean="0"/>
              <a:t>mpaired judgment, movement or language</a:t>
            </a:r>
          </a:p>
          <a:p>
            <a:r>
              <a:rPr lang="en-US" dirty="0" smtClean="0"/>
              <a:t>Changes in eating patterns: forget to chew, refuses to eat, risk for choking, dehydration and malnutrition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Main concerns in behavioral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525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\\kch-userver-3\desktop\levinabl\Desktop\angryoldlad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8171" y="3276600"/>
            <a:ext cx="2790825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245291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dirty="0">
                <a:ea typeface="Calibri"/>
                <a:cs typeface="Times New Roman"/>
              </a:rPr>
              <a:t>•</a:t>
            </a:r>
            <a:r>
              <a:rPr lang="en-US" sz="3200" dirty="0">
                <a:ea typeface="Calibri"/>
                <a:cs typeface="Times New Roman"/>
              </a:rPr>
              <a:t>Cognitive </a:t>
            </a:r>
            <a:r>
              <a:rPr lang="en-US" sz="3200" dirty="0" smtClean="0">
                <a:ea typeface="Calibri"/>
                <a:cs typeface="Times New Roman"/>
              </a:rPr>
              <a:t>Impairment</a:t>
            </a:r>
            <a:r>
              <a:rPr lang="en-US" sz="3200" b="1" dirty="0" smtClean="0">
                <a:effectLst/>
              </a:rPr>
              <a:t> noticeable and measurable decline in </a:t>
            </a:r>
            <a:r>
              <a:rPr lang="en-US" sz="3200" dirty="0" smtClean="0">
                <a:effectLst/>
              </a:rPr>
              <a:t>skills such as memory and thinking 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dirty="0" smtClean="0">
                <a:ea typeface="Calibri"/>
                <a:cs typeface="Times New Roman"/>
              </a:rPr>
              <a:t>•</a:t>
            </a:r>
            <a:r>
              <a:rPr lang="en-US" sz="3200" dirty="0">
                <a:ea typeface="Calibri"/>
                <a:cs typeface="Times New Roman"/>
              </a:rPr>
              <a:t>Functional status –unable to complete or initiate a </a:t>
            </a:r>
            <a:r>
              <a:rPr lang="en-US" sz="3200" dirty="0" smtClean="0">
                <a:ea typeface="Calibri"/>
                <a:cs typeface="Times New Roman"/>
              </a:rPr>
              <a:t>task such as dressing, showering</a:t>
            </a:r>
            <a:endParaRPr lang="en-US" sz="32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dirty="0">
                <a:ea typeface="Calibri"/>
                <a:cs typeface="Times New Roman"/>
              </a:rPr>
              <a:t>•Environmental stimuli </a:t>
            </a:r>
            <a:r>
              <a:rPr lang="en-US" sz="3200" dirty="0" smtClean="0">
                <a:ea typeface="Calibri"/>
                <a:cs typeface="Times New Roman"/>
              </a:rPr>
              <a:t>such as noises, –or </a:t>
            </a:r>
            <a:r>
              <a:rPr lang="en-US" sz="3200" dirty="0">
                <a:ea typeface="Calibri"/>
                <a:cs typeface="Times New Roman"/>
              </a:rPr>
              <a:t>social </a:t>
            </a:r>
            <a:r>
              <a:rPr lang="en-US" sz="3200" dirty="0" smtClean="0">
                <a:ea typeface="Calibri"/>
                <a:cs typeface="Times New Roman"/>
              </a:rPr>
              <a:t>isolation, such as being lonely</a:t>
            </a:r>
            <a:endParaRPr lang="en-US" sz="3200" dirty="0">
              <a:ea typeface="Calibri"/>
              <a:cs typeface="Times New Roman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200" dirty="0">
                <a:ea typeface="Calibri"/>
                <a:cs typeface="Times New Roman"/>
              </a:rPr>
              <a:t>•Emotional states such as </a:t>
            </a:r>
            <a:r>
              <a:rPr lang="en-US" sz="3200" dirty="0" smtClean="0">
                <a:ea typeface="Calibri"/>
                <a:cs typeface="Times New Roman"/>
              </a:rPr>
              <a:t>anxiety, inability </a:t>
            </a:r>
            <a:r>
              <a:rPr lang="en-US" sz="3200" dirty="0">
                <a:ea typeface="Calibri"/>
                <a:cs typeface="Times New Roman"/>
              </a:rPr>
              <a:t>to express needs.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Calibri"/>
                <a:cs typeface="Times New Roman"/>
              </a:rPr>
              <a:t/>
            </a:r>
            <a:br>
              <a:rPr lang="en-US" dirty="0" smtClean="0">
                <a:ea typeface="Calibri"/>
                <a:cs typeface="Times New Roman"/>
              </a:rPr>
            </a:br>
            <a:r>
              <a:rPr lang="en-US" sz="4400" dirty="0" smtClean="0">
                <a:ea typeface="Calibri"/>
                <a:cs typeface="Times New Roman"/>
              </a:rPr>
              <a:t>Theories to explain </a:t>
            </a:r>
            <a:r>
              <a:rPr lang="en-US" sz="4400" dirty="0">
                <a:ea typeface="Calibri"/>
                <a:cs typeface="Times New Roman"/>
              </a:rPr>
              <a:t>aggression</a:t>
            </a:r>
            <a:r>
              <a:rPr lang="en-US" dirty="0">
                <a:ea typeface="Calibri"/>
                <a:cs typeface="Times New Roman"/>
              </a:rPr>
              <a:t/>
            </a:r>
            <a:br>
              <a:rPr lang="en-US" dirty="0">
                <a:ea typeface="Calibri"/>
                <a:cs typeface="Times New Roman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43870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016691"/>
          </a:xfrm>
        </p:spPr>
        <p:txBody>
          <a:bodyPr/>
          <a:lstStyle/>
          <a:p>
            <a:r>
              <a:rPr lang="en-US" dirty="0" smtClean="0"/>
              <a:t>It is not ok to scream if you do not like something, if you just want attention, if you are upset at someone or many more situations.</a:t>
            </a:r>
          </a:p>
          <a:p>
            <a:r>
              <a:rPr lang="en-US" dirty="0"/>
              <a:t>Examples when screaming is ok: emergency situation, you fell and need help, to avoid danger, warn someone of danger.</a:t>
            </a:r>
          </a:p>
          <a:p>
            <a:r>
              <a:rPr lang="en-US" dirty="0" smtClean="0"/>
              <a:t>Fighting is never ok!</a:t>
            </a:r>
          </a:p>
          <a:p>
            <a:r>
              <a:rPr lang="en-US" dirty="0" smtClean="0"/>
              <a:t>Do not refuse help.</a:t>
            </a:r>
            <a:endParaRPr lang="en-US" dirty="0"/>
          </a:p>
          <a:p>
            <a:r>
              <a:rPr lang="en-US" dirty="0" smtClean="0"/>
              <a:t>Stay peaceful!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dirty="0" smtClean="0"/>
              <a:t>Anger/ Screaming</a:t>
            </a:r>
            <a:endParaRPr lang="en-US" dirty="0"/>
          </a:p>
        </p:txBody>
      </p:sp>
      <p:pic>
        <p:nvPicPr>
          <p:cNvPr id="6146" name="Picture 2" descr="\\kch-userver-3\desktop\levinabl\Desktop\imagesCATIV4P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01638" y="3657600"/>
            <a:ext cx="5135106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63616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562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•Regular routine/keep it simple/avoid changes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Opportunity to participate/make choices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Focus on </a:t>
            </a:r>
            <a:r>
              <a:rPr lang="en-US" dirty="0" smtClean="0"/>
              <a:t>assets(skills which are still available by patient) </a:t>
            </a:r>
            <a:r>
              <a:rPr lang="en-US" dirty="0"/>
              <a:t>-use remaining abilities </a:t>
            </a:r>
            <a:r>
              <a:rPr lang="en-US" dirty="0" smtClean="0"/>
              <a:t>–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•Be flexible/alter situations</a:t>
            </a:r>
          </a:p>
          <a:p>
            <a:pPr marL="0" indent="0">
              <a:buNone/>
            </a:pPr>
            <a:r>
              <a:rPr lang="en-US" dirty="0"/>
              <a:t>•</a:t>
            </a:r>
            <a:r>
              <a:rPr lang="en-US" dirty="0" smtClean="0"/>
              <a:t>Do not </a:t>
            </a:r>
            <a:r>
              <a:rPr lang="en-US" dirty="0"/>
              <a:t>reason with </a:t>
            </a:r>
            <a:r>
              <a:rPr lang="en-US" dirty="0" smtClean="0"/>
              <a:t>those who can </a:t>
            </a:r>
            <a:r>
              <a:rPr lang="en-US" dirty="0"/>
              <a:t>no longer think logically</a:t>
            </a:r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Approach slowly from the front in a friendly </a:t>
            </a:r>
            <a:r>
              <a:rPr lang="en-US" dirty="0" smtClean="0"/>
              <a:t>manner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•Rest between stimulating activities</a:t>
            </a:r>
          </a:p>
          <a:p>
            <a:pPr marL="0" indent="0">
              <a:buNone/>
            </a:pPr>
            <a:r>
              <a:rPr lang="en-US" dirty="0" smtClean="0"/>
              <a:t>•Sensory stimulation: Aroma therapy, Massage, Pet/Music therapy, video </a:t>
            </a:r>
            <a:r>
              <a:rPr lang="en-US" dirty="0"/>
              <a:t>tapes </a:t>
            </a:r>
            <a:r>
              <a:rPr lang="en-US" dirty="0" smtClean="0"/>
              <a:t>of </a:t>
            </a:r>
            <a:r>
              <a:rPr lang="en-US" dirty="0"/>
              <a:t>family</a:t>
            </a:r>
          </a:p>
          <a:p>
            <a:pPr marL="0" indent="0">
              <a:buNone/>
            </a:pPr>
            <a:r>
              <a:rPr lang="en-US" dirty="0" smtClean="0"/>
              <a:t>• Recreational interventions: Exercise </a:t>
            </a:r>
            <a:r>
              <a:rPr lang="en-US" dirty="0"/>
              <a:t>movement </a:t>
            </a:r>
            <a:r>
              <a:rPr lang="en-US" dirty="0" smtClean="0"/>
              <a:t>program, Walking program, </a:t>
            </a:r>
            <a:r>
              <a:rPr lang="en-US" dirty="0"/>
              <a:t>G</a:t>
            </a:r>
            <a:r>
              <a:rPr lang="en-US" dirty="0" smtClean="0"/>
              <a:t>ames, Music/singing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Interventions </a:t>
            </a:r>
            <a:r>
              <a:rPr lang="en-US" dirty="0" smtClean="0"/>
              <a:t>for </a:t>
            </a:r>
            <a:r>
              <a:rPr lang="en-US" dirty="0"/>
              <a:t>undesired behavior</a:t>
            </a:r>
          </a:p>
        </p:txBody>
      </p:sp>
    </p:spTree>
    <p:extLst>
      <p:ext uri="{BB962C8B-B14F-4D97-AF65-F5344CB8AC3E}">
        <p14:creationId xmlns:p14="http://schemas.microsoft.com/office/powerpoint/2010/main" xmlns="" val="268535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/>
              <a:t>•Daily exercise</a:t>
            </a:r>
          </a:p>
          <a:p>
            <a:r>
              <a:rPr lang="en-US" dirty="0"/>
              <a:t>•Attempt to pinpoint cause</a:t>
            </a:r>
          </a:p>
          <a:p>
            <a:r>
              <a:rPr lang="en-US" dirty="0"/>
              <a:t>•Is wandering a problem? For whom?</a:t>
            </a:r>
          </a:p>
          <a:p>
            <a:r>
              <a:rPr lang="en-US" dirty="0"/>
              <a:t>•Safety for wandering person</a:t>
            </a:r>
          </a:p>
          <a:p>
            <a:r>
              <a:rPr lang="en-US" dirty="0" smtClean="0"/>
              <a:t>•Locks/bells on doors, nightlights</a:t>
            </a:r>
          </a:p>
          <a:p>
            <a:r>
              <a:rPr lang="en-US" dirty="0"/>
              <a:t>•Fence/hedge</a:t>
            </a:r>
          </a:p>
          <a:p>
            <a:r>
              <a:rPr lang="en-US" dirty="0" smtClean="0"/>
              <a:t>•</a:t>
            </a:r>
            <a:r>
              <a:rPr lang="en-US" dirty="0"/>
              <a:t>Photo/ID </a:t>
            </a:r>
          </a:p>
          <a:p>
            <a:r>
              <a:rPr lang="en-US" dirty="0" smtClean="0"/>
              <a:t>•</a:t>
            </a:r>
            <a:r>
              <a:rPr lang="en-US" dirty="0"/>
              <a:t>Reassurance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Interventions for Wandering</a:t>
            </a:r>
          </a:p>
        </p:txBody>
      </p:sp>
      <p:pic>
        <p:nvPicPr>
          <p:cNvPr id="2050" name="Picture 2" descr="\\kch-userver-3\desktop\levinabl\Desktop\imagesCAAJ8QM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53010" y="3429000"/>
            <a:ext cx="488373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86925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\\kch-userver-3\desktop\levinabl\Desktop\He-needs-a-ca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622300"/>
            <a:ext cx="4203700" cy="593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15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•Good lighting/diffuse lighting</a:t>
            </a:r>
          </a:p>
          <a:p>
            <a:r>
              <a:rPr lang="en-US" dirty="0"/>
              <a:t>•Avoid clutter/distractions</a:t>
            </a:r>
          </a:p>
          <a:p>
            <a:r>
              <a:rPr lang="en-US" dirty="0"/>
              <a:t>•Music</a:t>
            </a:r>
          </a:p>
          <a:p>
            <a:r>
              <a:rPr lang="en-US" dirty="0"/>
              <a:t>•Colorful dishes/glasses –red/blue</a:t>
            </a:r>
          </a:p>
          <a:p>
            <a:r>
              <a:rPr lang="en-US" dirty="0"/>
              <a:t>Small frequent meals/1 course at a time</a:t>
            </a:r>
          </a:p>
          <a:p>
            <a:r>
              <a:rPr lang="en-US" dirty="0"/>
              <a:t>•Finger foods</a:t>
            </a:r>
          </a:p>
          <a:p>
            <a:r>
              <a:rPr lang="en-US" dirty="0"/>
              <a:t>•Sit up/feet on floor/chin tuck position</a:t>
            </a:r>
          </a:p>
          <a:p>
            <a:r>
              <a:rPr lang="en-US" dirty="0"/>
              <a:t>•Remain upright for 30-60 min after meal</a:t>
            </a:r>
          </a:p>
          <a:p>
            <a:r>
              <a:rPr lang="en-US" dirty="0"/>
              <a:t>•Sit and feed at patients eye level/make eye contact</a:t>
            </a:r>
          </a:p>
          <a:p>
            <a:r>
              <a:rPr lang="en-US" dirty="0" smtClean="0"/>
              <a:t>•</a:t>
            </a:r>
            <a:r>
              <a:rPr lang="en-US" dirty="0"/>
              <a:t>Larger meal breakfast/lunch</a:t>
            </a:r>
          </a:p>
          <a:p>
            <a:r>
              <a:rPr lang="en-US" dirty="0"/>
              <a:t>Frequent verbal cueing of desired behavior</a:t>
            </a:r>
          </a:p>
          <a:p>
            <a:r>
              <a:rPr lang="en-US" dirty="0"/>
              <a:t>•Vitamin/mineral supplement </a:t>
            </a:r>
          </a:p>
          <a:p>
            <a:r>
              <a:rPr lang="en-US" dirty="0" smtClean="0"/>
              <a:t>•</a:t>
            </a:r>
            <a:r>
              <a:rPr lang="en-US" dirty="0"/>
              <a:t>Observe rituals –hand washing/blessing</a:t>
            </a:r>
          </a:p>
          <a:p>
            <a:r>
              <a:rPr lang="en-US" dirty="0"/>
              <a:t>•Keep food as close to original form</a:t>
            </a:r>
          </a:p>
          <a:p>
            <a:r>
              <a:rPr lang="en-US" dirty="0"/>
              <a:t>Relearn eating behavior –hand over hand guide</a:t>
            </a:r>
          </a:p>
          <a:p>
            <a:r>
              <a:rPr lang="en-US" dirty="0"/>
              <a:t>•Dentures in place, mouth care</a:t>
            </a:r>
          </a:p>
          <a:p>
            <a:r>
              <a:rPr lang="en-US" dirty="0"/>
              <a:t>•Dental soft diet</a:t>
            </a:r>
          </a:p>
          <a:p>
            <a:r>
              <a:rPr lang="en-US" dirty="0"/>
              <a:t>•Wear glasses/hearing aids</a:t>
            </a:r>
          </a:p>
          <a:p>
            <a:r>
              <a:rPr lang="en-US" dirty="0"/>
              <a:t>•Exercise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9154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Interventions for poor eating behavior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088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\\kch-userver-3\desktop\levinabl\Desktop\imagesCA5DR7P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86401" y="2333577"/>
            <a:ext cx="3657600" cy="4753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Take good care of yourself and family!</a:t>
            </a:r>
          </a:p>
          <a:p>
            <a:r>
              <a:rPr lang="en-US" sz="4000" dirty="0" smtClean="0"/>
              <a:t>Stay fit and healthy!</a:t>
            </a:r>
            <a:endParaRPr lang="en-US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2888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399</TotalTime>
  <Words>514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Behavioral management in elder adults</vt:lpstr>
      <vt:lpstr>Summary</vt:lpstr>
      <vt:lpstr>Main concerns in behavioral changes</vt:lpstr>
      <vt:lpstr> Theories to explain aggression </vt:lpstr>
      <vt:lpstr>Anger/ Screaming</vt:lpstr>
      <vt:lpstr>Interventions for undesired behavior</vt:lpstr>
      <vt:lpstr>Interventions for Wandering</vt:lpstr>
      <vt:lpstr>Interventions for poor eating behavior</vt:lpstr>
      <vt:lpstr>Thank you for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management</dc:title>
  <dc:creator>levinabl</dc:creator>
  <cp:lastModifiedBy>candy</cp:lastModifiedBy>
  <cp:revision>28</cp:revision>
  <dcterms:created xsi:type="dcterms:W3CDTF">2014-03-02T08:05:58Z</dcterms:created>
  <dcterms:modified xsi:type="dcterms:W3CDTF">2014-03-18T00:43:40Z</dcterms:modified>
</cp:coreProperties>
</file>