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3" r:id="rId5"/>
    <p:sldId id="260" r:id="rId6"/>
    <p:sldId id="261" r:id="rId7"/>
    <p:sldId id="259"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shra.Meraj@mail.citytech.cuny.edu" initials="B" lastIdx="1" clrIdx="0">
    <p:extLst>
      <p:ext uri="{19B8F6BF-5375-455C-9EA6-DF929625EA0E}">
        <p15:presenceInfo xmlns:p15="http://schemas.microsoft.com/office/powerpoint/2012/main" userId="e9985dfb-ab03-4be6-b164-7def109f33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commentAuthors" Target="commentAuthors.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hyperlink" Target="https://en.m.wikipedia.org/wiki/Tooth_fusion" TargetMode="External" /><Relationship Id="rId2" Type="http://schemas.openxmlformats.org/officeDocument/2006/relationships/hyperlink" Target="https://askanorthodontist.com/braces/what-is-tooth-fusion-gemination" TargetMode="Externa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58040-E7AF-3E4E-ABB3-EF4A044171AC}"/>
              </a:ext>
            </a:extLst>
          </p:cNvPr>
          <p:cNvSpPr>
            <a:spLocks noGrp="1"/>
          </p:cNvSpPr>
          <p:nvPr>
            <p:ph type="ctrTitle"/>
          </p:nvPr>
        </p:nvSpPr>
        <p:spPr/>
        <p:txBody>
          <a:bodyPr/>
          <a:lstStyle/>
          <a:p>
            <a:r>
              <a:rPr lang="en-US"/>
              <a:t>Tooth Fusion</a:t>
            </a:r>
          </a:p>
        </p:txBody>
      </p:sp>
      <p:sp>
        <p:nvSpPr>
          <p:cNvPr id="3" name="Subtitle 2">
            <a:extLst>
              <a:ext uri="{FF2B5EF4-FFF2-40B4-BE49-F238E27FC236}">
                <a16:creationId xmlns:a16="http://schemas.microsoft.com/office/drawing/2014/main" id="{F6B5C6F7-9C15-A54E-9155-6DE9DB66852E}"/>
              </a:ext>
            </a:extLst>
          </p:cNvPr>
          <p:cNvSpPr>
            <a:spLocks noGrp="1"/>
          </p:cNvSpPr>
          <p:nvPr>
            <p:ph type="subTitle" idx="1"/>
          </p:nvPr>
        </p:nvSpPr>
        <p:spPr/>
        <p:txBody>
          <a:bodyPr>
            <a:normAutofit fontScale="70000" lnSpcReduction="20000"/>
          </a:bodyPr>
          <a:lstStyle/>
          <a:p>
            <a:r>
              <a:rPr lang="en-US"/>
              <a:t>By Bushra Meraj</a:t>
            </a:r>
          </a:p>
          <a:p>
            <a:r>
              <a:rPr lang="en-US"/>
              <a:t>Histology &amp; Embryology</a:t>
            </a:r>
          </a:p>
          <a:p>
            <a:r>
              <a:rPr lang="en-US"/>
              <a:t>Section D218</a:t>
            </a:r>
          </a:p>
          <a:p>
            <a:r>
              <a:rPr lang="en-US"/>
              <a:t>Professor Billelo</a:t>
            </a:r>
          </a:p>
        </p:txBody>
      </p:sp>
    </p:spTree>
    <p:extLst>
      <p:ext uri="{BB962C8B-B14F-4D97-AF65-F5344CB8AC3E}">
        <p14:creationId xmlns:p14="http://schemas.microsoft.com/office/powerpoint/2010/main" val="1194010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05DBF-A5D7-0A4A-97C8-CCC24C14F5CD}"/>
              </a:ext>
            </a:extLst>
          </p:cNvPr>
          <p:cNvSpPr>
            <a:spLocks noGrp="1"/>
          </p:cNvSpPr>
          <p:nvPr>
            <p:ph type="title"/>
          </p:nvPr>
        </p:nvSpPr>
        <p:spPr/>
        <p:txBody>
          <a:bodyPr/>
          <a:lstStyle/>
          <a:p>
            <a:r>
              <a:rPr lang="en-US"/>
              <a:t>What is tooth fusion?</a:t>
            </a:r>
          </a:p>
        </p:txBody>
      </p:sp>
      <p:sp>
        <p:nvSpPr>
          <p:cNvPr id="3" name="Content Placeholder 2">
            <a:extLst>
              <a:ext uri="{FF2B5EF4-FFF2-40B4-BE49-F238E27FC236}">
                <a16:creationId xmlns:a16="http://schemas.microsoft.com/office/drawing/2014/main" id="{DE336391-A0F5-7845-8B1F-7D8A1318D046}"/>
              </a:ext>
            </a:extLst>
          </p:cNvPr>
          <p:cNvSpPr>
            <a:spLocks noGrp="1"/>
          </p:cNvSpPr>
          <p:nvPr>
            <p:ph idx="1"/>
          </p:nvPr>
        </p:nvSpPr>
        <p:spPr>
          <a:xfrm>
            <a:off x="2592925" y="1264555"/>
            <a:ext cx="8915400" cy="3777622"/>
          </a:xfrm>
        </p:spPr>
        <p:txBody>
          <a:bodyPr/>
          <a:lstStyle/>
          <a:p>
            <a:r>
              <a:rPr lang="en-US"/>
              <a:t>Tooth fusion is the union of two normally separated tooth germs into one large wide crown (false macrodontia)</a:t>
            </a:r>
          </a:p>
          <a:p>
            <a:r>
              <a:rPr lang="en-US"/>
              <a:t>Fusion may be complete or incomplete, depending on the stage of development when it occurs. </a:t>
            </a:r>
          </a:p>
          <a:p>
            <a:r>
              <a:rPr lang="en-US"/>
              <a:t>In complete fusion, which happens before the calcification stage, there is fusion of both the root and the crown (dentin enamel and pulp all unite)</a:t>
            </a:r>
          </a:p>
          <a:p>
            <a:r>
              <a:rPr lang="en-US"/>
              <a:t>Incomplete fusion, which happens at a later stage, involves only the union of the two roots and canals while the two crowns stay separate (only dentin and pulp fuse-enamel not involved).</a:t>
            </a:r>
          </a:p>
        </p:txBody>
      </p:sp>
      <p:pic>
        <p:nvPicPr>
          <p:cNvPr id="4" name="Picture 4">
            <a:extLst>
              <a:ext uri="{FF2B5EF4-FFF2-40B4-BE49-F238E27FC236}">
                <a16:creationId xmlns:a16="http://schemas.microsoft.com/office/drawing/2014/main" id="{8DCC3B86-70F4-324B-8668-721A8C8BA39F}"/>
              </a:ext>
            </a:extLst>
          </p:cNvPr>
          <p:cNvPicPr>
            <a:picLocks noChangeAspect="1"/>
          </p:cNvPicPr>
          <p:nvPr/>
        </p:nvPicPr>
        <p:blipFill>
          <a:blip r:embed="rId2"/>
          <a:stretch>
            <a:fillRect/>
          </a:stretch>
        </p:blipFill>
        <p:spPr>
          <a:xfrm>
            <a:off x="7205662" y="4345422"/>
            <a:ext cx="3706814" cy="2027916"/>
          </a:xfrm>
          <a:prstGeom prst="rect">
            <a:avLst/>
          </a:prstGeom>
        </p:spPr>
      </p:pic>
      <p:pic>
        <p:nvPicPr>
          <p:cNvPr id="6" name="Picture 6">
            <a:extLst>
              <a:ext uri="{FF2B5EF4-FFF2-40B4-BE49-F238E27FC236}">
                <a16:creationId xmlns:a16="http://schemas.microsoft.com/office/drawing/2014/main" id="{F125695E-06A7-3C4B-BF71-3C2A473669CF}"/>
              </a:ext>
            </a:extLst>
          </p:cNvPr>
          <p:cNvPicPr>
            <a:picLocks noChangeAspect="1"/>
          </p:cNvPicPr>
          <p:nvPr/>
        </p:nvPicPr>
        <p:blipFill>
          <a:blip r:embed="rId3"/>
          <a:stretch>
            <a:fillRect/>
          </a:stretch>
        </p:blipFill>
        <p:spPr>
          <a:xfrm>
            <a:off x="2297206" y="4345422"/>
            <a:ext cx="3529853" cy="2258229"/>
          </a:xfrm>
          <a:prstGeom prst="rect">
            <a:avLst/>
          </a:prstGeom>
        </p:spPr>
      </p:pic>
    </p:spTree>
    <p:extLst>
      <p:ext uri="{BB962C8B-B14F-4D97-AF65-F5344CB8AC3E}">
        <p14:creationId xmlns:p14="http://schemas.microsoft.com/office/powerpoint/2010/main" val="3608159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7FEE9-37F8-2141-9A46-7E1B7452C16B}"/>
              </a:ext>
            </a:extLst>
          </p:cNvPr>
          <p:cNvSpPr>
            <a:spLocks noGrp="1"/>
          </p:cNvSpPr>
          <p:nvPr>
            <p:ph type="title"/>
          </p:nvPr>
        </p:nvSpPr>
        <p:spPr/>
        <p:txBody>
          <a:bodyPr/>
          <a:lstStyle/>
          <a:p>
            <a:r>
              <a:rPr lang="en-US"/>
              <a:t>What is tooth fusion?</a:t>
            </a:r>
          </a:p>
        </p:txBody>
      </p:sp>
      <p:sp>
        <p:nvSpPr>
          <p:cNvPr id="3" name="Content Placeholder 2">
            <a:extLst>
              <a:ext uri="{FF2B5EF4-FFF2-40B4-BE49-F238E27FC236}">
                <a16:creationId xmlns:a16="http://schemas.microsoft.com/office/drawing/2014/main" id="{D896FE46-5271-144F-94AC-C8A6EB2D868C}"/>
              </a:ext>
            </a:extLst>
          </p:cNvPr>
          <p:cNvSpPr>
            <a:spLocks noGrp="1"/>
          </p:cNvSpPr>
          <p:nvPr>
            <p:ph idx="1"/>
          </p:nvPr>
        </p:nvSpPr>
        <p:spPr>
          <a:xfrm>
            <a:off x="2592925" y="1475440"/>
            <a:ext cx="7178582" cy="3035045"/>
          </a:xfrm>
        </p:spPr>
        <p:txBody>
          <a:bodyPr/>
          <a:lstStyle/>
          <a:p>
            <a:r>
              <a:rPr lang="en-US"/>
              <a:t>Fusion might occur between 2 normal teeth (will result in hypodontia) or between a normal teeth and a supernumary one.</a:t>
            </a:r>
          </a:p>
          <a:p>
            <a:r>
              <a:rPr lang="en-US"/>
              <a:t>Primary dentition is more likely to be affected, with incisors and canies being the most commonly involved teeth.</a:t>
            </a:r>
          </a:p>
          <a:p>
            <a:r>
              <a:rPr lang="en-US"/>
              <a:t>Maxillary teeth are more likely to be affected although it can occur in both arches.</a:t>
            </a:r>
          </a:p>
        </p:txBody>
      </p:sp>
      <p:pic>
        <p:nvPicPr>
          <p:cNvPr id="4" name="Picture 4">
            <a:extLst>
              <a:ext uri="{FF2B5EF4-FFF2-40B4-BE49-F238E27FC236}">
                <a16:creationId xmlns:a16="http://schemas.microsoft.com/office/drawing/2014/main" id="{7104FEBF-ADC3-504A-99EA-6B78216A7F64}"/>
              </a:ext>
            </a:extLst>
          </p:cNvPr>
          <p:cNvPicPr>
            <a:picLocks noChangeAspect="1"/>
          </p:cNvPicPr>
          <p:nvPr/>
        </p:nvPicPr>
        <p:blipFill>
          <a:blip r:embed="rId2"/>
          <a:stretch>
            <a:fillRect/>
          </a:stretch>
        </p:blipFill>
        <p:spPr>
          <a:xfrm>
            <a:off x="3854823" y="3751594"/>
            <a:ext cx="4082676" cy="2720083"/>
          </a:xfrm>
          <a:prstGeom prst="rect">
            <a:avLst/>
          </a:prstGeom>
        </p:spPr>
      </p:pic>
    </p:spTree>
    <p:extLst>
      <p:ext uri="{BB962C8B-B14F-4D97-AF65-F5344CB8AC3E}">
        <p14:creationId xmlns:p14="http://schemas.microsoft.com/office/powerpoint/2010/main" val="1131662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1C4BD-06D0-0648-8B7C-3E68953FCF3D}"/>
              </a:ext>
            </a:extLst>
          </p:cNvPr>
          <p:cNvSpPr>
            <a:spLocks noGrp="1"/>
          </p:cNvSpPr>
          <p:nvPr>
            <p:ph type="title"/>
          </p:nvPr>
        </p:nvSpPr>
        <p:spPr/>
        <p:txBody>
          <a:bodyPr/>
          <a:lstStyle/>
          <a:p>
            <a:r>
              <a:rPr lang="en-US"/>
              <a:t>How to differentiate fusion from gemination?</a:t>
            </a:r>
          </a:p>
        </p:txBody>
      </p:sp>
      <p:sp>
        <p:nvSpPr>
          <p:cNvPr id="3" name="Content Placeholder 2">
            <a:extLst>
              <a:ext uri="{FF2B5EF4-FFF2-40B4-BE49-F238E27FC236}">
                <a16:creationId xmlns:a16="http://schemas.microsoft.com/office/drawing/2014/main" id="{1C244774-DDEA-5047-92C3-3309A68CEFEE}"/>
              </a:ext>
            </a:extLst>
          </p:cNvPr>
          <p:cNvSpPr>
            <a:spLocks noGrp="1"/>
          </p:cNvSpPr>
          <p:nvPr>
            <p:ph idx="1"/>
          </p:nvPr>
        </p:nvSpPr>
        <p:spPr/>
        <p:txBody>
          <a:bodyPr/>
          <a:lstStyle/>
          <a:p>
            <a:r>
              <a:rPr lang="en-US"/>
              <a:t>The fused teeth will have two independent pulp chambers and canals since they develop from different tooth germs</a:t>
            </a:r>
          </a:p>
          <a:p>
            <a:r>
              <a:rPr lang="en-US"/>
              <a:t>Geminated teeth have only one pulp canal since they develop from one tooth germ.</a:t>
            </a:r>
          </a:p>
          <a:p>
            <a:r>
              <a:rPr lang="en-US"/>
              <a:t>Supragingivally they may look the same </a:t>
            </a:r>
          </a:p>
          <a:p>
            <a:pPr marL="0" indent="0">
              <a:buNone/>
            </a:pPr>
            <a:endParaRPr lang="en-US"/>
          </a:p>
        </p:txBody>
      </p:sp>
      <p:pic>
        <p:nvPicPr>
          <p:cNvPr id="6" name="Picture 6">
            <a:extLst>
              <a:ext uri="{FF2B5EF4-FFF2-40B4-BE49-F238E27FC236}">
                <a16:creationId xmlns:a16="http://schemas.microsoft.com/office/drawing/2014/main" id="{0B8AD5A0-880F-944A-A629-19E53FF00B26}"/>
              </a:ext>
            </a:extLst>
          </p:cNvPr>
          <p:cNvPicPr>
            <a:picLocks noChangeAspect="1"/>
          </p:cNvPicPr>
          <p:nvPr/>
        </p:nvPicPr>
        <p:blipFill>
          <a:blip r:embed="rId2"/>
          <a:stretch>
            <a:fillRect/>
          </a:stretch>
        </p:blipFill>
        <p:spPr>
          <a:xfrm>
            <a:off x="4382330" y="3938757"/>
            <a:ext cx="3312376" cy="2514902"/>
          </a:xfrm>
          <a:prstGeom prst="rect">
            <a:avLst/>
          </a:prstGeom>
        </p:spPr>
      </p:pic>
    </p:spTree>
    <p:extLst>
      <p:ext uri="{BB962C8B-B14F-4D97-AF65-F5344CB8AC3E}">
        <p14:creationId xmlns:p14="http://schemas.microsoft.com/office/powerpoint/2010/main" val="3317726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E75A9-6930-9544-B4FC-01334C6F6831}"/>
              </a:ext>
            </a:extLst>
          </p:cNvPr>
          <p:cNvSpPr>
            <a:spLocks noGrp="1"/>
          </p:cNvSpPr>
          <p:nvPr>
            <p:ph type="title"/>
          </p:nvPr>
        </p:nvSpPr>
        <p:spPr/>
        <p:txBody>
          <a:bodyPr/>
          <a:lstStyle/>
          <a:p>
            <a:r>
              <a:rPr lang="en-US"/>
              <a:t>Possible causes of fusion</a:t>
            </a:r>
          </a:p>
        </p:txBody>
      </p:sp>
      <p:sp>
        <p:nvSpPr>
          <p:cNvPr id="3" name="Content Placeholder 2">
            <a:extLst>
              <a:ext uri="{FF2B5EF4-FFF2-40B4-BE49-F238E27FC236}">
                <a16:creationId xmlns:a16="http://schemas.microsoft.com/office/drawing/2014/main" id="{34E3C817-70C5-D44C-83A3-9BD6720CDEC3}"/>
              </a:ext>
            </a:extLst>
          </p:cNvPr>
          <p:cNvSpPr>
            <a:spLocks noGrp="1"/>
          </p:cNvSpPr>
          <p:nvPr>
            <p:ph idx="1"/>
          </p:nvPr>
        </p:nvSpPr>
        <p:spPr>
          <a:xfrm>
            <a:off x="2592925" y="1414557"/>
            <a:ext cx="8915400" cy="3777622"/>
          </a:xfrm>
        </p:spPr>
        <p:txBody>
          <a:bodyPr/>
          <a:lstStyle/>
          <a:p>
            <a:r>
              <a:rPr lang="en-US"/>
              <a:t>Physical pressure/force can cause increased pressure between developing tooth germs</a:t>
            </a:r>
          </a:p>
          <a:p>
            <a:r>
              <a:rPr lang="en-US"/>
              <a:t>Trauma to the affected tooth</a:t>
            </a:r>
          </a:p>
          <a:p>
            <a:r>
              <a:rPr lang="en-US"/>
              <a:t>Tetrogenic effects of certain medications (thalidomide for viral infections)</a:t>
            </a:r>
          </a:p>
          <a:p>
            <a:r>
              <a:rPr lang="en-US"/>
              <a:t>Increased use of certain vitamins (Vitamin A)</a:t>
            </a:r>
          </a:p>
          <a:p>
            <a:r>
              <a:rPr lang="en-US"/>
              <a:t>Genetic predisposition-tends to run in families</a:t>
            </a:r>
          </a:p>
          <a:p>
            <a:r>
              <a:rPr lang="en-US"/>
              <a:t>Racial difference-certain races more prone to developing fused teeth</a:t>
            </a:r>
          </a:p>
        </p:txBody>
      </p:sp>
      <p:pic>
        <p:nvPicPr>
          <p:cNvPr id="8" name="Picture 8">
            <a:extLst>
              <a:ext uri="{FF2B5EF4-FFF2-40B4-BE49-F238E27FC236}">
                <a16:creationId xmlns:a16="http://schemas.microsoft.com/office/drawing/2014/main" id="{C02C1789-B184-A946-B5B0-A5849021D2AF}"/>
              </a:ext>
            </a:extLst>
          </p:cNvPr>
          <p:cNvPicPr>
            <a:picLocks noChangeAspect="1"/>
          </p:cNvPicPr>
          <p:nvPr/>
        </p:nvPicPr>
        <p:blipFill>
          <a:blip r:embed="rId2"/>
          <a:stretch>
            <a:fillRect/>
          </a:stretch>
        </p:blipFill>
        <p:spPr>
          <a:xfrm>
            <a:off x="6193428" y="4280724"/>
            <a:ext cx="2042896" cy="2360358"/>
          </a:xfrm>
          <a:prstGeom prst="rect">
            <a:avLst/>
          </a:prstGeom>
        </p:spPr>
      </p:pic>
      <p:pic>
        <p:nvPicPr>
          <p:cNvPr id="10" name="Picture 10">
            <a:extLst>
              <a:ext uri="{FF2B5EF4-FFF2-40B4-BE49-F238E27FC236}">
                <a16:creationId xmlns:a16="http://schemas.microsoft.com/office/drawing/2014/main" id="{BDE1D757-6BC9-0445-9CAF-A85068D916CA}"/>
              </a:ext>
            </a:extLst>
          </p:cNvPr>
          <p:cNvPicPr>
            <a:picLocks noChangeAspect="1"/>
          </p:cNvPicPr>
          <p:nvPr/>
        </p:nvPicPr>
        <p:blipFill>
          <a:blip r:embed="rId3"/>
          <a:stretch>
            <a:fillRect/>
          </a:stretch>
        </p:blipFill>
        <p:spPr>
          <a:xfrm>
            <a:off x="2921427" y="4368778"/>
            <a:ext cx="2585495" cy="2272304"/>
          </a:xfrm>
          <a:prstGeom prst="rect">
            <a:avLst/>
          </a:prstGeom>
        </p:spPr>
      </p:pic>
    </p:spTree>
    <p:extLst>
      <p:ext uri="{BB962C8B-B14F-4D97-AF65-F5344CB8AC3E}">
        <p14:creationId xmlns:p14="http://schemas.microsoft.com/office/powerpoint/2010/main" val="3969219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EC5EA-3241-1C41-89C0-9F8A758B7AE8}"/>
              </a:ext>
            </a:extLst>
          </p:cNvPr>
          <p:cNvSpPr>
            <a:spLocks noGrp="1"/>
          </p:cNvSpPr>
          <p:nvPr>
            <p:ph type="title"/>
          </p:nvPr>
        </p:nvSpPr>
        <p:spPr/>
        <p:txBody>
          <a:bodyPr/>
          <a:lstStyle/>
          <a:p>
            <a:r>
              <a:rPr lang="en-US"/>
              <a:t>Complexities arising from fusion</a:t>
            </a:r>
          </a:p>
        </p:txBody>
      </p:sp>
      <p:sp>
        <p:nvSpPr>
          <p:cNvPr id="3" name="Content Placeholder 2">
            <a:extLst>
              <a:ext uri="{FF2B5EF4-FFF2-40B4-BE49-F238E27FC236}">
                <a16:creationId xmlns:a16="http://schemas.microsoft.com/office/drawing/2014/main" id="{BAD0FE96-962B-A944-B395-E3EED9E9182D}"/>
              </a:ext>
            </a:extLst>
          </p:cNvPr>
          <p:cNvSpPr>
            <a:spLocks noGrp="1"/>
          </p:cNvSpPr>
          <p:nvPr>
            <p:ph idx="1"/>
          </p:nvPr>
        </p:nvSpPr>
        <p:spPr>
          <a:xfrm>
            <a:off x="2589212" y="1442571"/>
            <a:ext cx="8915400" cy="3777622"/>
          </a:xfrm>
        </p:spPr>
        <p:txBody>
          <a:bodyPr/>
          <a:lstStyle/>
          <a:p>
            <a:r>
              <a:rPr lang="en-US"/>
              <a:t>Unpleasant esthetic appearance, patient is likely to experience low self esteem due to hypodontia</a:t>
            </a:r>
          </a:p>
          <a:p>
            <a:r>
              <a:rPr lang="en-US"/>
              <a:t>Malocclusion issues because teeth are not placed exactly where they’re supposed to be.</a:t>
            </a:r>
          </a:p>
          <a:p>
            <a:r>
              <a:rPr lang="en-US"/>
              <a:t>Spacing problems (diastema) between teeth may develop</a:t>
            </a:r>
          </a:p>
          <a:p>
            <a:r>
              <a:rPr lang="en-US"/>
              <a:t>Increased plaque and calculus can accumulate in the deep groove between the two fused teeth</a:t>
            </a:r>
          </a:p>
          <a:p>
            <a:r>
              <a:rPr lang="en-US"/>
              <a:t>As a result the patient is more susceptible to developing caries and periodontal disease.</a:t>
            </a:r>
          </a:p>
        </p:txBody>
      </p:sp>
      <p:pic>
        <p:nvPicPr>
          <p:cNvPr id="4" name="Picture 4">
            <a:extLst>
              <a:ext uri="{FF2B5EF4-FFF2-40B4-BE49-F238E27FC236}">
                <a16:creationId xmlns:a16="http://schemas.microsoft.com/office/drawing/2014/main" id="{273E4AB5-E382-3F4F-BD48-FE1997F20DF3}"/>
              </a:ext>
            </a:extLst>
          </p:cNvPr>
          <p:cNvPicPr>
            <a:picLocks noChangeAspect="1"/>
          </p:cNvPicPr>
          <p:nvPr/>
        </p:nvPicPr>
        <p:blipFill>
          <a:blip r:embed="rId2"/>
          <a:stretch>
            <a:fillRect/>
          </a:stretch>
        </p:blipFill>
        <p:spPr>
          <a:xfrm>
            <a:off x="3281456" y="4765696"/>
            <a:ext cx="2863103" cy="1914037"/>
          </a:xfrm>
          <a:prstGeom prst="rect">
            <a:avLst/>
          </a:prstGeom>
        </p:spPr>
      </p:pic>
      <p:pic>
        <p:nvPicPr>
          <p:cNvPr id="6" name="Picture 6">
            <a:extLst>
              <a:ext uri="{FF2B5EF4-FFF2-40B4-BE49-F238E27FC236}">
                <a16:creationId xmlns:a16="http://schemas.microsoft.com/office/drawing/2014/main" id="{FD63572E-B861-574B-BA82-DD6B2E143E85}"/>
              </a:ext>
            </a:extLst>
          </p:cNvPr>
          <p:cNvPicPr>
            <a:picLocks noChangeAspect="1"/>
          </p:cNvPicPr>
          <p:nvPr/>
        </p:nvPicPr>
        <p:blipFill>
          <a:blip r:embed="rId3"/>
          <a:stretch>
            <a:fillRect/>
          </a:stretch>
        </p:blipFill>
        <p:spPr>
          <a:xfrm>
            <a:off x="7242734" y="4765695"/>
            <a:ext cx="3587067" cy="1914037"/>
          </a:xfrm>
          <a:prstGeom prst="rect">
            <a:avLst/>
          </a:prstGeom>
        </p:spPr>
      </p:pic>
    </p:spTree>
    <p:extLst>
      <p:ext uri="{BB962C8B-B14F-4D97-AF65-F5344CB8AC3E}">
        <p14:creationId xmlns:p14="http://schemas.microsoft.com/office/powerpoint/2010/main" val="2655494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58862-A101-7C41-8FA7-83F16B282474}"/>
              </a:ext>
            </a:extLst>
          </p:cNvPr>
          <p:cNvSpPr>
            <a:spLocks noGrp="1"/>
          </p:cNvSpPr>
          <p:nvPr>
            <p:ph type="title"/>
          </p:nvPr>
        </p:nvSpPr>
        <p:spPr/>
        <p:txBody>
          <a:bodyPr/>
          <a:lstStyle/>
          <a:p>
            <a:r>
              <a:rPr lang="en-US"/>
              <a:t>Treatment</a:t>
            </a:r>
          </a:p>
        </p:txBody>
      </p:sp>
      <p:sp>
        <p:nvSpPr>
          <p:cNvPr id="3" name="Content Placeholder 2">
            <a:extLst>
              <a:ext uri="{FF2B5EF4-FFF2-40B4-BE49-F238E27FC236}">
                <a16:creationId xmlns:a16="http://schemas.microsoft.com/office/drawing/2014/main" id="{A23BC0D3-73FE-B846-968F-2BB739995440}"/>
              </a:ext>
            </a:extLst>
          </p:cNvPr>
          <p:cNvSpPr>
            <a:spLocks noGrp="1"/>
          </p:cNvSpPr>
          <p:nvPr>
            <p:ph idx="1"/>
          </p:nvPr>
        </p:nvSpPr>
        <p:spPr>
          <a:xfrm>
            <a:off x="2439800" y="1264555"/>
            <a:ext cx="8915400" cy="3777622"/>
          </a:xfrm>
        </p:spPr>
        <p:txBody>
          <a:bodyPr>
            <a:normAutofit lnSpcReduction="10000"/>
          </a:bodyPr>
          <a:lstStyle/>
          <a:p>
            <a:r>
              <a:rPr lang="en-US"/>
              <a:t>Treatment usually varies depending on the patient’s age, the size and location of his fused teeth as well as the health of his other teeth and gingiva.</a:t>
            </a:r>
          </a:p>
          <a:p>
            <a:r>
              <a:rPr lang="en-US"/>
              <a:t>If the patient is young or the fused teeth are not very large/problematic, the dentist may decide to keep the fused teeth untouched.</a:t>
            </a:r>
          </a:p>
          <a:p>
            <a:r>
              <a:rPr lang="en-US"/>
              <a:t>However, if the fused crown is very wide and is causing occlusion/esthetic issues, the dentist may decide to reshape or extract the fused part of the tooth and replace with artificial crowns/bridges.</a:t>
            </a:r>
          </a:p>
          <a:p>
            <a:r>
              <a:rPr lang="en-US"/>
              <a:t>Sometimes when fusion occurs all the way to the root, a more complicated surgery is needed to separate the 2 roots first.</a:t>
            </a:r>
          </a:p>
          <a:p>
            <a:r>
              <a:rPr lang="en-US"/>
              <a:t>The orthodontist then follows with braces to set other teeth in proper alignment.</a:t>
            </a:r>
          </a:p>
        </p:txBody>
      </p:sp>
      <p:pic>
        <p:nvPicPr>
          <p:cNvPr id="4" name="Picture 4">
            <a:extLst>
              <a:ext uri="{FF2B5EF4-FFF2-40B4-BE49-F238E27FC236}">
                <a16:creationId xmlns:a16="http://schemas.microsoft.com/office/drawing/2014/main" id="{336A54F4-CA9B-8145-BBCA-A2ACE22CFDAB}"/>
              </a:ext>
            </a:extLst>
          </p:cNvPr>
          <p:cNvPicPr>
            <a:picLocks noChangeAspect="1"/>
          </p:cNvPicPr>
          <p:nvPr/>
        </p:nvPicPr>
        <p:blipFill>
          <a:blip r:embed="rId2"/>
          <a:stretch>
            <a:fillRect/>
          </a:stretch>
        </p:blipFill>
        <p:spPr>
          <a:xfrm>
            <a:off x="4420813" y="4830508"/>
            <a:ext cx="3623335" cy="1704227"/>
          </a:xfrm>
          <a:prstGeom prst="rect">
            <a:avLst/>
          </a:prstGeom>
        </p:spPr>
      </p:pic>
    </p:spTree>
    <p:extLst>
      <p:ext uri="{BB962C8B-B14F-4D97-AF65-F5344CB8AC3E}">
        <p14:creationId xmlns:p14="http://schemas.microsoft.com/office/powerpoint/2010/main" val="3326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1FC9A-F543-0D47-B534-C3A9EC586BA8}"/>
              </a:ext>
            </a:extLst>
          </p:cNvPr>
          <p:cNvSpPr>
            <a:spLocks noGrp="1"/>
          </p:cNvSpPr>
          <p:nvPr>
            <p:ph type="title"/>
          </p:nvPr>
        </p:nvSpPr>
        <p:spPr/>
        <p:txBody>
          <a:bodyPr/>
          <a:lstStyle/>
          <a:p>
            <a:r>
              <a:rPr lang="en-US"/>
              <a:t>Role of dental team</a:t>
            </a:r>
          </a:p>
        </p:txBody>
      </p:sp>
      <p:sp>
        <p:nvSpPr>
          <p:cNvPr id="3" name="Content Placeholder 2">
            <a:extLst>
              <a:ext uri="{FF2B5EF4-FFF2-40B4-BE49-F238E27FC236}">
                <a16:creationId xmlns:a16="http://schemas.microsoft.com/office/drawing/2014/main" id="{5F9AA075-B0B7-0F40-8E84-47CA08536999}"/>
              </a:ext>
            </a:extLst>
          </p:cNvPr>
          <p:cNvSpPr>
            <a:spLocks noGrp="1"/>
          </p:cNvSpPr>
          <p:nvPr>
            <p:ph idx="1"/>
          </p:nvPr>
        </p:nvSpPr>
        <p:spPr>
          <a:xfrm>
            <a:off x="2591068" y="1905000"/>
            <a:ext cx="8915400" cy="3777622"/>
          </a:xfrm>
        </p:spPr>
        <p:txBody>
          <a:bodyPr>
            <a:normAutofit lnSpcReduction="10000"/>
          </a:bodyPr>
          <a:lstStyle/>
          <a:p>
            <a:r>
              <a:rPr lang="en-US"/>
              <a:t>It is the priority of the dental team to teach affected individuals self confidence esp since the anomaly occurs in anterior teeth and affects one’s smile.</a:t>
            </a:r>
          </a:p>
          <a:p>
            <a:r>
              <a:rPr lang="en-US"/>
              <a:t>We should teach the patient how to practice good dental hygiene (brushing twice and flossing daily) since the deep groove in fused teeth is more likely to accumulate plaque and bacteria.</a:t>
            </a:r>
          </a:p>
          <a:p>
            <a:r>
              <a:rPr lang="en-US"/>
              <a:t>Dental care providers should encorage such patients to visit the dentist more frequently for cleaning and preventive treatments since they are more likely to develop caries and periodontal disease. If they do develop such problems, referals to specialist should be provided.</a:t>
            </a:r>
          </a:p>
          <a:p>
            <a:r>
              <a:rPr lang="en-US"/>
              <a:t>Lastly, make sure to treat affected individuals with compassion and kindness so they will be more likely to keep up with their dental visits and practice good oral hygiene at home.</a:t>
            </a:r>
          </a:p>
        </p:txBody>
      </p:sp>
      <p:pic>
        <p:nvPicPr>
          <p:cNvPr id="4" name="Picture 4">
            <a:extLst>
              <a:ext uri="{FF2B5EF4-FFF2-40B4-BE49-F238E27FC236}">
                <a16:creationId xmlns:a16="http://schemas.microsoft.com/office/drawing/2014/main" id="{09CED276-4B2F-5046-83B9-DAAC5F03D1E6}"/>
              </a:ext>
            </a:extLst>
          </p:cNvPr>
          <p:cNvPicPr>
            <a:picLocks noChangeAspect="1"/>
          </p:cNvPicPr>
          <p:nvPr/>
        </p:nvPicPr>
        <p:blipFill>
          <a:blip r:embed="rId2"/>
          <a:stretch>
            <a:fillRect/>
          </a:stretch>
        </p:blipFill>
        <p:spPr>
          <a:xfrm>
            <a:off x="366231" y="2338937"/>
            <a:ext cx="2224837" cy="3343685"/>
          </a:xfrm>
          <a:prstGeom prst="rect">
            <a:avLst/>
          </a:prstGeom>
        </p:spPr>
      </p:pic>
    </p:spTree>
    <p:extLst>
      <p:ext uri="{BB962C8B-B14F-4D97-AF65-F5344CB8AC3E}">
        <p14:creationId xmlns:p14="http://schemas.microsoft.com/office/powerpoint/2010/main" val="2551994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7BB9-19B2-D94B-BB59-7A94E5B42609}"/>
              </a:ext>
            </a:extLst>
          </p:cNvPr>
          <p:cNvSpPr>
            <a:spLocks noGrp="1"/>
          </p:cNvSpPr>
          <p:nvPr>
            <p:ph type="title"/>
          </p:nvPr>
        </p:nvSpPr>
        <p:spPr/>
        <p:txBody>
          <a:bodyPr/>
          <a:lstStyle/>
          <a:p>
            <a:r>
              <a:rPr lang="en-US"/>
              <a:t>Resources</a:t>
            </a:r>
          </a:p>
        </p:txBody>
      </p:sp>
      <p:sp>
        <p:nvSpPr>
          <p:cNvPr id="3" name="Content Placeholder 2">
            <a:extLst>
              <a:ext uri="{FF2B5EF4-FFF2-40B4-BE49-F238E27FC236}">
                <a16:creationId xmlns:a16="http://schemas.microsoft.com/office/drawing/2014/main" id="{2E788D82-C096-5A4B-91E3-E9403D5EA04E}"/>
              </a:ext>
            </a:extLst>
          </p:cNvPr>
          <p:cNvSpPr>
            <a:spLocks noGrp="1"/>
          </p:cNvSpPr>
          <p:nvPr>
            <p:ph idx="1"/>
          </p:nvPr>
        </p:nvSpPr>
        <p:spPr/>
        <p:txBody>
          <a:bodyPr/>
          <a:lstStyle/>
          <a:p>
            <a:r>
              <a:rPr lang="en-US">
                <a:solidFill>
                  <a:schemeClr val="tx1"/>
                </a:solidFill>
              </a:rPr>
              <a:t>What is tooth fusion and gemination? 20 Oct 2012 </a:t>
            </a:r>
            <a:r>
              <a:rPr lang="en-US" u="sng">
                <a:solidFill>
                  <a:schemeClr val="tx1"/>
                </a:solidFill>
                <a:hlinkClick r:id="rId2"/>
              </a:rPr>
              <a:t>https://askanorthodontist.com/braces/what-is-tooth-fusion-gemination</a:t>
            </a:r>
            <a:endParaRPr lang="en-US" u="sng">
              <a:solidFill>
                <a:schemeClr val="tx1"/>
              </a:solidFill>
            </a:endParaRPr>
          </a:p>
          <a:p>
            <a:r>
              <a:rPr lang="en-US">
                <a:solidFill>
                  <a:schemeClr val="tx1"/>
                </a:solidFill>
              </a:rPr>
              <a:t>Ferguson, Matthews. Tooth fusion. 10 May 2017. </a:t>
            </a:r>
            <a:r>
              <a:rPr lang="en-US">
                <a:solidFill>
                  <a:schemeClr val="tx1"/>
                </a:solidFill>
                <a:hlinkClick r:id="rId3"/>
              </a:rPr>
              <a:t>https://en.m.wikipedia.org/wiki/Tooth_fusion</a:t>
            </a:r>
            <a:endParaRPr lang="en-US">
              <a:solidFill>
                <a:schemeClr val="tx1"/>
              </a:solidFill>
            </a:endParaRPr>
          </a:p>
          <a:p>
            <a:r>
              <a:rPr lang="en-US">
                <a:solidFill>
                  <a:schemeClr val="tx1"/>
                </a:solidFill>
              </a:rPr>
              <a:t>Fehrenbach, Margaret and Tracy Popowins (2016). Illustrated Dental Embryology Histology and Anatomy. 4</a:t>
            </a:r>
            <a:r>
              <a:rPr lang="en-US" baseline="30000">
                <a:solidFill>
                  <a:schemeClr val="tx1"/>
                </a:solidFill>
              </a:rPr>
              <a:t>th</a:t>
            </a:r>
            <a:r>
              <a:rPr lang="en-US">
                <a:solidFill>
                  <a:schemeClr val="tx1"/>
                </a:solidFill>
              </a:rPr>
              <a:t> Edition. Maryland Heights, Missouri  Ellen Sanders.</a:t>
            </a:r>
          </a:p>
          <a:p>
            <a:r>
              <a:rPr lang="en-US">
                <a:solidFill>
                  <a:schemeClr val="tx1"/>
                </a:solidFill>
              </a:rPr>
              <a:t>Shrivastav, Sandhya and Tijare, Manisha. Fusion/Double Teeth. Journal of Indian Academy of Oral Medicine and Radiology. July-Sept 2011 1, 2, 3 pgs 5468-5470.</a:t>
            </a:r>
          </a:p>
        </p:txBody>
      </p:sp>
    </p:spTree>
    <p:extLst>
      <p:ext uri="{BB962C8B-B14F-4D97-AF65-F5344CB8AC3E}">
        <p14:creationId xmlns:p14="http://schemas.microsoft.com/office/powerpoint/2010/main" val="191367800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Wisp</vt:lpstr>
      <vt:lpstr>Tooth Fusion</vt:lpstr>
      <vt:lpstr>What is tooth fusion?</vt:lpstr>
      <vt:lpstr>What is tooth fusion?</vt:lpstr>
      <vt:lpstr>How to differentiate fusion from gemination?</vt:lpstr>
      <vt:lpstr>Possible causes of fusion</vt:lpstr>
      <vt:lpstr>Complexities arising from fusion</vt:lpstr>
      <vt:lpstr>Treatment</vt:lpstr>
      <vt:lpstr>Role of dental team</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Tooth Fusion</dc:title>
  <cp:lastModifiedBy>Bushra.Meraj@mail.citytech.cuny.edu</cp:lastModifiedBy>
  <cp:revision>8</cp:revision>
  <dcterms:modified xsi:type="dcterms:W3CDTF">2019-05-12T05:27:04Z</dcterms:modified>
</cp:coreProperties>
</file>