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32"/>
  </p:normalViewPr>
  <p:slideViewPr>
    <p:cSldViewPr snapToGrid="0" snapToObjects="1">
      <p:cViewPr>
        <p:scale>
          <a:sx n="90" d="100"/>
          <a:sy n="90" d="100"/>
        </p:scale>
        <p:origin x="144"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34B67-2433-40C7-A60E-06913F2C5A8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6865121-3FD8-4D8F-9568-2ED0CDAE79BE}">
      <dgm:prSet/>
      <dgm:spPr/>
      <dgm:t>
        <a:bodyPr/>
        <a:lstStyle/>
        <a:p>
          <a:r>
            <a:rPr lang="en-US" b="1" dirty="0"/>
            <a:t>“You’re either the one that creates the automation or you’re getting automated” (Tom Preston Werner)</a:t>
          </a:r>
        </a:p>
      </dgm:t>
    </dgm:pt>
    <dgm:pt modelId="{1AAC4739-0D12-4322-B64A-2DDEAD4C6E9F}" type="parTrans" cxnId="{BE4D1F6D-3175-4985-A883-CB71BBDFA42A}">
      <dgm:prSet/>
      <dgm:spPr/>
      <dgm:t>
        <a:bodyPr/>
        <a:lstStyle/>
        <a:p>
          <a:endParaRPr lang="en-US"/>
        </a:p>
      </dgm:t>
    </dgm:pt>
    <dgm:pt modelId="{C9ACF1C4-7E2E-48FE-B972-FD115334BB65}" type="sibTrans" cxnId="{BE4D1F6D-3175-4985-A883-CB71BBDFA42A}">
      <dgm:prSet/>
      <dgm:spPr/>
      <dgm:t>
        <a:bodyPr/>
        <a:lstStyle/>
        <a:p>
          <a:endParaRPr lang="en-US"/>
        </a:p>
      </dgm:t>
    </dgm:pt>
    <dgm:pt modelId="{18D67530-B70F-496A-AF62-A510643FC528}">
      <dgm:prSet/>
      <dgm:spPr/>
      <dgm:t>
        <a:bodyPr/>
        <a:lstStyle/>
        <a:p>
          <a:r>
            <a:rPr lang="en-US" b="1" dirty="0"/>
            <a:t>Thesis Statement: Robots and technology are almost done in taking over the fashion industry and jobs available, but they have come along with both pros and cons that led to a divided opinion about their significance in the industry.</a:t>
          </a:r>
        </a:p>
      </dgm:t>
    </dgm:pt>
    <dgm:pt modelId="{130BD5FC-4A37-45F3-BA55-93C0E0776DE0}" type="parTrans" cxnId="{1CDE2F0A-06A7-45D4-B431-E26B72DACD7C}">
      <dgm:prSet/>
      <dgm:spPr/>
      <dgm:t>
        <a:bodyPr/>
        <a:lstStyle/>
        <a:p>
          <a:endParaRPr lang="en-US"/>
        </a:p>
      </dgm:t>
    </dgm:pt>
    <dgm:pt modelId="{F954716E-C1E1-43A8-897E-236DF6A268B2}" type="sibTrans" cxnId="{1CDE2F0A-06A7-45D4-B431-E26B72DACD7C}">
      <dgm:prSet/>
      <dgm:spPr/>
      <dgm:t>
        <a:bodyPr/>
        <a:lstStyle/>
        <a:p>
          <a:endParaRPr lang="en-US"/>
        </a:p>
      </dgm:t>
    </dgm:pt>
    <dgm:pt modelId="{81B816E4-9745-9649-A970-3C195372CC0C}" type="pres">
      <dgm:prSet presAssocID="{4C834B67-2433-40C7-A60E-06913F2C5A80}" presName="outerComposite" presStyleCnt="0">
        <dgm:presLayoutVars>
          <dgm:chMax val="5"/>
          <dgm:dir/>
          <dgm:resizeHandles val="exact"/>
        </dgm:presLayoutVars>
      </dgm:prSet>
      <dgm:spPr/>
    </dgm:pt>
    <dgm:pt modelId="{BA76A1AD-414F-D44D-8449-6B1B60AA84F3}" type="pres">
      <dgm:prSet presAssocID="{4C834B67-2433-40C7-A60E-06913F2C5A80}" presName="dummyMaxCanvas" presStyleCnt="0">
        <dgm:presLayoutVars/>
      </dgm:prSet>
      <dgm:spPr/>
    </dgm:pt>
    <dgm:pt modelId="{3AF60E26-3550-1440-BA03-03DB0BBF6642}" type="pres">
      <dgm:prSet presAssocID="{4C834B67-2433-40C7-A60E-06913F2C5A80}" presName="TwoNodes_1" presStyleLbl="node1" presStyleIdx="0" presStyleCnt="2" custLinFactNeighborY="-64210">
        <dgm:presLayoutVars>
          <dgm:bulletEnabled val="1"/>
        </dgm:presLayoutVars>
      </dgm:prSet>
      <dgm:spPr/>
    </dgm:pt>
    <dgm:pt modelId="{960CF9CA-B87B-9D41-BE6F-8BC898A2A3BF}" type="pres">
      <dgm:prSet presAssocID="{4C834B67-2433-40C7-A60E-06913F2C5A80}" presName="TwoNodes_2" presStyleLbl="node1" presStyleIdx="1" presStyleCnt="2">
        <dgm:presLayoutVars>
          <dgm:bulletEnabled val="1"/>
        </dgm:presLayoutVars>
      </dgm:prSet>
      <dgm:spPr/>
    </dgm:pt>
    <dgm:pt modelId="{EA2FB15F-0D4A-4D40-956E-35D356A880CA}" type="pres">
      <dgm:prSet presAssocID="{4C834B67-2433-40C7-A60E-06913F2C5A80}" presName="TwoConn_1-2" presStyleLbl="fgAccFollowNode1" presStyleIdx="0" presStyleCnt="1">
        <dgm:presLayoutVars>
          <dgm:bulletEnabled val="1"/>
        </dgm:presLayoutVars>
      </dgm:prSet>
      <dgm:spPr/>
    </dgm:pt>
    <dgm:pt modelId="{7B2014DD-6A19-8D43-AA59-7FDF0B0A51AD}" type="pres">
      <dgm:prSet presAssocID="{4C834B67-2433-40C7-A60E-06913F2C5A80}" presName="TwoNodes_1_text" presStyleLbl="node1" presStyleIdx="1" presStyleCnt="2">
        <dgm:presLayoutVars>
          <dgm:bulletEnabled val="1"/>
        </dgm:presLayoutVars>
      </dgm:prSet>
      <dgm:spPr/>
    </dgm:pt>
    <dgm:pt modelId="{6F104921-259E-104D-8089-7A4C8E22589F}" type="pres">
      <dgm:prSet presAssocID="{4C834B67-2433-40C7-A60E-06913F2C5A80}" presName="TwoNodes_2_text" presStyleLbl="node1" presStyleIdx="1" presStyleCnt="2">
        <dgm:presLayoutVars>
          <dgm:bulletEnabled val="1"/>
        </dgm:presLayoutVars>
      </dgm:prSet>
      <dgm:spPr/>
    </dgm:pt>
  </dgm:ptLst>
  <dgm:cxnLst>
    <dgm:cxn modelId="{1CDE2F0A-06A7-45D4-B431-E26B72DACD7C}" srcId="{4C834B67-2433-40C7-A60E-06913F2C5A80}" destId="{18D67530-B70F-496A-AF62-A510643FC528}" srcOrd="1" destOrd="0" parTransId="{130BD5FC-4A37-45F3-BA55-93C0E0776DE0}" sibTransId="{F954716E-C1E1-43A8-897E-236DF6A268B2}"/>
    <dgm:cxn modelId="{B157B735-8C8B-1745-8C77-07C8F4E679FD}" type="presOf" srcId="{18D67530-B70F-496A-AF62-A510643FC528}" destId="{6F104921-259E-104D-8089-7A4C8E22589F}" srcOrd="1" destOrd="0" presId="urn:microsoft.com/office/officeart/2005/8/layout/vProcess5"/>
    <dgm:cxn modelId="{67A82369-EF52-B440-8B67-81EA7702CB5C}" type="presOf" srcId="{C9ACF1C4-7E2E-48FE-B972-FD115334BB65}" destId="{EA2FB15F-0D4A-4D40-956E-35D356A880CA}" srcOrd="0" destOrd="0" presId="urn:microsoft.com/office/officeart/2005/8/layout/vProcess5"/>
    <dgm:cxn modelId="{B874C06B-819C-E84B-9252-4F313756A9DF}" type="presOf" srcId="{86865121-3FD8-4D8F-9568-2ED0CDAE79BE}" destId="{7B2014DD-6A19-8D43-AA59-7FDF0B0A51AD}" srcOrd="1" destOrd="0" presId="urn:microsoft.com/office/officeart/2005/8/layout/vProcess5"/>
    <dgm:cxn modelId="{BE4D1F6D-3175-4985-A883-CB71BBDFA42A}" srcId="{4C834B67-2433-40C7-A60E-06913F2C5A80}" destId="{86865121-3FD8-4D8F-9568-2ED0CDAE79BE}" srcOrd="0" destOrd="0" parTransId="{1AAC4739-0D12-4322-B64A-2DDEAD4C6E9F}" sibTransId="{C9ACF1C4-7E2E-48FE-B972-FD115334BB65}"/>
    <dgm:cxn modelId="{2DDC08CB-9A2F-9549-8F5A-EFADF78AAB55}" type="presOf" srcId="{18D67530-B70F-496A-AF62-A510643FC528}" destId="{960CF9CA-B87B-9D41-BE6F-8BC898A2A3BF}" srcOrd="0" destOrd="0" presId="urn:microsoft.com/office/officeart/2005/8/layout/vProcess5"/>
    <dgm:cxn modelId="{6CD82EEB-7742-334F-AAFC-F0E393306D3A}" type="presOf" srcId="{4C834B67-2433-40C7-A60E-06913F2C5A80}" destId="{81B816E4-9745-9649-A970-3C195372CC0C}" srcOrd="0" destOrd="0" presId="urn:microsoft.com/office/officeart/2005/8/layout/vProcess5"/>
    <dgm:cxn modelId="{A482ADEF-CFE3-1645-BC52-9F0757BC0087}" type="presOf" srcId="{86865121-3FD8-4D8F-9568-2ED0CDAE79BE}" destId="{3AF60E26-3550-1440-BA03-03DB0BBF6642}" srcOrd="0" destOrd="0" presId="urn:microsoft.com/office/officeart/2005/8/layout/vProcess5"/>
    <dgm:cxn modelId="{3B045655-BF15-0542-BE76-E60CB5E5F0EE}" type="presParOf" srcId="{81B816E4-9745-9649-A970-3C195372CC0C}" destId="{BA76A1AD-414F-D44D-8449-6B1B60AA84F3}" srcOrd="0" destOrd="0" presId="urn:microsoft.com/office/officeart/2005/8/layout/vProcess5"/>
    <dgm:cxn modelId="{BAE725E9-D476-714C-B06B-AEF3DE22FC2B}" type="presParOf" srcId="{81B816E4-9745-9649-A970-3C195372CC0C}" destId="{3AF60E26-3550-1440-BA03-03DB0BBF6642}" srcOrd="1" destOrd="0" presId="urn:microsoft.com/office/officeart/2005/8/layout/vProcess5"/>
    <dgm:cxn modelId="{65FC3AE4-6901-B24E-84F5-9F67C1AD9377}" type="presParOf" srcId="{81B816E4-9745-9649-A970-3C195372CC0C}" destId="{960CF9CA-B87B-9D41-BE6F-8BC898A2A3BF}" srcOrd="2" destOrd="0" presId="urn:microsoft.com/office/officeart/2005/8/layout/vProcess5"/>
    <dgm:cxn modelId="{A64CD9D0-A23A-3440-ABE9-4F893AC46DAD}" type="presParOf" srcId="{81B816E4-9745-9649-A970-3C195372CC0C}" destId="{EA2FB15F-0D4A-4D40-956E-35D356A880CA}" srcOrd="3" destOrd="0" presId="urn:microsoft.com/office/officeart/2005/8/layout/vProcess5"/>
    <dgm:cxn modelId="{ED4541FD-78C4-264C-8F9F-AC39932344F4}" type="presParOf" srcId="{81B816E4-9745-9649-A970-3C195372CC0C}" destId="{7B2014DD-6A19-8D43-AA59-7FDF0B0A51AD}" srcOrd="4" destOrd="0" presId="urn:microsoft.com/office/officeart/2005/8/layout/vProcess5"/>
    <dgm:cxn modelId="{5658C9DA-DBB7-7B4E-9A2B-8C444A1C5804}" type="presParOf" srcId="{81B816E4-9745-9649-A970-3C195372CC0C}" destId="{6F104921-259E-104D-8089-7A4C8E22589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DC4B8-ACAE-46F6-901E-8461ED7F94BB}"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88E16195-C76C-4269-AFCD-BDADB807DBE1}">
      <dgm:prSet/>
      <dgm:spPr/>
      <dgm:t>
        <a:bodyPr/>
        <a:lstStyle/>
        <a:p>
          <a:r>
            <a:rPr lang="en-US" b="1" dirty="0">
              <a:solidFill>
                <a:schemeClr val="bg1"/>
              </a:solidFill>
            </a:rPr>
            <a:t>Job losses remain the biggest negative impact that technology and the use of robots in the fashion industry have attracted. Designers, analysts and common laborers in textile companies are all at risk of losing their jobs to robots </a:t>
          </a:r>
        </a:p>
      </dgm:t>
    </dgm:pt>
    <dgm:pt modelId="{3A2B5C1E-6BFE-4955-B34E-B826AF91926E}" type="parTrans" cxnId="{F2AA6504-51C8-456B-A83C-E4147C20D048}">
      <dgm:prSet/>
      <dgm:spPr/>
      <dgm:t>
        <a:bodyPr/>
        <a:lstStyle/>
        <a:p>
          <a:endParaRPr lang="en-US"/>
        </a:p>
      </dgm:t>
    </dgm:pt>
    <dgm:pt modelId="{FAEE3EE2-9CD0-44F6-B6F8-A820C2D510B8}" type="sibTrans" cxnId="{F2AA6504-51C8-456B-A83C-E4147C20D048}">
      <dgm:prSet/>
      <dgm:spPr/>
      <dgm:t>
        <a:bodyPr/>
        <a:lstStyle/>
        <a:p>
          <a:endParaRPr lang="en-US"/>
        </a:p>
      </dgm:t>
    </dgm:pt>
    <dgm:pt modelId="{3D95B9B8-91A5-431E-BB7C-2A2710C794B0}">
      <dgm:prSet/>
      <dgm:spPr/>
      <dgm:t>
        <a:bodyPr/>
        <a:lstStyle/>
        <a:p>
          <a:r>
            <a:rPr lang="en-US" b="1" dirty="0" err="1">
              <a:solidFill>
                <a:schemeClr val="bg1"/>
              </a:solidFill>
            </a:rPr>
            <a:t>Sewbots</a:t>
          </a:r>
          <a:r>
            <a:rPr lang="en-US" b="1" dirty="0">
              <a:solidFill>
                <a:schemeClr val="bg1"/>
              </a:solidFill>
            </a:rPr>
            <a:t>: To replace humans for machines.</a:t>
          </a:r>
        </a:p>
      </dgm:t>
    </dgm:pt>
    <dgm:pt modelId="{56B97E23-78C1-4A85-8B04-04541F1D21C8}" type="parTrans" cxnId="{AE9DAD58-A541-4865-8385-E9D0AD659A15}">
      <dgm:prSet/>
      <dgm:spPr/>
      <dgm:t>
        <a:bodyPr/>
        <a:lstStyle/>
        <a:p>
          <a:endParaRPr lang="en-US"/>
        </a:p>
      </dgm:t>
    </dgm:pt>
    <dgm:pt modelId="{2CE47635-9C31-473E-8077-66DC5067E8E7}" type="sibTrans" cxnId="{AE9DAD58-A541-4865-8385-E9D0AD659A15}">
      <dgm:prSet/>
      <dgm:spPr/>
      <dgm:t>
        <a:bodyPr/>
        <a:lstStyle/>
        <a:p>
          <a:endParaRPr lang="en-US"/>
        </a:p>
      </dgm:t>
    </dgm:pt>
    <dgm:pt modelId="{E71A10B0-0E68-4575-A8B4-494E181FCBA7}">
      <dgm:prSet/>
      <dgm:spPr/>
      <dgm:t>
        <a:bodyPr/>
        <a:lstStyle/>
        <a:p>
          <a:r>
            <a:rPr lang="en-US" b="1" dirty="0">
              <a:solidFill>
                <a:schemeClr val="bg1"/>
              </a:solidFill>
            </a:rPr>
            <a:t>9 million people working in the textile, garments and footwear companies within the Association of Southeast Asian Nations (ASEAN) inclusive of Vietnam, Cambodia, Malaysia, and Thailand to lose their jobs </a:t>
          </a:r>
        </a:p>
      </dgm:t>
    </dgm:pt>
    <dgm:pt modelId="{EB793321-688E-4843-915A-C9873EA3F411}" type="parTrans" cxnId="{38A75B9F-FD19-40A1-871F-BEF9778C9F6B}">
      <dgm:prSet/>
      <dgm:spPr/>
      <dgm:t>
        <a:bodyPr/>
        <a:lstStyle/>
        <a:p>
          <a:endParaRPr lang="en-US"/>
        </a:p>
      </dgm:t>
    </dgm:pt>
    <dgm:pt modelId="{BC6CEDD3-3A84-4A72-BC8E-68379AEAC14D}" type="sibTrans" cxnId="{38A75B9F-FD19-40A1-871F-BEF9778C9F6B}">
      <dgm:prSet/>
      <dgm:spPr/>
      <dgm:t>
        <a:bodyPr/>
        <a:lstStyle/>
        <a:p>
          <a:endParaRPr lang="en-US"/>
        </a:p>
      </dgm:t>
    </dgm:pt>
    <dgm:pt modelId="{7C044684-B8BA-424C-8139-B7DC99E81BF0}" type="pres">
      <dgm:prSet presAssocID="{6B8DC4B8-ACAE-46F6-901E-8461ED7F94BB}" presName="linear" presStyleCnt="0">
        <dgm:presLayoutVars>
          <dgm:animLvl val="lvl"/>
          <dgm:resizeHandles val="exact"/>
        </dgm:presLayoutVars>
      </dgm:prSet>
      <dgm:spPr/>
    </dgm:pt>
    <dgm:pt modelId="{B083A1D8-2CF7-C843-9D0F-D467544AC7C3}" type="pres">
      <dgm:prSet presAssocID="{88E16195-C76C-4269-AFCD-BDADB807DBE1}" presName="parentText" presStyleLbl="node1" presStyleIdx="0" presStyleCnt="3">
        <dgm:presLayoutVars>
          <dgm:chMax val="0"/>
          <dgm:bulletEnabled val="1"/>
        </dgm:presLayoutVars>
      </dgm:prSet>
      <dgm:spPr/>
    </dgm:pt>
    <dgm:pt modelId="{B2D02464-C377-B24A-925D-189F2E9B81AA}" type="pres">
      <dgm:prSet presAssocID="{FAEE3EE2-9CD0-44F6-B6F8-A820C2D510B8}" presName="spacer" presStyleCnt="0"/>
      <dgm:spPr/>
    </dgm:pt>
    <dgm:pt modelId="{D5BA2312-DA11-7844-B9AE-19C16D757622}" type="pres">
      <dgm:prSet presAssocID="{3D95B9B8-91A5-431E-BB7C-2A2710C794B0}" presName="parentText" presStyleLbl="node1" presStyleIdx="1" presStyleCnt="3">
        <dgm:presLayoutVars>
          <dgm:chMax val="0"/>
          <dgm:bulletEnabled val="1"/>
        </dgm:presLayoutVars>
      </dgm:prSet>
      <dgm:spPr/>
    </dgm:pt>
    <dgm:pt modelId="{2A394E40-23E4-9C46-AFB8-F75B3790C94C}" type="pres">
      <dgm:prSet presAssocID="{2CE47635-9C31-473E-8077-66DC5067E8E7}" presName="spacer" presStyleCnt="0"/>
      <dgm:spPr/>
    </dgm:pt>
    <dgm:pt modelId="{0295C814-7847-5E44-AA18-0EAA066A8622}" type="pres">
      <dgm:prSet presAssocID="{E71A10B0-0E68-4575-A8B4-494E181FCBA7}" presName="parentText" presStyleLbl="node1" presStyleIdx="2" presStyleCnt="3">
        <dgm:presLayoutVars>
          <dgm:chMax val="0"/>
          <dgm:bulletEnabled val="1"/>
        </dgm:presLayoutVars>
      </dgm:prSet>
      <dgm:spPr/>
    </dgm:pt>
  </dgm:ptLst>
  <dgm:cxnLst>
    <dgm:cxn modelId="{F2AA6504-51C8-456B-A83C-E4147C20D048}" srcId="{6B8DC4B8-ACAE-46F6-901E-8461ED7F94BB}" destId="{88E16195-C76C-4269-AFCD-BDADB807DBE1}" srcOrd="0" destOrd="0" parTransId="{3A2B5C1E-6BFE-4955-B34E-B826AF91926E}" sibTransId="{FAEE3EE2-9CD0-44F6-B6F8-A820C2D510B8}"/>
    <dgm:cxn modelId="{55D00B27-F31F-5A45-9BE5-2699D2BB3B1A}" type="presOf" srcId="{6B8DC4B8-ACAE-46F6-901E-8461ED7F94BB}" destId="{7C044684-B8BA-424C-8139-B7DC99E81BF0}" srcOrd="0" destOrd="0" presId="urn:microsoft.com/office/officeart/2005/8/layout/vList2"/>
    <dgm:cxn modelId="{AE9DAD58-A541-4865-8385-E9D0AD659A15}" srcId="{6B8DC4B8-ACAE-46F6-901E-8461ED7F94BB}" destId="{3D95B9B8-91A5-431E-BB7C-2A2710C794B0}" srcOrd="1" destOrd="0" parTransId="{56B97E23-78C1-4A85-8B04-04541F1D21C8}" sibTransId="{2CE47635-9C31-473E-8077-66DC5067E8E7}"/>
    <dgm:cxn modelId="{835D128B-DB4A-9346-A83D-64AD2A3E0918}" type="presOf" srcId="{3D95B9B8-91A5-431E-BB7C-2A2710C794B0}" destId="{D5BA2312-DA11-7844-B9AE-19C16D757622}" srcOrd="0" destOrd="0" presId="urn:microsoft.com/office/officeart/2005/8/layout/vList2"/>
    <dgm:cxn modelId="{5B86F492-DBD2-754B-A1E7-94C1FECC8C10}" type="presOf" srcId="{E71A10B0-0E68-4575-A8B4-494E181FCBA7}" destId="{0295C814-7847-5E44-AA18-0EAA066A8622}" srcOrd="0" destOrd="0" presId="urn:microsoft.com/office/officeart/2005/8/layout/vList2"/>
    <dgm:cxn modelId="{38A75B9F-FD19-40A1-871F-BEF9778C9F6B}" srcId="{6B8DC4B8-ACAE-46F6-901E-8461ED7F94BB}" destId="{E71A10B0-0E68-4575-A8B4-494E181FCBA7}" srcOrd="2" destOrd="0" parTransId="{EB793321-688E-4843-915A-C9873EA3F411}" sibTransId="{BC6CEDD3-3A84-4A72-BC8E-68379AEAC14D}"/>
    <dgm:cxn modelId="{7F8C91E3-9DD0-AE40-A202-47E4E4C802CE}" type="presOf" srcId="{88E16195-C76C-4269-AFCD-BDADB807DBE1}" destId="{B083A1D8-2CF7-C843-9D0F-D467544AC7C3}" srcOrd="0" destOrd="0" presId="urn:microsoft.com/office/officeart/2005/8/layout/vList2"/>
    <dgm:cxn modelId="{CF71318E-C84C-8544-89A1-8F5E363A0EF6}" type="presParOf" srcId="{7C044684-B8BA-424C-8139-B7DC99E81BF0}" destId="{B083A1D8-2CF7-C843-9D0F-D467544AC7C3}" srcOrd="0" destOrd="0" presId="urn:microsoft.com/office/officeart/2005/8/layout/vList2"/>
    <dgm:cxn modelId="{1DBE516C-0C10-8B4E-8062-75D3EC42D2FD}" type="presParOf" srcId="{7C044684-B8BA-424C-8139-B7DC99E81BF0}" destId="{B2D02464-C377-B24A-925D-189F2E9B81AA}" srcOrd="1" destOrd="0" presId="urn:microsoft.com/office/officeart/2005/8/layout/vList2"/>
    <dgm:cxn modelId="{39C48A62-4761-2F4D-8EBA-8345C00259E3}" type="presParOf" srcId="{7C044684-B8BA-424C-8139-B7DC99E81BF0}" destId="{D5BA2312-DA11-7844-B9AE-19C16D757622}" srcOrd="2" destOrd="0" presId="urn:microsoft.com/office/officeart/2005/8/layout/vList2"/>
    <dgm:cxn modelId="{28FD21E0-0146-344C-8790-C540011F4B3F}" type="presParOf" srcId="{7C044684-B8BA-424C-8139-B7DC99E81BF0}" destId="{2A394E40-23E4-9C46-AFB8-F75B3790C94C}" srcOrd="3" destOrd="0" presId="urn:microsoft.com/office/officeart/2005/8/layout/vList2"/>
    <dgm:cxn modelId="{ACCD5EE4-0478-4D4E-9F35-36DC6B9E0E7F}" type="presParOf" srcId="{7C044684-B8BA-424C-8139-B7DC99E81BF0}" destId="{0295C814-7847-5E44-AA18-0EAA066A862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60E26-3550-1440-BA03-03DB0BBF6642}">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“You’re either the one that creates the automation or you’re getting automated” (Tom Preston Werner)</a:t>
          </a:r>
        </a:p>
      </dsp:txBody>
      <dsp:txXfrm>
        <a:off x="57351" y="57351"/>
        <a:ext cx="6914408" cy="1843400"/>
      </dsp:txXfrm>
    </dsp:sp>
    <dsp:sp modelId="{960CF9CA-B87B-9D41-BE6F-8BC898A2A3BF}">
      <dsp:nvSpPr>
        <dsp:cNvPr id="0" name=""/>
        <dsp:cNvSpPr/>
      </dsp:nvSpPr>
      <dsp:spPr>
        <a:xfrm>
          <a:off x="1577339" y="2393235"/>
          <a:ext cx="8938260" cy="195810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Thesis Statement: Robots and technology are almost done in taking over the fashion industry and jobs available, but they have come along with both pros and cons that led to a divided opinion about their significance in the industry.</a:t>
          </a:r>
        </a:p>
      </dsp:txBody>
      <dsp:txXfrm>
        <a:off x="1634690" y="2450586"/>
        <a:ext cx="5973451" cy="1843400"/>
      </dsp:txXfrm>
    </dsp:sp>
    <dsp:sp modelId="{EA2FB15F-0D4A-4D40-956E-35D356A880CA}">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3A1D8-2CF7-C843-9D0F-D467544AC7C3}">
      <dsp:nvSpPr>
        <dsp:cNvPr id="0" name=""/>
        <dsp:cNvSpPr/>
      </dsp:nvSpPr>
      <dsp:spPr>
        <a:xfrm>
          <a:off x="0" y="439979"/>
          <a:ext cx="6929556" cy="8798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Job losses remain the biggest negative impact that technology and the use of robots in the fashion industry have attracted. Designers, analysts and common laborers in textile companies are all at risk of losing their jobs to robots </a:t>
          </a:r>
        </a:p>
      </dsp:txBody>
      <dsp:txXfrm>
        <a:off x="42950" y="482929"/>
        <a:ext cx="6843656" cy="793940"/>
      </dsp:txXfrm>
    </dsp:sp>
    <dsp:sp modelId="{D5BA2312-DA11-7844-B9AE-19C16D757622}">
      <dsp:nvSpPr>
        <dsp:cNvPr id="0" name=""/>
        <dsp:cNvSpPr/>
      </dsp:nvSpPr>
      <dsp:spPr>
        <a:xfrm>
          <a:off x="0" y="1365899"/>
          <a:ext cx="6929556" cy="8798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solidFill>
                <a:schemeClr val="bg1"/>
              </a:solidFill>
            </a:rPr>
            <a:t>Sewbots</a:t>
          </a:r>
          <a:r>
            <a:rPr lang="en-US" sz="1600" b="1" kern="1200" dirty="0">
              <a:solidFill>
                <a:schemeClr val="bg1"/>
              </a:solidFill>
            </a:rPr>
            <a:t>: To replace humans for machines.</a:t>
          </a:r>
        </a:p>
      </dsp:txBody>
      <dsp:txXfrm>
        <a:off x="42950" y="1408849"/>
        <a:ext cx="6843656" cy="793940"/>
      </dsp:txXfrm>
    </dsp:sp>
    <dsp:sp modelId="{0295C814-7847-5E44-AA18-0EAA066A8622}">
      <dsp:nvSpPr>
        <dsp:cNvPr id="0" name=""/>
        <dsp:cNvSpPr/>
      </dsp:nvSpPr>
      <dsp:spPr>
        <a:xfrm>
          <a:off x="0" y="2291820"/>
          <a:ext cx="6929556" cy="8798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9 million people working in the textile, garments and footwear companies within the Association of Southeast Asian Nations (ASEAN) inclusive of Vietnam, Cambodia, Malaysia, and Thailand to lose their jobs </a:t>
          </a:r>
        </a:p>
      </dsp:txBody>
      <dsp:txXfrm>
        <a:off x="42950" y="2334770"/>
        <a:ext cx="6843656" cy="7939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015A-43E0-844E-B954-13B2A0C17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5D22E3-8BEB-5A41-B940-435CEC1116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7111C6-0C31-A84A-8113-65C6D318FDBC}"/>
              </a:ext>
            </a:extLst>
          </p:cNvPr>
          <p:cNvSpPr>
            <a:spLocks noGrp="1"/>
          </p:cNvSpPr>
          <p:nvPr>
            <p:ph type="dt" sz="half" idx="10"/>
          </p:nvPr>
        </p:nvSpPr>
        <p:spPr/>
        <p:txBody>
          <a:bodyPr/>
          <a:lstStyle/>
          <a:p>
            <a:fld id="{60A2E5C1-A9EB-2B4B-89B2-D9E868CFB590}" type="datetimeFigureOut">
              <a:rPr lang="en-US" smtClean="0"/>
              <a:t>12/8/19</a:t>
            </a:fld>
            <a:endParaRPr lang="en-US"/>
          </a:p>
        </p:txBody>
      </p:sp>
      <p:sp>
        <p:nvSpPr>
          <p:cNvPr id="5" name="Footer Placeholder 4">
            <a:extLst>
              <a:ext uri="{FF2B5EF4-FFF2-40B4-BE49-F238E27FC236}">
                <a16:creationId xmlns:a16="http://schemas.microsoft.com/office/drawing/2014/main" id="{2EA75876-F8D3-2E41-949F-AE9945209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091CC-859B-C645-B034-D6239891FB7A}"/>
              </a:ext>
            </a:extLst>
          </p:cNvPr>
          <p:cNvSpPr>
            <a:spLocks noGrp="1"/>
          </p:cNvSpPr>
          <p:nvPr>
            <p:ph type="sldNum" sz="quarter" idx="12"/>
          </p:nvPr>
        </p:nvSpPr>
        <p:spPr/>
        <p:txBody>
          <a:bodyPr/>
          <a:lstStyle/>
          <a:p>
            <a:fld id="{12B50FEE-DA01-294E-A046-61AC5C9E1EA9}" type="slidenum">
              <a:rPr lang="en-US" smtClean="0"/>
              <a:t>‹#›</a:t>
            </a:fld>
            <a:endParaRPr lang="en-US"/>
          </a:p>
        </p:txBody>
      </p:sp>
    </p:spTree>
    <p:extLst>
      <p:ext uri="{BB962C8B-B14F-4D97-AF65-F5344CB8AC3E}">
        <p14:creationId xmlns:p14="http://schemas.microsoft.com/office/powerpoint/2010/main" val="178117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FDA4-57A6-F04A-95D7-8BAD3BD91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E6CF65-C6E2-2349-8571-8B2BDBB8A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6E11C-8512-5D42-9082-67B4D6C3BA06}"/>
              </a:ext>
            </a:extLst>
          </p:cNvPr>
          <p:cNvSpPr>
            <a:spLocks noGrp="1"/>
          </p:cNvSpPr>
          <p:nvPr>
            <p:ph type="dt" sz="half" idx="10"/>
          </p:nvPr>
        </p:nvSpPr>
        <p:spPr/>
        <p:txBody>
          <a:bodyPr/>
          <a:lstStyle/>
          <a:p>
            <a:fld id="{60A2E5C1-A9EB-2B4B-89B2-D9E868CFB590}" type="datetimeFigureOut">
              <a:rPr lang="en-US" smtClean="0"/>
              <a:t>12/8/19</a:t>
            </a:fld>
            <a:endParaRPr lang="en-US"/>
          </a:p>
        </p:txBody>
      </p:sp>
      <p:sp>
        <p:nvSpPr>
          <p:cNvPr id="5" name="Footer Placeholder 4">
            <a:extLst>
              <a:ext uri="{FF2B5EF4-FFF2-40B4-BE49-F238E27FC236}">
                <a16:creationId xmlns:a16="http://schemas.microsoft.com/office/drawing/2014/main" id="{8E294246-D36E-1D4E-8961-F8C75FC57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027A5-BD74-E042-8803-F12BF47828D8}"/>
              </a:ext>
            </a:extLst>
          </p:cNvPr>
          <p:cNvSpPr>
            <a:spLocks noGrp="1"/>
          </p:cNvSpPr>
          <p:nvPr>
            <p:ph type="sldNum" sz="quarter" idx="12"/>
          </p:nvPr>
        </p:nvSpPr>
        <p:spPr/>
        <p:txBody>
          <a:bodyPr/>
          <a:lstStyle/>
          <a:p>
            <a:fld id="{12B50FEE-DA01-294E-A046-61AC5C9E1EA9}" type="slidenum">
              <a:rPr lang="en-US" smtClean="0"/>
              <a:t>‹#›</a:t>
            </a:fld>
            <a:endParaRPr lang="en-US"/>
          </a:p>
        </p:txBody>
      </p:sp>
    </p:spTree>
    <p:extLst>
      <p:ext uri="{BB962C8B-B14F-4D97-AF65-F5344CB8AC3E}">
        <p14:creationId xmlns:p14="http://schemas.microsoft.com/office/powerpoint/2010/main" val="403069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7FA60-A2F5-8344-BEDB-4CE14CB92A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C4903E-7D02-D045-9ABA-DBAB1D192C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F7E0D-2B59-6D45-B1FE-AC7AF98A06F7}"/>
              </a:ext>
            </a:extLst>
          </p:cNvPr>
          <p:cNvSpPr>
            <a:spLocks noGrp="1"/>
          </p:cNvSpPr>
          <p:nvPr>
            <p:ph type="dt" sz="half" idx="10"/>
          </p:nvPr>
        </p:nvSpPr>
        <p:spPr/>
        <p:txBody>
          <a:bodyPr/>
          <a:lstStyle/>
          <a:p>
            <a:fld id="{60A2E5C1-A9EB-2B4B-89B2-D9E868CFB590}" type="datetimeFigureOut">
              <a:rPr lang="en-US" smtClean="0"/>
              <a:t>12/8/19</a:t>
            </a:fld>
            <a:endParaRPr lang="en-US"/>
          </a:p>
        </p:txBody>
      </p:sp>
      <p:sp>
        <p:nvSpPr>
          <p:cNvPr id="5" name="Footer Placeholder 4">
            <a:extLst>
              <a:ext uri="{FF2B5EF4-FFF2-40B4-BE49-F238E27FC236}">
                <a16:creationId xmlns:a16="http://schemas.microsoft.com/office/drawing/2014/main" id="{730160C4-9313-F643-A468-54B280A1A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43F93-5460-AA4A-A26B-E8586A7CA823}"/>
              </a:ext>
            </a:extLst>
          </p:cNvPr>
          <p:cNvSpPr>
            <a:spLocks noGrp="1"/>
          </p:cNvSpPr>
          <p:nvPr>
            <p:ph type="sldNum" sz="quarter" idx="12"/>
          </p:nvPr>
        </p:nvSpPr>
        <p:spPr/>
        <p:txBody>
          <a:bodyPr/>
          <a:lstStyle/>
          <a:p>
            <a:fld id="{12B50FEE-DA01-294E-A046-61AC5C9E1EA9}" type="slidenum">
              <a:rPr lang="en-US" smtClean="0"/>
              <a:t>‹#›</a:t>
            </a:fld>
            <a:endParaRPr lang="en-US"/>
          </a:p>
        </p:txBody>
      </p:sp>
    </p:spTree>
    <p:extLst>
      <p:ext uri="{BB962C8B-B14F-4D97-AF65-F5344CB8AC3E}">
        <p14:creationId xmlns:p14="http://schemas.microsoft.com/office/powerpoint/2010/main" val="10439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6634-3725-A541-8C27-5D6498FDA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006F2-8689-CE4E-83A6-D1A1FDADE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13E37-BE00-6D46-B6AA-57C903ECD429}"/>
              </a:ext>
            </a:extLst>
          </p:cNvPr>
          <p:cNvSpPr>
            <a:spLocks noGrp="1"/>
          </p:cNvSpPr>
          <p:nvPr>
            <p:ph type="dt" sz="half" idx="10"/>
          </p:nvPr>
        </p:nvSpPr>
        <p:spPr/>
        <p:txBody>
          <a:bodyPr/>
          <a:lstStyle/>
          <a:p>
            <a:fld id="{60A2E5C1-A9EB-2B4B-89B2-D9E868CFB590}" type="datetimeFigureOut">
              <a:rPr lang="en-US" smtClean="0"/>
              <a:t>12/8/19</a:t>
            </a:fld>
            <a:endParaRPr lang="en-US"/>
          </a:p>
        </p:txBody>
      </p:sp>
      <p:sp>
        <p:nvSpPr>
          <p:cNvPr id="5" name="Footer Placeholder 4">
            <a:extLst>
              <a:ext uri="{FF2B5EF4-FFF2-40B4-BE49-F238E27FC236}">
                <a16:creationId xmlns:a16="http://schemas.microsoft.com/office/drawing/2014/main" id="{1C737518-6248-434F-8BB2-BD7E84B02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0563A-7C6D-8A40-95F6-B80C67F87B54}"/>
              </a:ext>
            </a:extLst>
          </p:cNvPr>
          <p:cNvSpPr>
            <a:spLocks noGrp="1"/>
          </p:cNvSpPr>
          <p:nvPr>
            <p:ph type="sldNum" sz="quarter" idx="12"/>
          </p:nvPr>
        </p:nvSpPr>
        <p:spPr/>
        <p:txBody>
          <a:bodyPr/>
          <a:lstStyle/>
          <a:p>
            <a:fld id="{12B50FEE-DA01-294E-A046-61AC5C9E1EA9}" type="slidenum">
              <a:rPr lang="en-US" smtClean="0"/>
              <a:t>‹#›</a:t>
            </a:fld>
            <a:endParaRPr lang="en-US"/>
          </a:p>
        </p:txBody>
      </p:sp>
    </p:spTree>
    <p:extLst>
      <p:ext uri="{BB962C8B-B14F-4D97-AF65-F5344CB8AC3E}">
        <p14:creationId xmlns:p14="http://schemas.microsoft.com/office/powerpoint/2010/main" val="73390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1AB6-7C0A-D544-AE03-2900C83071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F2D0CD-D42D-9E45-BF2C-4E8A925A36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DE699-ED12-DC4E-8D6B-B8F421A38498}"/>
              </a:ext>
            </a:extLst>
          </p:cNvPr>
          <p:cNvSpPr>
            <a:spLocks noGrp="1"/>
          </p:cNvSpPr>
          <p:nvPr>
            <p:ph type="dt" sz="half" idx="10"/>
          </p:nvPr>
        </p:nvSpPr>
        <p:spPr/>
        <p:txBody>
          <a:bodyPr/>
          <a:lstStyle/>
          <a:p>
            <a:fld id="{60A2E5C1-A9EB-2B4B-89B2-D9E868CFB590}" type="datetimeFigureOut">
              <a:rPr lang="en-US" smtClean="0"/>
              <a:t>12/8/19</a:t>
            </a:fld>
            <a:endParaRPr lang="en-US"/>
          </a:p>
        </p:txBody>
      </p:sp>
      <p:sp>
        <p:nvSpPr>
          <p:cNvPr id="5" name="Footer Placeholder 4">
            <a:extLst>
              <a:ext uri="{FF2B5EF4-FFF2-40B4-BE49-F238E27FC236}">
                <a16:creationId xmlns:a16="http://schemas.microsoft.com/office/drawing/2014/main" id="{9BB70D4B-BD48-1543-AEB5-9612D8B02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E04C3-68DF-9948-8287-2225FD9C3430}"/>
              </a:ext>
            </a:extLst>
          </p:cNvPr>
          <p:cNvSpPr>
            <a:spLocks noGrp="1"/>
          </p:cNvSpPr>
          <p:nvPr>
            <p:ph type="sldNum" sz="quarter" idx="12"/>
          </p:nvPr>
        </p:nvSpPr>
        <p:spPr/>
        <p:txBody>
          <a:bodyPr/>
          <a:lstStyle/>
          <a:p>
            <a:fld id="{12B50FEE-DA01-294E-A046-61AC5C9E1EA9}" type="slidenum">
              <a:rPr lang="en-US" smtClean="0"/>
              <a:t>‹#›</a:t>
            </a:fld>
            <a:endParaRPr lang="en-US"/>
          </a:p>
        </p:txBody>
      </p:sp>
    </p:spTree>
    <p:extLst>
      <p:ext uri="{BB962C8B-B14F-4D97-AF65-F5344CB8AC3E}">
        <p14:creationId xmlns:p14="http://schemas.microsoft.com/office/powerpoint/2010/main" val="186163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24ED-ABB8-2C45-A407-FC78106D3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E31352-E41F-8B4B-BC7A-8C768343D7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CA259C-780B-3E47-9F01-B04DB85EFD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61084B-5972-144E-BC20-EB318CB39EF5}"/>
              </a:ext>
            </a:extLst>
          </p:cNvPr>
          <p:cNvSpPr>
            <a:spLocks noGrp="1"/>
          </p:cNvSpPr>
          <p:nvPr>
            <p:ph type="dt" sz="half" idx="10"/>
          </p:nvPr>
        </p:nvSpPr>
        <p:spPr/>
        <p:txBody>
          <a:bodyPr/>
          <a:lstStyle/>
          <a:p>
            <a:fld id="{60A2E5C1-A9EB-2B4B-89B2-D9E868CFB590}" type="datetimeFigureOut">
              <a:rPr lang="en-US" smtClean="0"/>
              <a:t>12/8/19</a:t>
            </a:fld>
            <a:endParaRPr lang="en-US"/>
          </a:p>
        </p:txBody>
      </p:sp>
      <p:sp>
        <p:nvSpPr>
          <p:cNvPr id="6" name="Footer Placeholder 5">
            <a:extLst>
              <a:ext uri="{FF2B5EF4-FFF2-40B4-BE49-F238E27FC236}">
                <a16:creationId xmlns:a16="http://schemas.microsoft.com/office/drawing/2014/main" id="{F77FE7BE-DC55-864A-8C5A-68D943283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8CA3E-25C6-0943-AD0D-2F4108D36417}"/>
              </a:ext>
            </a:extLst>
          </p:cNvPr>
          <p:cNvSpPr>
            <a:spLocks noGrp="1"/>
          </p:cNvSpPr>
          <p:nvPr>
            <p:ph type="sldNum" sz="quarter" idx="12"/>
          </p:nvPr>
        </p:nvSpPr>
        <p:spPr/>
        <p:txBody>
          <a:bodyPr/>
          <a:lstStyle/>
          <a:p>
            <a:fld id="{12B50FEE-DA01-294E-A046-61AC5C9E1EA9}" type="slidenum">
              <a:rPr lang="en-US" smtClean="0"/>
              <a:t>‹#›</a:t>
            </a:fld>
            <a:endParaRPr lang="en-US"/>
          </a:p>
        </p:txBody>
      </p:sp>
    </p:spTree>
    <p:extLst>
      <p:ext uri="{BB962C8B-B14F-4D97-AF65-F5344CB8AC3E}">
        <p14:creationId xmlns:p14="http://schemas.microsoft.com/office/powerpoint/2010/main" val="145355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F46B-CAAA-084E-974A-324ED94E66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0790AD-9EFB-034E-B7AD-38C92B4EC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F2F80D-2DAE-104B-822B-DA71C9FFE8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FF652C-FFD0-9440-9B55-85CE0D044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CE0326-B286-2E4B-BC89-28156B16FA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F7D7D6-7707-0548-B9E7-423AE36EDD23}"/>
              </a:ext>
            </a:extLst>
          </p:cNvPr>
          <p:cNvSpPr>
            <a:spLocks noGrp="1"/>
          </p:cNvSpPr>
          <p:nvPr>
            <p:ph type="dt" sz="half" idx="10"/>
          </p:nvPr>
        </p:nvSpPr>
        <p:spPr/>
        <p:txBody>
          <a:bodyPr/>
          <a:lstStyle/>
          <a:p>
            <a:fld id="{60A2E5C1-A9EB-2B4B-89B2-D9E868CFB590}" type="datetimeFigureOut">
              <a:rPr lang="en-US" smtClean="0"/>
              <a:t>12/8/19</a:t>
            </a:fld>
            <a:endParaRPr lang="en-US"/>
          </a:p>
        </p:txBody>
      </p:sp>
      <p:sp>
        <p:nvSpPr>
          <p:cNvPr id="8" name="Footer Placeholder 7">
            <a:extLst>
              <a:ext uri="{FF2B5EF4-FFF2-40B4-BE49-F238E27FC236}">
                <a16:creationId xmlns:a16="http://schemas.microsoft.com/office/drawing/2014/main" id="{0FF9BF68-73AD-AD4B-B707-D9A677DAF3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7A64B4-D0B8-C043-9D88-228B73ACAE00}"/>
              </a:ext>
            </a:extLst>
          </p:cNvPr>
          <p:cNvSpPr>
            <a:spLocks noGrp="1"/>
          </p:cNvSpPr>
          <p:nvPr>
            <p:ph type="sldNum" sz="quarter" idx="12"/>
          </p:nvPr>
        </p:nvSpPr>
        <p:spPr/>
        <p:txBody>
          <a:bodyPr/>
          <a:lstStyle/>
          <a:p>
            <a:fld id="{12B50FEE-DA01-294E-A046-61AC5C9E1EA9}" type="slidenum">
              <a:rPr lang="en-US" smtClean="0"/>
              <a:t>‹#›</a:t>
            </a:fld>
            <a:endParaRPr lang="en-US"/>
          </a:p>
        </p:txBody>
      </p:sp>
    </p:spTree>
    <p:extLst>
      <p:ext uri="{BB962C8B-B14F-4D97-AF65-F5344CB8AC3E}">
        <p14:creationId xmlns:p14="http://schemas.microsoft.com/office/powerpoint/2010/main" val="81918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79C2-934D-0643-8007-7A4C8F1424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24C44-B4B6-2C40-AC0A-F16A6F565E7C}"/>
              </a:ext>
            </a:extLst>
          </p:cNvPr>
          <p:cNvSpPr>
            <a:spLocks noGrp="1"/>
          </p:cNvSpPr>
          <p:nvPr>
            <p:ph type="dt" sz="half" idx="10"/>
          </p:nvPr>
        </p:nvSpPr>
        <p:spPr/>
        <p:txBody>
          <a:bodyPr/>
          <a:lstStyle/>
          <a:p>
            <a:fld id="{60A2E5C1-A9EB-2B4B-89B2-D9E868CFB590}" type="datetimeFigureOut">
              <a:rPr lang="en-US" smtClean="0"/>
              <a:t>12/8/19</a:t>
            </a:fld>
            <a:endParaRPr lang="en-US"/>
          </a:p>
        </p:txBody>
      </p:sp>
      <p:sp>
        <p:nvSpPr>
          <p:cNvPr id="4" name="Footer Placeholder 3">
            <a:extLst>
              <a:ext uri="{FF2B5EF4-FFF2-40B4-BE49-F238E27FC236}">
                <a16:creationId xmlns:a16="http://schemas.microsoft.com/office/drawing/2014/main" id="{3FD210B4-25AC-3A41-9914-DF522EDA00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A313FD-4432-7541-B196-7B1C151528B0}"/>
              </a:ext>
            </a:extLst>
          </p:cNvPr>
          <p:cNvSpPr>
            <a:spLocks noGrp="1"/>
          </p:cNvSpPr>
          <p:nvPr>
            <p:ph type="sldNum" sz="quarter" idx="12"/>
          </p:nvPr>
        </p:nvSpPr>
        <p:spPr/>
        <p:txBody>
          <a:bodyPr/>
          <a:lstStyle/>
          <a:p>
            <a:fld id="{12B50FEE-DA01-294E-A046-61AC5C9E1EA9}" type="slidenum">
              <a:rPr lang="en-US" smtClean="0"/>
              <a:t>‹#›</a:t>
            </a:fld>
            <a:endParaRPr lang="en-US"/>
          </a:p>
        </p:txBody>
      </p:sp>
    </p:spTree>
    <p:extLst>
      <p:ext uri="{BB962C8B-B14F-4D97-AF65-F5344CB8AC3E}">
        <p14:creationId xmlns:p14="http://schemas.microsoft.com/office/powerpoint/2010/main" val="374302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A74EB-0A64-0745-B8F5-661C5F16570F}"/>
              </a:ext>
            </a:extLst>
          </p:cNvPr>
          <p:cNvSpPr>
            <a:spLocks noGrp="1"/>
          </p:cNvSpPr>
          <p:nvPr>
            <p:ph type="dt" sz="half" idx="10"/>
          </p:nvPr>
        </p:nvSpPr>
        <p:spPr/>
        <p:txBody>
          <a:bodyPr/>
          <a:lstStyle/>
          <a:p>
            <a:fld id="{60A2E5C1-A9EB-2B4B-89B2-D9E868CFB590}" type="datetimeFigureOut">
              <a:rPr lang="en-US" smtClean="0"/>
              <a:t>12/8/19</a:t>
            </a:fld>
            <a:endParaRPr lang="en-US"/>
          </a:p>
        </p:txBody>
      </p:sp>
      <p:sp>
        <p:nvSpPr>
          <p:cNvPr id="3" name="Footer Placeholder 2">
            <a:extLst>
              <a:ext uri="{FF2B5EF4-FFF2-40B4-BE49-F238E27FC236}">
                <a16:creationId xmlns:a16="http://schemas.microsoft.com/office/drawing/2014/main" id="{09864662-C1B6-9542-80B2-159500BAF4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DA7A6C-737D-8345-BF80-4E95785540D3}"/>
              </a:ext>
            </a:extLst>
          </p:cNvPr>
          <p:cNvSpPr>
            <a:spLocks noGrp="1"/>
          </p:cNvSpPr>
          <p:nvPr>
            <p:ph type="sldNum" sz="quarter" idx="12"/>
          </p:nvPr>
        </p:nvSpPr>
        <p:spPr/>
        <p:txBody>
          <a:bodyPr/>
          <a:lstStyle/>
          <a:p>
            <a:fld id="{12B50FEE-DA01-294E-A046-61AC5C9E1EA9}" type="slidenum">
              <a:rPr lang="en-US" smtClean="0"/>
              <a:t>‹#›</a:t>
            </a:fld>
            <a:endParaRPr lang="en-US"/>
          </a:p>
        </p:txBody>
      </p:sp>
    </p:spTree>
    <p:extLst>
      <p:ext uri="{BB962C8B-B14F-4D97-AF65-F5344CB8AC3E}">
        <p14:creationId xmlns:p14="http://schemas.microsoft.com/office/powerpoint/2010/main" val="219262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F4CA-20E9-FD4D-8C05-F34977CC7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51299D-A615-184C-A7BA-768CD38BA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6B9B35-4259-E349-896F-3DAAF193F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0D89F-8929-464B-8DA9-EEA3BBC213CF}"/>
              </a:ext>
            </a:extLst>
          </p:cNvPr>
          <p:cNvSpPr>
            <a:spLocks noGrp="1"/>
          </p:cNvSpPr>
          <p:nvPr>
            <p:ph type="dt" sz="half" idx="10"/>
          </p:nvPr>
        </p:nvSpPr>
        <p:spPr/>
        <p:txBody>
          <a:bodyPr/>
          <a:lstStyle/>
          <a:p>
            <a:fld id="{60A2E5C1-A9EB-2B4B-89B2-D9E868CFB590}" type="datetimeFigureOut">
              <a:rPr lang="en-US" smtClean="0"/>
              <a:t>12/8/19</a:t>
            </a:fld>
            <a:endParaRPr lang="en-US"/>
          </a:p>
        </p:txBody>
      </p:sp>
      <p:sp>
        <p:nvSpPr>
          <p:cNvPr id="6" name="Footer Placeholder 5">
            <a:extLst>
              <a:ext uri="{FF2B5EF4-FFF2-40B4-BE49-F238E27FC236}">
                <a16:creationId xmlns:a16="http://schemas.microsoft.com/office/drawing/2014/main" id="{60C353C0-1DB8-AF42-BC3F-FF21923BF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FC2F4-9886-FA4D-A824-B5D01F1EA9EC}"/>
              </a:ext>
            </a:extLst>
          </p:cNvPr>
          <p:cNvSpPr>
            <a:spLocks noGrp="1"/>
          </p:cNvSpPr>
          <p:nvPr>
            <p:ph type="sldNum" sz="quarter" idx="12"/>
          </p:nvPr>
        </p:nvSpPr>
        <p:spPr/>
        <p:txBody>
          <a:bodyPr/>
          <a:lstStyle/>
          <a:p>
            <a:fld id="{12B50FEE-DA01-294E-A046-61AC5C9E1EA9}" type="slidenum">
              <a:rPr lang="en-US" smtClean="0"/>
              <a:t>‹#›</a:t>
            </a:fld>
            <a:endParaRPr lang="en-US"/>
          </a:p>
        </p:txBody>
      </p:sp>
    </p:spTree>
    <p:extLst>
      <p:ext uri="{BB962C8B-B14F-4D97-AF65-F5344CB8AC3E}">
        <p14:creationId xmlns:p14="http://schemas.microsoft.com/office/powerpoint/2010/main" val="239669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99EE-F92A-7047-A0F1-9A58FAA34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E109B9-33A8-284F-89E2-786A4F4A4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0D0107-8ABE-7A4B-A7DB-1D7FFE066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AAF54-7E5D-984B-AC19-17688FFFBB91}"/>
              </a:ext>
            </a:extLst>
          </p:cNvPr>
          <p:cNvSpPr>
            <a:spLocks noGrp="1"/>
          </p:cNvSpPr>
          <p:nvPr>
            <p:ph type="dt" sz="half" idx="10"/>
          </p:nvPr>
        </p:nvSpPr>
        <p:spPr/>
        <p:txBody>
          <a:bodyPr/>
          <a:lstStyle/>
          <a:p>
            <a:fld id="{60A2E5C1-A9EB-2B4B-89B2-D9E868CFB590}" type="datetimeFigureOut">
              <a:rPr lang="en-US" smtClean="0"/>
              <a:t>12/8/19</a:t>
            </a:fld>
            <a:endParaRPr lang="en-US"/>
          </a:p>
        </p:txBody>
      </p:sp>
      <p:sp>
        <p:nvSpPr>
          <p:cNvPr id="6" name="Footer Placeholder 5">
            <a:extLst>
              <a:ext uri="{FF2B5EF4-FFF2-40B4-BE49-F238E27FC236}">
                <a16:creationId xmlns:a16="http://schemas.microsoft.com/office/drawing/2014/main" id="{E13D9015-6BF1-D446-A02D-C0C9124FF6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A7E17-7888-7D49-9F69-7B83B707665E}"/>
              </a:ext>
            </a:extLst>
          </p:cNvPr>
          <p:cNvSpPr>
            <a:spLocks noGrp="1"/>
          </p:cNvSpPr>
          <p:nvPr>
            <p:ph type="sldNum" sz="quarter" idx="12"/>
          </p:nvPr>
        </p:nvSpPr>
        <p:spPr/>
        <p:txBody>
          <a:bodyPr/>
          <a:lstStyle/>
          <a:p>
            <a:fld id="{12B50FEE-DA01-294E-A046-61AC5C9E1EA9}" type="slidenum">
              <a:rPr lang="en-US" smtClean="0"/>
              <a:t>‹#›</a:t>
            </a:fld>
            <a:endParaRPr lang="en-US"/>
          </a:p>
        </p:txBody>
      </p:sp>
    </p:spTree>
    <p:extLst>
      <p:ext uri="{BB962C8B-B14F-4D97-AF65-F5344CB8AC3E}">
        <p14:creationId xmlns:p14="http://schemas.microsoft.com/office/powerpoint/2010/main" val="263662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1799B2-F05E-5E49-8981-000B2238E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8A6A99-D298-D744-933C-20DECB15F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47CAA-DA5C-CC48-8D1F-EBE28AEC0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2E5C1-A9EB-2B4B-89B2-D9E868CFB590}" type="datetimeFigureOut">
              <a:rPr lang="en-US" smtClean="0"/>
              <a:t>12/8/19</a:t>
            </a:fld>
            <a:endParaRPr lang="en-US"/>
          </a:p>
        </p:txBody>
      </p:sp>
      <p:sp>
        <p:nvSpPr>
          <p:cNvPr id="5" name="Footer Placeholder 4">
            <a:extLst>
              <a:ext uri="{FF2B5EF4-FFF2-40B4-BE49-F238E27FC236}">
                <a16:creationId xmlns:a16="http://schemas.microsoft.com/office/drawing/2014/main" id="{9BD0A226-66CE-0E46-87FB-C940BD5E5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A8013E-1923-3545-B60C-76F68A7AB3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50FEE-DA01-294E-A046-61AC5C9E1EA9}" type="slidenum">
              <a:rPr lang="en-US" smtClean="0"/>
              <a:t>‹#›</a:t>
            </a:fld>
            <a:endParaRPr lang="en-US"/>
          </a:p>
        </p:txBody>
      </p:sp>
    </p:spTree>
    <p:extLst>
      <p:ext uri="{BB962C8B-B14F-4D97-AF65-F5344CB8AC3E}">
        <p14:creationId xmlns:p14="http://schemas.microsoft.com/office/powerpoint/2010/main" val="818093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6820-4C1E-1347-A7E1-D0419A319F17}"/>
              </a:ext>
            </a:extLst>
          </p:cNvPr>
          <p:cNvSpPr>
            <a:spLocks noGrp="1"/>
          </p:cNvSpPr>
          <p:nvPr>
            <p:ph type="ctrTitle"/>
          </p:nvPr>
        </p:nvSpPr>
        <p:spPr>
          <a:xfrm>
            <a:off x="5994930" y="3125212"/>
            <a:ext cx="5549037" cy="1254949"/>
          </a:xfrm>
        </p:spPr>
        <p:txBody>
          <a:bodyPr anchor="t">
            <a:normAutofit fontScale="90000"/>
          </a:bodyPr>
          <a:lstStyle/>
          <a:p>
            <a:pPr algn="l"/>
            <a:r>
              <a:rPr lang="en-US" sz="4800" dirty="0"/>
              <a:t>Robots In The Fashion 		Industry</a:t>
            </a:r>
          </a:p>
        </p:txBody>
      </p:sp>
      <p:sp>
        <p:nvSpPr>
          <p:cNvPr id="3" name="Subtitle 2">
            <a:extLst>
              <a:ext uri="{FF2B5EF4-FFF2-40B4-BE49-F238E27FC236}">
                <a16:creationId xmlns:a16="http://schemas.microsoft.com/office/drawing/2014/main" id="{27A3AD70-34E5-0246-87C4-62337DDCFB11}"/>
              </a:ext>
            </a:extLst>
          </p:cNvPr>
          <p:cNvSpPr>
            <a:spLocks noGrp="1"/>
          </p:cNvSpPr>
          <p:nvPr>
            <p:ph type="subTitle" idx="1"/>
          </p:nvPr>
        </p:nvSpPr>
        <p:spPr>
          <a:xfrm>
            <a:off x="7701905" y="4505289"/>
            <a:ext cx="5161606" cy="972180"/>
          </a:xfrm>
        </p:spPr>
        <p:txBody>
          <a:bodyPr anchor="b">
            <a:normAutofit fontScale="92500" lnSpcReduction="20000"/>
          </a:bodyPr>
          <a:lstStyle/>
          <a:p>
            <a:pPr algn="l"/>
            <a:r>
              <a:rPr lang="en-US" sz="2000" dirty="0"/>
              <a:t>Brenda Mendez</a:t>
            </a:r>
          </a:p>
          <a:p>
            <a:pPr algn="l"/>
            <a:r>
              <a:rPr lang="en-US" sz="2000" dirty="0"/>
              <a:t>BUF 4700</a:t>
            </a:r>
          </a:p>
          <a:p>
            <a:pPr algn="l"/>
            <a:r>
              <a:rPr lang="en-US" sz="2000" dirty="0"/>
              <a:t>Prof. </a:t>
            </a:r>
            <a:r>
              <a:rPr lang="en-US" sz="2000" dirty="0" err="1"/>
              <a:t>Appelstein</a:t>
            </a:r>
            <a:endParaRPr lang="en-US" sz="2000" dirty="0"/>
          </a:p>
        </p:txBody>
      </p:sp>
      <p:sp>
        <p:nvSpPr>
          <p:cNvPr id="24" name="Freeform: Shape 23">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appliance, indoor, table, sitting&#10;&#10;Description automatically generated">
            <a:extLst>
              <a:ext uri="{FF2B5EF4-FFF2-40B4-BE49-F238E27FC236}">
                <a16:creationId xmlns:a16="http://schemas.microsoft.com/office/drawing/2014/main" id="{42E27177-0CBD-B04D-839C-F744799470C2}"/>
              </a:ext>
            </a:extLst>
          </p:cNvPr>
          <p:cNvPicPr>
            <a:picLocks noChangeAspect="1"/>
          </p:cNvPicPr>
          <p:nvPr/>
        </p:nvPicPr>
        <p:blipFill rotWithShape="1">
          <a:blip r:embed="rId2"/>
          <a:srcRect l="33900" r="12774" b="-2"/>
          <a:stretch/>
        </p:blipFill>
        <p:spPr>
          <a:xfrm>
            <a:off x="1" y="647373"/>
            <a:ext cx="5385130" cy="6210629"/>
          </a:xfrm>
          <a:custGeom>
            <a:avLst/>
            <a:gdLst>
              <a:gd name="connsiteX0" fmla="*/ 2203018 w 5385130"/>
              <a:gd name="connsiteY0" fmla="*/ 0 h 6210629"/>
              <a:gd name="connsiteX1" fmla="*/ 5385130 w 5385130"/>
              <a:gd name="connsiteY1" fmla="*/ 3182112 h 6210629"/>
              <a:gd name="connsiteX2" fmla="*/ 3441640 w 5385130"/>
              <a:gd name="connsiteY2" fmla="*/ 6114158 h 6210629"/>
              <a:gd name="connsiteX3" fmla="*/ 3178061 w 5385130"/>
              <a:gd name="connsiteY3" fmla="*/ 6210629 h 6210629"/>
              <a:gd name="connsiteX4" fmla="*/ 1233206 w 5385130"/>
              <a:gd name="connsiteY4" fmla="*/ 6210629 h 6210629"/>
              <a:gd name="connsiteX5" fmla="*/ 1108901 w 5385130"/>
              <a:gd name="connsiteY5" fmla="*/ 6171135 h 6210629"/>
              <a:gd name="connsiteX6" fmla="*/ 178899 w 5385130"/>
              <a:gd name="connsiteY6" fmla="*/ 5637585 h 6210629"/>
              <a:gd name="connsiteX7" fmla="*/ 0 w 5385130"/>
              <a:gd name="connsiteY7" fmla="*/ 5474990 h 6210629"/>
              <a:gd name="connsiteX8" fmla="*/ 0 w 5385130"/>
              <a:gd name="connsiteY8" fmla="*/ 889234 h 6210629"/>
              <a:gd name="connsiteX9" fmla="*/ 178899 w 5385130"/>
              <a:gd name="connsiteY9" fmla="*/ 726640 h 6210629"/>
              <a:gd name="connsiteX10" fmla="*/ 2203018 w 5385130"/>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26" name="Freeform: Shape 25">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indoor, table, kitchen, food&#10;&#10;Description automatically generated">
            <a:extLst>
              <a:ext uri="{FF2B5EF4-FFF2-40B4-BE49-F238E27FC236}">
                <a16:creationId xmlns:a16="http://schemas.microsoft.com/office/drawing/2014/main" id="{2FD75A3C-3375-214A-9B0A-99235CAB7329}"/>
              </a:ext>
            </a:extLst>
          </p:cNvPr>
          <p:cNvPicPr>
            <a:picLocks noChangeAspect="1"/>
          </p:cNvPicPr>
          <p:nvPr/>
        </p:nvPicPr>
        <p:blipFill rotWithShape="1">
          <a:blip r:embed="rId3"/>
          <a:srcRect t="12149" r="-4" b="4622"/>
          <a:stretch/>
        </p:blipFill>
        <p:spPr>
          <a:xfrm>
            <a:off x="5233763" y="7162"/>
            <a:ext cx="4480560" cy="2535697"/>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Tree>
    <p:extLst>
      <p:ext uri="{BB962C8B-B14F-4D97-AF65-F5344CB8AC3E}">
        <p14:creationId xmlns:p14="http://schemas.microsoft.com/office/powerpoint/2010/main" val="26038554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D8062-8E8C-B04E-89C6-E941A2244DBB}"/>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Pros of Robots and Technology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C3A8EC-5CB0-D543-AC76-8EEEB00DF20D}"/>
              </a:ext>
            </a:extLst>
          </p:cNvPr>
          <p:cNvSpPr>
            <a:spLocks noGrp="1"/>
          </p:cNvSpPr>
          <p:nvPr>
            <p:ph idx="1"/>
          </p:nvPr>
        </p:nvSpPr>
        <p:spPr>
          <a:xfrm>
            <a:off x="4976031" y="963877"/>
            <a:ext cx="6377769" cy="4930246"/>
          </a:xfrm>
        </p:spPr>
        <p:txBody>
          <a:bodyPr anchor="ctr">
            <a:normAutofit/>
          </a:bodyPr>
          <a:lstStyle/>
          <a:p>
            <a:r>
              <a:rPr lang="en-US" sz="2400" dirty="0"/>
              <a:t>Reducing the cost of production and the price of products, use of technology in the fashion industry has also led to improved levels of protecting the environment. </a:t>
            </a:r>
          </a:p>
        </p:txBody>
      </p:sp>
    </p:spTree>
    <p:extLst>
      <p:ext uri="{BB962C8B-B14F-4D97-AF65-F5344CB8AC3E}">
        <p14:creationId xmlns:p14="http://schemas.microsoft.com/office/powerpoint/2010/main" val="350167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7544A-5242-6F47-937B-9830619B2DF0}"/>
              </a:ext>
            </a:extLst>
          </p:cNvPr>
          <p:cNvSpPr>
            <a:spLocks noGrp="1"/>
          </p:cNvSpPr>
          <p:nvPr>
            <p:ph type="title"/>
          </p:nvPr>
        </p:nvSpPr>
        <p:spPr>
          <a:xfrm>
            <a:off x="886968" y="1472184"/>
            <a:ext cx="3767328" cy="4581144"/>
          </a:xfrm>
        </p:spPr>
        <p:txBody>
          <a:bodyPr anchor="t">
            <a:normAutofit/>
          </a:bodyPr>
          <a:lstStyle/>
          <a:p>
            <a:r>
              <a:rPr lang="en-US" sz="4600"/>
              <a:t>				Conclusion</a:t>
            </a:r>
          </a:p>
        </p:txBody>
      </p:sp>
      <p:sp>
        <p:nvSpPr>
          <p:cNvPr id="3" name="Content Placeholder 2">
            <a:extLst>
              <a:ext uri="{FF2B5EF4-FFF2-40B4-BE49-F238E27FC236}">
                <a16:creationId xmlns:a16="http://schemas.microsoft.com/office/drawing/2014/main" id="{640BF763-996F-FB4E-833F-BA6438DA4C97}"/>
              </a:ext>
            </a:extLst>
          </p:cNvPr>
          <p:cNvSpPr>
            <a:spLocks noGrp="1"/>
          </p:cNvSpPr>
          <p:nvPr>
            <p:ph idx="1"/>
          </p:nvPr>
        </p:nvSpPr>
        <p:spPr>
          <a:xfrm>
            <a:off x="5248656" y="1472184"/>
            <a:ext cx="6153912" cy="4581144"/>
          </a:xfrm>
        </p:spPr>
        <p:txBody>
          <a:bodyPr>
            <a:normAutofit/>
          </a:bodyPr>
          <a:lstStyle/>
          <a:p>
            <a:r>
              <a:rPr lang="en-US" sz="2400"/>
              <a:t>The use of robots and technology in the fashion industry has resulted in both advantages and disadvantages leading to a divided opinion over their contributions to the economy. </a:t>
            </a:r>
          </a:p>
        </p:txBody>
      </p:sp>
      <p:grpSp>
        <p:nvGrpSpPr>
          <p:cNvPr id="8" name="Group 7">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Isosceles Triangle 30">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Tree>
    <p:extLst>
      <p:ext uri="{BB962C8B-B14F-4D97-AF65-F5344CB8AC3E}">
        <p14:creationId xmlns:p14="http://schemas.microsoft.com/office/powerpoint/2010/main" val="1068938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864BE88-FB73-4421-817D-45E118A4B674}"/>
              </a:ext>
            </a:extLst>
          </p:cNvPr>
          <p:cNvGraphicFramePr>
            <a:graphicFrameLocks noGrp="1"/>
          </p:cNvGraphicFramePr>
          <p:nvPr>
            <p:ph idx="1"/>
            <p:extLst>
              <p:ext uri="{D42A27DB-BD31-4B8C-83A1-F6EECF244321}">
                <p14:modId xmlns:p14="http://schemas.microsoft.com/office/powerpoint/2010/main" val="140870656"/>
              </p:ext>
            </p:extLst>
          </p:nvPr>
        </p:nvGraphicFramePr>
        <p:xfrm>
          <a:off x="981075" y="11398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735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C345-F72F-134B-B202-117B3A1DF71A}"/>
              </a:ext>
            </a:extLst>
          </p:cNvPr>
          <p:cNvSpPr>
            <a:spLocks noGrp="1"/>
          </p:cNvSpPr>
          <p:nvPr>
            <p:ph type="title"/>
          </p:nvPr>
        </p:nvSpPr>
        <p:spPr>
          <a:xfrm>
            <a:off x="457082" y="763510"/>
            <a:ext cx="7416800" cy="1325563"/>
          </a:xfrm>
        </p:spPr>
        <p:txBody>
          <a:bodyPr>
            <a:normAutofit/>
          </a:bodyPr>
          <a:lstStyle/>
          <a:p>
            <a:r>
              <a:rPr lang="en-US" dirty="0"/>
              <a:t>Cons of robots &amp; technology</a:t>
            </a:r>
          </a:p>
        </p:txBody>
      </p:sp>
      <p:sp>
        <p:nvSpPr>
          <p:cNvPr id="38" name="Rectangle 37">
            <a:extLst>
              <a:ext uri="{FF2B5EF4-FFF2-40B4-BE49-F238E27FC236}">
                <a16:creationId xmlns:a16="http://schemas.microsoft.com/office/drawing/2014/main" id="{61445B8C-D724-4F73-AB77-3CCE4E822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black sign with white letters&#10;&#10;Description automatically generated">
            <a:extLst>
              <a:ext uri="{FF2B5EF4-FFF2-40B4-BE49-F238E27FC236}">
                <a16:creationId xmlns:a16="http://schemas.microsoft.com/office/drawing/2014/main" id="{3C765EAE-AC86-6340-BD63-E04DD2716C94}"/>
              </a:ext>
            </a:extLst>
          </p:cNvPr>
          <p:cNvPicPr>
            <a:picLocks noChangeAspect="1"/>
          </p:cNvPicPr>
          <p:nvPr/>
        </p:nvPicPr>
        <p:blipFill>
          <a:blip r:embed="rId2"/>
          <a:stretch>
            <a:fillRect/>
          </a:stretch>
        </p:blipFill>
        <p:spPr>
          <a:xfrm>
            <a:off x="7873882" y="763510"/>
            <a:ext cx="3996386" cy="1938247"/>
          </a:xfrm>
          <a:prstGeom prst="rect">
            <a:avLst/>
          </a:prstGeom>
        </p:spPr>
      </p:pic>
      <p:cxnSp>
        <p:nvCxnSpPr>
          <p:cNvPr id="40" name="Straight Connector 39">
            <a:extLst>
              <a:ext uri="{FF2B5EF4-FFF2-40B4-BE49-F238E27FC236}">
                <a16:creationId xmlns:a16="http://schemas.microsoft.com/office/drawing/2014/main" id="{99905336-A7CD-4C75-9E77-C704674F40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indoor, saw, building, kitchen&#10;&#10;Description automatically generated">
            <a:extLst>
              <a:ext uri="{FF2B5EF4-FFF2-40B4-BE49-F238E27FC236}">
                <a16:creationId xmlns:a16="http://schemas.microsoft.com/office/drawing/2014/main" id="{BD19E5AD-3422-B749-81E0-41804E89C872}"/>
              </a:ext>
            </a:extLst>
          </p:cNvPr>
          <p:cNvPicPr>
            <a:picLocks noChangeAspect="1"/>
          </p:cNvPicPr>
          <p:nvPr/>
        </p:nvPicPr>
        <p:blipFill rotWithShape="1">
          <a:blip r:embed="rId3"/>
          <a:srcRect t="1310" b="4940"/>
          <a:stretch/>
        </p:blipFill>
        <p:spPr>
          <a:xfrm>
            <a:off x="7873882" y="4001367"/>
            <a:ext cx="3996386" cy="2247967"/>
          </a:xfrm>
          <a:prstGeom prst="rect">
            <a:avLst/>
          </a:prstGeom>
        </p:spPr>
      </p:pic>
      <p:graphicFrame>
        <p:nvGraphicFramePr>
          <p:cNvPr id="5" name="Content Placeholder 2">
            <a:extLst>
              <a:ext uri="{FF2B5EF4-FFF2-40B4-BE49-F238E27FC236}">
                <a16:creationId xmlns:a16="http://schemas.microsoft.com/office/drawing/2014/main" id="{DFC3F870-326F-4376-9473-9D71D3B15A1C}"/>
              </a:ext>
            </a:extLst>
          </p:cNvPr>
          <p:cNvGraphicFramePr>
            <a:graphicFrameLocks noGrp="1"/>
          </p:cNvGraphicFramePr>
          <p:nvPr>
            <p:ph idx="1"/>
            <p:extLst>
              <p:ext uri="{D42A27DB-BD31-4B8C-83A1-F6EECF244321}">
                <p14:modId xmlns:p14="http://schemas.microsoft.com/office/powerpoint/2010/main" val="2682071961"/>
              </p:ext>
            </p:extLst>
          </p:nvPr>
        </p:nvGraphicFramePr>
        <p:xfrm>
          <a:off x="457082" y="2089073"/>
          <a:ext cx="6929556" cy="3611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7280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F4AB80B-16E6-CC47-A470-26B80122BD1C}"/>
              </a:ext>
            </a:extLst>
          </p:cNvPr>
          <p:cNvSpPr>
            <a:spLocks noGrp="1"/>
          </p:cNvSpPr>
          <p:nvPr>
            <p:ph type="title"/>
          </p:nvPr>
        </p:nvSpPr>
        <p:spPr>
          <a:xfrm>
            <a:off x="634276" y="4892358"/>
            <a:ext cx="3766272" cy="1325563"/>
          </a:xfrm>
        </p:spPr>
        <p:txBody>
          <a:bodyPr>
            <a:normAutofit/>
          </a:bodyPr>
          <a:lstStyle/>
          <a:p>
            <a:pPr algn="r"/>
            <a:r>
              <a:rPr lang="en-US" sz="2400">
                <a:solidFill>
                  <a:schemeClr val="bg1"/>
                </a:solidFill>
              </a:rPr>
              <a:t>	Cons of robots &amp; technology</a:t>
            </a:r>
            <a:endParaRPr lang="en-US" sz="2400" dirty="0">
              <a:solidFill>
                <a:schemeClr val="bg1"/>
              </a:solidFill>
            </a:endParaRPr>
          </a:p>
        </p:txBody>
      </p:sp>
      <p:pic>
        <p:nvPicPr>
          <p:cNvPr id="5" name="Picture 4" descr="A picture containing indoor, box, television, table&#10;&#10;Description automatically generated">
            <a:extLst>
              <a:ext uri="{FF2B5EF4-FFF2-40B4-BE49-F238E27FC236}">
                <a16:creationId xmlns:a16="http://schemas.microsoft.com/office/drawing/2014/main" id="{7BAA85DE-6404-E149-9564-07BC53E800DB}"/>
              </a:ext>
            </a:extLst>
          </p:cNvPr>
          <p:cNvPicPr>
            <a:picLocks noChangeAspect="1"/>
          </p:cNvPicPr>
          <p:nvPr/>
        </p:nvPicPr>
        <p:blipFill>
          <a:blip r:embed="rId2"/>
          <a:stretch>
            <a:fillRect/>
          </a:stretch>
        </p:blipFill>
        <p:spPr>
          <a:xfrm>
            <a:off x="3274849" y="800945"/>
            <a:ext cx="5636497" cy="2987343"/>
          </a:xfrm>
          <a:prstGeom prst="rect">
            <a:avLst/>
          </a:prstGeom>
        </p:spPr>
      </p:pic>
      <p:cxnSp>
        <p:nvCxnSpPr>
          <p:cNvPr id="12" name="Straight Connector 11">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08CB2A-C976-1843-A414-8E0F0078AD4B}"/>
              </a:ext>
            </a:extLst>
          </p:cNvPr>
          <p:cNvSpPr>
            <a:spLocks noGrp="1"/>
          </p:cNvSpPr>
          <p:nvPr>
            <p:ph idx="1"/>
          </p:nvPr>
        </p:nvSpPr>
        <p:spPr>
          <a:xfrm>
            <a:off x="4551428" y="4732407"/>
            <a:ext cx="7486643" cy="1965642"/>
          </a:xfrm>
        </p:spPr>
        <p:txBody>
          <a:bodyPr anchor="ctr">
            <a:noAutofit/>
          </a:bodyPr>
          <a:lstStyle/>
          <a:p>
            <a:r>
              <a:rPr lang="en-US" sz="1600" b="1" dirty="0">
                <a:solidFill>
                  <a:schemeClr val="bg1"/>
                </a:solidFill>
              </a:rPr>
              <a:t>Besides the already available jobs getting lost, the use of technology and robots in the fashion industry is also stopping youthful individuals from having jobs in the industry</a:t>
            </a:r>
            <a:r>
              <a:rPr lang="en-US" sz="1600" b="1" dirty="0">
                <a:solidFill>
                  <a:schemeClr val="bg1"/>
                </a:solidFill>
                <a:effectLst/>
              </a:rPr>
              <a:t>  </a:t>
            </a:r>
          </a:p>
          <a:p>
            <a:r>
              <a:rPr lang="en-US" sz="1600" b="1" dirty="0">
                <a:solidFill>
                  <a:schemeClr val="bg1"/>
                </a:solidFill>
              </a:rPr>
              <a:t>3D Technology/J750 </a:t>
            </a:r>
            <a:r>
              <a:rPr lang="en-US" sz="1600" b="1" dirty="0" err="1">
                <a:solidFill>
                  <a:schemeClr val="bg1"/>
                </a:solidFill>
              </a:rPr>
              <a:t>polyjet</a:t>
            </a:r>
            <a:r>
              <a:rPr lang="en-US" sz="1600" b="1" dirty="0">
                <a:solidFill>
                  <a:schemeClr val="bg1"/>
                </a:solidFill>
              </a:rPr>
              <a:t> Printers can produce 5 million combinations of colors. </a:t>
            </a:r>
          </a:p>
          <a:p>
            <a:r>
              <a:rPr lang="en-US" sz="1600" b="1" dirty="0">
                <a:solidFill>
                  <a:schemeClr val="bg1"/>
                </a:solidFill>
              </a:rPr>
              <a:t>Youthful designers have found it difficult to find jobs.</a:t>
            </a:r>
          </a:p>
          <a:p>
            <a:endParaRPr lang="en-US" sz="1600" b="1" dirty="0">
              <a:solidFill>
                <a:schemeClr val="bg1"/>
              </a:solidFill>
            </a:endParaRPr>
          </a:p>
        </p:txBody>
      </p:sp>
      <p:sp>
        <p:nvSpPr>
          <p:cNvPr id="6" name="TextBox 5">
            <a:extLst>
              <a:ext uri="{FF2B5EF4-FFF2-40B4-BE49-F238E27FC236}">
                <a16:creationId xmlns:a16="http://schemas.microsoft.com/office/drawing/2014/main" id="{98C7E7FC-7797-1D43-B006-F30D887996B7}"/>
              </a:ext>
            </a:extLst>
          </p:cNvPr>
          <p:cNvSpPr txBox="1"/>
          <p:nvPr/>
        </p:nvSpPr>
        <p:spPr>
          <a:xfrm>
            <a:off x="1543064" y="4252279"/>
            <a:ext cx="10215542" cy="523220"/>
          </a:xfrm>
          <a:prstGeom prst="rect">
            <a:avLst/>
          </a:prstGeom>
          <a:noFill/>
        </p:spPr>
        <p:txBody>
          <a:bodyPr wrap="square" rtlCol="0">
            <a:spAutoFit/>
          </a:bodyPr>
          <a:lstStyle/>
          <a:p>
            <a:r>
              <a:rPr lang="en-US" sz="1000" dirty="0">
                <a:effectLst/>
              </a:rPr>
              <a:t>“Stratasys J750 / J735 Pantone </a:t>
            </a:r>
            <a:r>
              <a:rPr lang="en-US" sz="1000" dirty="0" err="1">
                <a:effectLst/>
              </a:rPr>
              <a:t>Colour</a:t>
            </a:r>
            <a:r>
              <a:rPr lang="en-US" sz="1000" dirty="0">
                <a:effectLst/>
              </a:rPr>
              <a:t> 3D Printer with Texture Mapping.” </a:t>
            </a:r>
            <a:r>
              <a:rPr lang="en-US" sz="1000" i="1" dirty="0">
                <a:effectLst/>
              </a:rPr>
              <a:t>Javelin 3D Solutions</a:t>
            </a:r>
            <a:r>
              <a:rPr lang="en-US" sz="1000" dirty="0">
                <a:effectLst/>
              </a:rPr>
              <a:t>, 11 Jan. 2019, </a:t>
            </a:r>
            <a:r>
              <a:rPr lang="en-US" sz="1000" dirty="0" err="1">
                <a:effectLst/>
              </a:rPr>
              <a:t>www.javelin-tech.com</a:t>
            </a:r>
            <a:r>
              <a:rPr lang="en-US" sz="1000" dirty="0">
                <a:effectLst/>
              </a:rPr>
              <a:t>/3d/stratasys-3d-printer/stratasys-j750/.</a:t>
            </a:r>
          </a:p>
          <a:p>
            <a:endParaRPr lang="en-US" dirty="0"/>
          </a:p>
        </p:txBody>
      </p:sp>
    </p:spTree>
    <p:extLst>
      <p:ext uri="{BB962C8B-B14F-4D97-AF65-F5344CB8AC3E}">
        <p14:creationId xmlns:p14="http://schemas.microsoft.com/office/powerpoint/2010/main" val="306205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tanding in a room&#10;&#10;Description automatically generated">
            <a:extLst>
              <a:ext uri="{FF2B5EF4-FFF2-40B4-BE49-F238E27FC236}">
                <a16:creationId xmlns:a16="http://schemas.microsoft.com/office/drawing/2014/main" id="{2A85E9A9-C511-364D-A022-87EE041D33D8}"/>
              </a:ext>
            </a:extLst>
          </p:cNvPr>
          <p:cNvPicPr>
            <a:picLocks noChangeAspect="1"/>
          </p:cNvPicPr>
          <p:nvPr/>
        </p:nvPicPr>
        <p:blipFill rotWithShape="1">
          <a:blip r:embed="rId2">
            <a:alphaModFix amt="35000"/>
          </a:blip>
          <a:srcRect b="15094"/>
          <a:stretch/>
        </p:blipFill>
        <p:spPr>
          <a:xfrm>
            <a:off x="20" y="1"/>
            <a:ext cx="12191980" cy="6857999"/>
          </a:xfrm>
          <a:prstGeom prst="rect">
            <a:avLst/>
          </a:prstGeom>
        </p:spPr>
      </p:pic>
      <p:sp>
        <p:nvSpPr>
          <p:cNvPr id="2" name="Title 1">
            <a:extLst>
              <a:ext uri="{FF2B5EF4-FFF2-40B4-BE49-F238E27FC236}">
                <a16:creationId xmlns:a16="http://schemas.microsoft.com/office/drawing/2014/main" id="{AD3ED103-C8C1-0D4C-8556-763B9C0A42D1}"/>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		Cons of robots &amp; technology</a:t>
            </a:r>
          </a:p>
        </p:txBody>
      </p:sp>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C6D0C4-5494-AD4F-8244-DA7FCE147B86}"/>
              </a:ext>
            </a:extLst>
          </p:cNvPr>
          <p:cNvSpPr>
            <a:spLocks noGrp="1"/>
          </p:cNvSpPr>
          <p:nvPr>
            <p:ph idx="1"/>
          </p:nvPr>
        </p:nvSpPr>
        <p:spPr>
          <a:xfrm>
            <a:off x="5155379" y="1065862"/>
            <a:ext cx="5744685" cy="4726276"/>
          </a:xfrm>
        </p:spPr>
        <p:txBody>
          <a:bodyPr anchor="ctr">
            <a:normAutofit/>
          </a:bodyPr>
          <a:lstStyle/>
          <a:p>
            <a:r>
              <a:rPr lang="en-US" sz="2000" b="1" dirty="0">
                <a:solidFill>
                  <a:srgbClr val="FFFFFF"/>
                </a:solidFill>
              </a:rPr>
              <a:t>The loss of human interaction in the fashion industry is also another negative development that has emerged as a result of companies in the industry developing using technology and robots in human resource departments</a:t>
            </a:r>
            <a:r>
              <a:rPr lang="en-US" sz="2000" b="1" dirty="0">
                <a:solidFill>
                  <a:srgbClr val="FFFFFF"/>
                </a:solidFill>
                <a:effectLst/>
              </a:rPr>
              <a:t> </a:t>
            </a:r>
          </a:p>
          <a:p>
            <a:r>
              <a:rPr lang="en-US" sz="2000" b="1" dirty="0">
                <a:solidFill>
                  <a:srgbClr val="FFFFFF"/>
                </a:solidFill>
              </a:rPr>
              <a:t>Nike Maker’s Experience system that makes use of Augmented Reality (AR) which relies on customers' graphics and colors to design shoes with no human employees </a:t>
            </a:r>
          </a:p>
          <a:p>
            <a:r>
              <a:rPr lang="en-US" sz="2000" b="1" dirty="0">
                <a:solidFill>
                  <a:srgbClr val="FFFFFF"/>
                </a:solidFill>
              </a:rPr>
              <a:t>Absence of humans denies customers the affection and consistency they require.</a:t>
            </a:r>
          </a:p>
        </p:txBody>
      </p:sp>
    </p:spTree>
    <p:extLst>
      <p:ext uri="{BB962C8B-B14F-4D97-AF65-F5344CB8AC3E}">
        <p14:creationId xmlns:p14="http://schemas.microsoft.com/office/powerpoint/2010/main" val="381210784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F7237-D017-9543-BA06-215FD64C8E35}"/>
              </a:ext>
            </a:extLst>
          </p:cNvPr>
          <p:cNvSpPr>
            <a:spLocks noGrp="1"/>
          </p:cNvSpPr>
          <p:nvPr>
            <p:ph type="title"/>
          </p:nvPr>
        </p:nvSpPr>
        <p:spPr>
          <a:xfrm>
            <a:off x="5297762" y="1053711"/>
            <a:ext cx="5638994" cy="1424446"/>
          </a:xfrm>
        </p:spPr>
        <p:txBody>
          <a:bodyPr>
            <a:normAutofit/>
          </a:bodyPr>
          <a:lstStyle/>
          <a:p>
            <a:r>
              <a:rPr lang="en-US">
                <a:solidFill>
                  <a:srgbClr val="FFFFFF"/>
                </a:solidFill>
              </a:rPr>
              <a:t>Cons of robots &amp; technology</a:t>
            </a:r>
          </a:p>
        </p:txBody>
      </p:sp>
      <p:pic>
        <p:nvPicPr>
          <p:cNvPr id="7" name="Graphic 6" descr="Bar Graph with Downward Trend">
            <a:extLst>
              <a:ext uri="{FF2B5EF4-FFF2-40B4-BE49-F238E27FC236}">
                <a16:creationId xmlns:a16="http://schemas.microsoft.com/office/drawing/2014/main" id="{3990018A-FF49-40B7-A6B8-AC3C84A39A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300" y="478232"/>
            <a:ext cx="2789902" cy="2789902"/>
          </a:xfrm>
          <a:prstGeom prst="rect">
            <a:avLst/>
          </a:prstGeom>
        </p:spPr>
      </p:pic>
      <p:cxnSp>
        <p:nvCxnSpPr>
          <p:cNvPr id="19" name="Straight Connector 1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 racket, player, skiing&#10;&#10;Description automatically generated">
            <a:extLst>
              <a:ext uri="{FF2B5EF4-FFF2-40B4-BE49-F238E27FC236}">
                <a16:creationId xmlns:a16="http://schemas.microsoft.com/office/drawing/2014/main" id="{FC6866CF-1E13-104E-8DF3-78F05F6D9D7A}"/>
              </a:ext>
            </a:extLst>
          </p:cNvPr>
          <p:cNvPicPr>
            <a:picLocks noChangeAspect="1"/>
          </p:cNvPicPr>
          <p:nvPr/>
        </p:nvPicPr>
        <p:blipFill>
          <a:blip r:embed="rId4"/>
          <a:stretch>
            <a:fillRect/>
          </a:stretch>
        </p:blipFill>
        <p:spPr>
          <a:xfrm>
            <a:off x="481886" y="4137321"/>
            <a:ext cx="3662730" cy="1694012"/>
          </a:xfrm>
          <a:prstGeom prst="rect">
            <a:avLst/>
          </a:prstGeom>
        </p:spPr>
      </p:pic>
      <p:sp>
        <p:nvSpPr>
          <p:cNvPr id="3" name="Content Placeholder 2">
            <a:extLst>
              <a:ext uri="{FF2B5EF4-FFF2-40B4-BE49-F238E27FC236}">
                <a16:creationId xmlns:a16="http://schemas.microsoft.com/office/drawing/2014/main" id="{30B01DD4-1D6C-4D46-8152-078A3FF58F51}"/>
              </a:ext>
            </a:extLst>
          </p:cNvPr>
          <p:cNvSpPr>
            <a:spLocks noGrp="1"/>
          </p:cNvSpPr>
          <p:nvPr>
            <p:ph idx="1"/>
          </p:nvPr>
        </p:nvSpPr>
        <p:spPr>
          <a:xfrm>
            <a:off x="5297762" y="2799889"/>
            <a:ext cx="5747187" cy="2987543"/>
          </a:xfrm>
        </p:spPr>
        <p:txBody>
          <a:bodyPr anchor="t">
            <a:normAutofit/>
          </a:bodyPr>
          <a:lstStyle/>
          <a:p>
            <a:r>
              <a:rPr lang="en-US" sz="2400" b="1" dirty="0">
                <a:solidFill>
                  <a:srgbClr val="FFFFFF"/>
                </a:solidFill>
              </a:rPr>
              <a:t>The use of technology and robots in the fashion industry has also magnified the disparity between the highest earners in the industry and the lowest earners. </a:t>
            </a:r>
          </a:p>
          <a:p>
            <a:pPr marL="0" indent="0">
              <a:buNone/>
            </a:pPr>
            <a:endParaRPr lang="en-US" sz="2400" b="1" dirty="0">
              <a:solidFill>
                <a:srgbClr val="FFFFFF"/>
              </a:solidFill>
            </a:endParaRPr>
          </a:p>
          <a:p>
            <a:r>
              <a:rPr lang="en-US" sz="2400" b="1" dirty="0">
                <a:solidFill>
                  <a:srgbClr val="FFFFFF"/>
                </a:solidFill>
              </a:rPr>
              <a:t>“The poor are becoming poorer while the rich continue growing rich.”</a:t>
            </a:r>
          </a:p>
          <a:p>
            <a:endParaRPr lang="en-US" sz="2400" b="1" dirty="0">
              <a:solidFill>
                <a:srgbClr val="FFFFFF"/>
              </a:solidFill>
            </a:endParaRPr>
          </a:p>
        </p:txBody>
      </p:sp>
    </p:spTree>
    <p:extLst>
      <p:ext uri="{BB962C8B-B14F-4D97-AF65-F5344CB8AC3E}">
        <p14:creationId xmlns:p14="http://schemas.microsoft.com/office/powerpoint/2010/main" val="44884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9BCFD3-C0DE-4747-B4BF-37DE2F136944}"/>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Pros of Robots and Technology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436CCE-89FD-A84F-ADB4-40CFE7F1513F}"/>
              </a:ext>
            </a:extLst>
          </p:cNvPr>
          <p:cNvSpPr>
            <a:spLocks noGrp="1"/>
          </p:cNvSpPr>
          <p:nvPr>
            <p:ph idx="1"/>
          </p:nvPr>
        </p:nvSpPr>
        <p:spPr>
          <a:xfrm>
            <a:off x="4976031" y="963877"/>
            <a:ext cx="6377769" cy="4930246"/>
          </a:xfrm>
        </p:spPr>
        <p:txBody>
          <a:bodyPr anchor="ctr">
            <a:normAutofit/>
          </a:bodyPr>
          <a:lstStyle/>
          <a:p>
            <a:r>
              <a:rPr lang="en-US" sz="2400" dirty="0"/>
              <a:t>Robots and technology have also come with their benefits.</a:t>
            </a:r>
          </a:p>
          <a:p>
            <a:r>
              <a:rPr lang="en-US" sz="2400" dirty="0"/>
              <a:t> It is not only benefitting the owners of the companies but also the world economy at large.</a:t>
            </a:r>
            <a:r>
              <a:rPr lang="en-US" sz="2400" dirty="0">
                <a:effectLst/>
              </a:rPr>
              <a:t> </a:t>
            </a:r>
            <a:endParaRPr lang="en-US" sz="2400" dirty="0"/>
          </a:p>
        </p:txBody>
      </p:sp>
    </p:spTree>
    <p:extLst>
      <p:ext uri="{BB962C8B-B14F-4D97-AF65-F5344CB8AC3E}">
        <p14:creationId xmlns:p14="http://schemas.microsoft.com/office/powerpoint/2010/main" val="3635888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E88F4-F6C7-AE4E-8603-787E694772E8}"/>
              </a:ext>
            </a:extLst>
          </p:cNvPr>
          <p:cNvSpPr>
            <a:spLocks noGrp="1"/>
          </p:cNvSpPr>
          <p:nvPr>
            <p:ph type="title"/>
          </p:nvPr>
        </p:nvSpPr>
        <p:spPr>
          <a:xfrm>
            <a:off x="5297762" y="1053711"/>
            <a:ext cx="5638994" cy="1424446"/>
          </a:xfrm>
        </p:spPr>
        <p:txBody>
          <a:bodyPr>
            <a:normAutofit/>
          </a:bodyPr>
          <a:lstStyle/>
          <a:p>
            <a:r>
              <a:rPr lang="en-US" dirty="0">
                <a:solidFill>
                  <a:srgbClr val="FFFFFF"/>
                </a:solidFill>
              </a:rPr>
              <a:t>Pros of Robots and Technology</a:t>
            </a:r>
          </a:p>
        </p:txBody>
      </p:sp>
      <p:pic>
        <p:nvPicPr>
          <p:cNvPr id="7" name="Picture 6" descr="A clock hanging on the wall&#10;&#10;Description automatically generated">
            <a:extLst>
              <a:ext uri="{FF2B5EF4-FFF2-40B4-BE49-F238E27FC236}">
                <a16:creationId xmlns:a16="http://schemas.microsoft.com/office/drawing/2014/main" id="{EE730CD0-0D74-4845-9DCD-2CF85074BC6D}"/>
              </a:ext>
            </a:extLst>
          </p:cNvPr>
          <p:cNvPicPr>
            <a:picLocks noChangeAspect="1"/>
          </p:cNvPicPr>
          <p:nvPr/>
        </p:nvPicPr>
        <p:blipFill rotWithShape="1">
          <a:blip r:embed="rId2"/>
          <a:srcRect t="10958" r="-3" b="12138"/>
          <a:stretch/>
        </p:blipFill>
        <p:spPr>
          <a:xfrm>
            <a:off x="653575" y="478232"/>
            <a:ext cx="3319351" cy="2789902"/>
          </a:xfrm>
          <a:prstGeom prst="rect">
            <a:avLst/>
          </a:prstGeom>
        </p:spPr>
      </p:pic>
      <p:cxnSp>
        <p:nvCxnSpPr>
          <p:cNvPr id="47" name="Straight Connector 46">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descr="A person standing in front of a computer&#10;&#10;Description automatically generated">
            <a:extLst>
              <a:ext uri="{FF2B5EF4-FFF2-40B4-BE49-F238E27FC236}">
                <a16:creationId xmlns:a16="http://schemas.microsoft.com/office/drawing/2014/main" id="{99213A4C-9D1C-C847-AF5D-56A869584D62}"/>
              </a:ext>
            </a:extLst>
          </p:cNvPr>
          <p:cNvPicPr>
            <a:picLocks noChangeAspect="1"/>
          </p:cNvPicPr>
          <p:nvPr/>
        </p:nvPicPr>
        <p:blipFill rotWithShape="1">
          <a:blip r:embed="rId3"/>
          <a:srcRect t="6156" b="1326"/>
          <a:stretch/>
        </p:blipFill>
        <p:spPr>
          <a:xfrm>
            <a:off x="481886" y="3931781"/>
            <a:ext cx="3662730" cy="2105091"/>
          </a:xfrm>
          <a:prstGeom prst="rect">
            <a:avLst/>
          </a:prstGeom>
        </p:spPr>
      </p:pic>
      <p:sp>
        <p:nvSpPr>
          <p:cNvPr id="3" name="Content Placeholder 2">
            <a:extLst>
              <a:ext uri="{FF2B5EF4-FFF2-40B4-BE49-F238E27FC236}">
                <a16:creationId xmlns:a16="http://schemas.microsoft.com/office/drawing/2014/main" id="{AF1E613F-D71F-C441-A8BD-B5C45FF09891}"/>
              </a:ext>
            </a:extLst>
          </p:cNvPr>
          <p:cNvSpPr>
            <a:spLocks noGrp="1"/>
          </p:cNvSpPr>
          <p:nvPr>
            <p:ph idx="1"/>
          </p:nvPr>
        </p:nvSpPr>
        <p:spPr>
          <a:xfrm>
            <a:off x="5297762" y="2799889"/>
            <a:ext cx="5747187" cy="2987543"/>
          </a:xfrm>
        </p:spPr>
        <p:txBody>
          <a:bodyPr anchor="t">
            <a:normAutofit/>
          </a:bodyPr>
          <a:lstStyle/>
          <a:p>
            <a:r>
              <a:rPr lang="en-US" sz="2200" dirty="0">
                <a:solidFill>
                  <a:srgbClr val="FFFFFF"/>
                </a:solidFill>
              </a:rPr>
              <a:t>robots have reduced the time used in manufacturing products in the industry and this has also resulted in reducing the cost of production.</a:t>
            </a:r>
            <a:r>
              <a:rPr lang="en-US" sz="2200" dirty="0">
                <a:solidFill>
                  <a:srgbClr val="FFFFFF"/>
                </a:solidFill>
                <a:effectLst/>
              </a:rPr>
              <a:t> </a:t>
            </a:r>
          </a:p>
          <a:p>
            <a:r>
              <a:rPr lang="en-US" sz="2200" dirty="0">
                <a:solidFill>
                  <a:srgbClr val="FFFFFF"/>
                </a:solidFill>
              </a:rPr>
              <a:t>Hence, companies that have embraced use of the technology in the fashion industry have reduced the number of workers needed and the time required which is a competitive edge in the industry.</a:t>
            </a:r>
          </a:p>
          <a:p>
            <a:endParaRPr lang="en-US" sz="2200" dirty="0">
              <a:solidFill>
                <a:srgbClr val="FFFFFF"/>
              </a:solidFill>
            </a:endParaRPr>
          </a:p>
          <a:p>
            <a:endParaRPr lang="en-US" sz="2200" dirty="0">
              <a:solidFill>
                <a:srgbClr val="FFFFFF"/>
              </a:solidFill>
            </a:endParaRPr>
          </a:p>
        </p:txBody>
      </p:sp>
      <p:sp>
        <p:nvSpPr>
          <p:cNvPr id="9" name="TextBox 8">
            <a:extLst>
              <a:ext uri="{FF2B5EF4-FFF2-40B4-BE49-F238E27FC236}">
                <a16:creationId xmlns:a16="http://schemas.microsoft.com/office/drawing/2014/main" id="{D2EBB62C-1D71-2448-A262-2269FDEF47E5}"/>
              </a:ext>
            </a:extLst>
          </p:cNvPr>
          <p:cNvSpPr txBox="1"/>
          <p:nvPr/>
        </p:nvSpPr>
        <p:spPr>
          <a:xfrm>
            <a:off x="0" y="6358070"/>
            <a:ext cx="4654295" cy="338554"/>
          </a:xfrm>
          <a:prstGeom prst="rect">
            <a:avLst/>
          </a:prstGeom>
          <a:noFill/>
        </p:spPr>
        <p:txBody>
          <a:bodyPr wrap="square" rtlCol="0">
            <a:spAutoFit/>
          </a:bodyPr>
          <a:lstStyle/>
          <a:p>
            <a:r>
              <a:rPr lang="en-US" sz="800" dirty="0"/>
              <a:t>Staff, T. R. R., &amp; Staff, T. R. R. (2019, February 12). </a:t>
            </a:r>
            <a:r>
              <a:rPr lang="en-US" sz="800" dirty="0" err="1"/>
              <a:t>Grabit</a:t>
            </a:r>
            <a:r>
              <a:rPr lang="en-US" sz="800" dirty="0"/>
              <a:t> Robots Use Static Electricity to Make Nikes Faster than Human. Retrieved from https://</a:t>
            </a:r>
            <a:r>
              <a:rPr lang="en-US" sz="800" dirty="0" err="1"/>
              <a:t>www.therobotreport.com</a:t>
            </a:r>
            <a:r>
              <a:rPr lang="en-US" sz="800" dirty="0"/>
              <a:t>/</a:t>
            </a:r>
            <a:r>
              <a:rPr lang="en-US" sz="800" dirty="0" err="1"/>
              <a:t>grabit</a:t>
            </a:r>
            <a:r>
              <a:rPr lang="en-US" sz="800" dirty="0"/>
              <a:t>-robots-make-</a:t>
            </a:r>
            <a:r>
              <a:rPr lang="en-US" sz="800" dirty="0" err="1"/>
              <a:t>nikes</a:t>
            </a:r>
            <a:r>
              <a:rPr lang="en-US" sz="800" dirty="0"/>
              <a:t>-faster-humans/.</a:t>
            </a:r>
          </a:p>
        </p:txBody>
      </p:sp>
    </p:spTree>
    <p:extLst>
      <p:ext uri="{BB962C8B-B14F-4D97-AF65-F5344CB8AC3E}">
        <p14:creationId xmlns:p14="http://schemas.microsoft.com/office/powerpoint/2010/main" val="186671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2D42-D09C-7340-AD6D-314E5DD652F7}"/>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Pros of Robots and Technology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F389EE-C6BC-6A44-AC53-9942E8BF4C24}"/>
              </a:ext>
            </a:extLst>
          </p:cNvPr>
          <p:cNvSpPr>
            <a:spLocks noGrp="1"/>
          </p:cNvSpPr>
          <p:nvPr>
            <p:ph idx="1"/>
          </p:nvPr>
        </p:nvSpPr>
        <p:spPr>
          <a:xfrm>
            <a:off x="4976031" y="963877"/>
            <a:ext cx="6377769" cy="4930246"/>
          </a:xfrm>
        </p:spPr>
        <p:txBody>
          <a:bodyPr anchor="ctr">
            <a:normAutofit/>
          </a:bodyPr>
          <a:lstStyle/>
          <a:p>
            <a:r>
              <a:rPr lang="en-US" sz="2400" dirty="0"/>
              <a:t>The use of robots in the fashion industry has reduced the cost of products from the industry which has increased affordability of many customers and therefore, growth of the industry. </a:t>
            </a:r>
          </a:p>
          <a:p>
            <a:endParaRPr lang="en-US" sz="2400" dirty="0"/>
          </a:p>
          <a:p>
            <a:endParaRPr lang="en-US" sz="2400" dirty="0"/>
          </a:p>
        </p:txBody>
      </p:sp>
    </p:spTree>
    <p:extLst>
      <p:ext uri="{BB962C8B-B14F-4D97-AF65-F5344CB8AC3E}">
        <p14:creationId xmlns:p14="http://schemas.microsoft.com/office/powerpoint/2010/main" val="2857712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632</Words>
  <Application>Microsoft Macintosh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Tw Cen MT</vt:lpstr>
      <vt:lpstr>Office Theme</vt:lpstr>
      <vt:lpstr>Robots In The Fashion   Industry</vt:lpstr>
      <vt:lpstr>PowerPoint Presentation</vt:lpstr>
      <vt:lpstr>Cons of robots &amp; technology</vt:lpstr>
      <vt:lpstr> Cons of robots &amp; technology</vt:lpstr>
      <vt:lpstr>  Cons of robots &amp; technology</vt:lpstr>
      <vt:lpstr>Cons of robots &amp; technology</vt:lpstr>
      <vt:lpstr>Pros of Robots and Technology</vt:lpstr>
      <vt:lpstr>Pros of Robots and Technology</vt:lpstr>
      <vt:lpstr>Pros of Robots and Technology</vt:lpstr>
      <vt:lpstr>Pros of Robots and Technology</vt:lpstr>
      <vt:lpstr>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Robots In The Fashion   Industry</dc:title>
  <dc:creator>Brenda.Mendez@mail.citytech.cuny.edu</dc:creator>
  <cp:lastModifiedBy>Brenda.Mendez@mail.citytech.cuny.edu</cp:lastModifiedBy>
  <cp:revision>5</cp:revision>
  <dcterms:created xsi:type="dcterms:W3CDTF">2019-12-09T03:43:49Z</dcterms:created>
  <dcterms:modified xsi:type="dcterms:W3CDTF">2019-12-09T15:37:07Z</dcterms:modified>
</cp:coreProperties>
</file>