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40" r:id="rId1"/>
  </p:sldMasterIdLst>
  <p:sldIdLst>
    <p:sldId id="256" r:id="rId2"/>
    <p:sldId id="257" r:id="rId3"/>
    <p:sldId id="258" r:id="rId4"/>
    <p:sldId id="260" r:id="rId5"/>
    <p:sldId id="259"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3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49"/>
    <p:restoredTop sz="94693"/>
  </p:normalViewPr>
  <p:slideViewPr>
    <p:cSldViewPr snapToGrid="0" snapToObjects="1">
      <p:cViewPr>
        <p:scale>
          <a:sx n="90" d="100"/>
          <a:sy n="90" d="100"/>
        </p:scale>
        <p:origin x="592" y="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3FF102BC-FA27-E845-B620-682AEDA9D8ED}" type="datetimeFigureOut">
              <a:rPr lang="en-US" smtClean="0"/>
              <a:t>11/29/18</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831FDF5F-4DF9-614F-876F-4DF77651E8FD}" type="slidenum">
              <a:rPr lang="en-US" smtClean="0"/>
              <a:t>‹#›</a:t>
            </a:fld>
            <a:endParaRPr lang="en-US"/>
          </a:p>
        </p:txBody>
      </p:sp>
    </p:spTree>
    <p:extLst>
      <p:ext uri="{BB962C8B-B14F-4D97-AF65-F5344CB8AC3E}">
        <p14:creationId xmlns:p14="http://schemas.microsoft.com/office/powerpoint/2010/main" val="209374321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102BC-FA27-E845-B620-682AEDA9D8E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208883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102BC-FA27-E845-B620-682AEDA9D8E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75700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F102BC-FA27-E845-B620-682AEDA9D8ED}" type="datetimeFigureOut">
              <a:rPr lang="en-US" smtClean="0"/>
              <a:t>11/29/18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2932795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3FF102BC-FA27-E845-B620-682AEDA9D8ED}" type="datetimeFigureOut">
              <a:rPr lang="en-US" smtClean="0"/>
              <a:t>11/29/18</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28586391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F102BC-FA27-E845-B620-682AEDA9D8ED}" type="datetimeFigureOut">
              <a:rPr lang="en-US" smtClean="0"/>
              <a:t>11/29/18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208921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F102BC-FA27-E845-B620-682AEDA9D8ED}" type="datetimeFigureOut">
              <a:rPr lang="en-US" smtClean="0"/>
              <a:t>11/29/18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848654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F102BC-FA27-E845-B620-682AEDA9D8ED}" type="datetimeFigureOut">
              <a:rPr lang="en-US" smtClean="0"/>
              <a:t>11/29/18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560505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102BC-FA27-E845-B620-682AEDA9D8ED}" type="datetimeFigureOut">
              <a:rPr lang="en-US" smtClean="0"/>
              <a:t>11/29/18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1FDF5F-4DF9-614F-876F-4DF77651E8FD}" type="slidenum">
              <a:rPr lang="en-US" smtClean="0"/>
              <a:t>‹#›</a:t>
            </a:fld>
            <a:endParaRPr lang="en-US"/>
          </a:p>
        </p:txBody>
      </p:sp>
    </p:spTree>
    <p:extLst>
      <p:ext uri="{BB962C8B-B14F-4D97-AF65-F5344CB8AC3E}">
        <p14:creationId xmlns:p14="http://schemas.microsoft.com/office/powerpoint/2010/main" val="886103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3FF102BC-FA27-E845-B620-682AEDA9D8ED}" type="datetimeFigureOut">
              <a:rPr lang="en-US" smtClean="0"/>
              <a:t>11/29/18</a:t>
            </a:fld>
            <a:endParaRPr lang="en-US"/>
          </a:p>
        </p:txBody>
      </p:sp>
      <p:sp>
        <p:nvSpPr>
          <p:cNvPr id="9" name="Footer Placeholder 8"/>
          <p:cNvSpPr>
            <a:spLocks noGrp="1"/>
          </p:cNvSpPr>
          <p:nvPr>
            <p:ph type="ftr" sz="quarter" idx="11"/>
          </p:nvPr>
        </p:nvSpPr>
        <p:spPr/>
        <p:txBody>
          <a:bodyPr/>
          <a:lstStyle>
            <a:lvl1pPr algn="r">
              <a:defRPr/>
            </a:lvl1pPr>
          </a:lstStyle>
          <a:p>
            <a:endParaRPr lang="en-US"/>
          </a:p>
        </p:txBody>
      </p:sp>
      <p:sp>
        <p:nvSpPr>
          <p:cNvPr id="11" name="Slide Number Placeholder 10"/>
          <p:cNvSpPr>
            <a:spLocks noGrp="1"/>
          </p:cNvSpPr>
          <p:nvPr>
            <p:ph type="sldNum" sz="quarter" idx="12"/>
          </p:nvPr>
        </p:nvSpPr>
        <p:spPr>
          <a:xfrm>
            <a:off x="10396728" y="6227064"/>
            <a:ext cx="1463040" cy="256032"/>
          </a:xfrm>
        </p:spPr>
        <p:txBody>
          <a:bodyPr/>
          <a:lstStyle/>
          <a:p>
            <a:fld id="{831FDF5F-4DF9-614F-876F-4DF77651E8FD}" type="slidenum">
              <a:rPr lang="en-US" smtClean="0"/>
              <a:t>‹#›</a:t>
            </a:fld>
            <a:endParaRPr lang="en-US"/>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8126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3FF102BC-FA27-E845-B620-682AEDA9D8ED}" type="datetimeFigureOut">
              <a:rPr lang="en-US" smtClean="0"/>
              <a:t>11/29/18</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0396728" y="6227064"/>
            <a:ext cx="1463040" cy="256032"/>
          </a:xfrm>
        </p:spPr>
        <p:txBody>
          <a:bodyPr/>
          <a:lstStyle/>
          <a:p>
            <a:fld id="{831FDF5F-4DF9-614F-876F-4DF77651E8FD}" type="slidenum">
              <a:rPr lang="en-US" smtClean="0"/>
              <a:t>‹#›</a:t>
            </a:fld>
            <a:endParaRPr lang="en-US"/>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16875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3FF102BC-FA27-E845-B620-682AEDA9D8ED}" type="datetimeFigureOut">
              <a:rPr lang="en-US" smtClean="0"/>
              <a:t>11/29/18</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831FDF5F-4DF9-614F-876F-4DF77651E8FD}" type="slidenum">
              <a:rPr lang="en-US" smtClean="0"/>
              <a:t>‹#›</a:t>
            </a:fld>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78090557"/>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40FBDA-CEB1-40F0-9AB9-BD9C402D7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7" name="Picture 6">
            <a:extLst>
              <a:ext uri="{FF2B5EF4-FFF2-40B4-BE49-F238E27FC236}">
                <a16:creationId xmlns:a16="http://schemas.microsoft.com/office/drawing/2014/main" id="{D9B8179B-6DBF-1C4C-8258-918825453A0E}"/>
              </a:ext>
            </a:extLst>
          </p:cNvPr>
          <p:cNvPicPr>
            <a:picLocks noChangeAspect="1"/>
          </p:cNvPicPr>
          <p:nvPr/>
        </p:nvPicPr>
        <p:blipFill rotWithShape="1">
          <a:blip r:embed="rId2">
            <a:alphaModFix amt="45000"/>
            <a:extLst/>
          </a:blip>
          <a:srcRect t="7696" r="1" b="25581"/>
          <a:stretch/>
        </p:blipFill>
        <p:spPr>
          <a:xfrm>
            <a:off x="-1" y="0"/>
            <a:ext cx="4059942" cy="6858000"/>
          </a:xfrm>
          <a:prstGeom prst="rect">
            <a:avLst/>
          </a:prstGeom>
        </p:spPr>
      </p:pic>
      <p:pic>
        <p:nvPicPr>
          <p:cNvPr id="5" name="Picture 4">
            <a:extLst>
              <a:ext uri="{FF2B5EF4-FFF2-40B4-BE49-F238E27FC236}">
                <a16:creationId xmlns:a16="http://schemas.microsoft.com/office/drawing/2014/main" id="{5A729C05-B7F6-934E-94D1-38C34196A4E7}"/>
              </a:ext>
            </a:extLst>
          </p:cNvPr>
          <p:cNvPicPr>
            <a:picLocks noChangeAspect="1"/>
          </p:cNvPicPr>
          <p:nvPr/>
        </p:nvPicPr>
        <p:blipFill rotWithShape="1">
          <a:blip r:embed="rId3">
            <a:alphaModFix amt="45000"/>
            <a:extLst/>
          </a:blip>
          <a:srcRect t="3761" r="2" b="8666"/>
          <a:stretch/>
        </p:blipFill>
        <p:spPr>
          <a:xfrm>
            <a:off x="4059935" y="10"/>
            <a:ext cx="4072129" cy="6857990"/>
          </a:xfrm>
          <a:prstGeom prst="rect">
            <a:avLst/>
          </a:prstGeom>
        </p:spPr>
      </p:pic>
      <p:pic>
        <p:nvPicPr>
          <p:cNvPr id="9" name="Picture 8">
            <a:extLst>
              <a:ext uri="{FF2B5EF4-FFF2-40B4-BE49-F238E27FC236}">
                <a16:creationId xmlns:a16="http://schemas.microsoft.com/office/drawing/2014/main" id="{ACCC8260-5DA2-D54A-8BAA-61C99798F033}"/>
              </a:ext>
            </a:extLst>
          </p:cNvPr>
          <p:cNvPicPr>
            <a:picLocks noChangeAspect="1"/>
          </p:cNvPicPr>
          <p:nvPr/>
        </p:nvPicPr>
        <p:blipFill rotWithShape="1">
          <a:blip r:embed="rId4">
            <a:alphaModFix amt="45000"/>
            <a:extLst/>
          </a:blip>
          <a:srcRect l="12870" r="5475"/>
          <a:stretch/>
        </p:blipFill>
        <p:spPr>
          <a:xfrm>
            <a:off x="8132064" y="10"/>
            <a:ext cx="4059936" cy="6857990"/>
          </a:xfrm>
          <a:prstGeom prst="rect">
            <a:avLst/>
          </a:prstGeom>
        </p:spPr>
      </p:pic>
      <p:sp>
        <p:nvSpPr>
          <p:cNvPr id="16" name="Rectangle 15">
            <a:extLst>
              <a:ext uri="{FF2B5EF4-FFF2-40B4-BE49-F238E27FC236}">
                <a16:creationId xmlns:a16="http://schemas.microsoft.com/office/drawing/2014/main" id="{0344D4FE-ABEF-4230-9E4E-AD5782FC7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noFill/>
          <a:ln w="9525" cap="sq" cmpd="sng" algn="ctr">
            <a:solidFill>
              <a:schemeClr val="tx1">
                <a:lumMod val="75000"/>
                <a:lumOff val="25000"/>
              </a:schemeClr>
            </a:solidFill>
            <a:prstDash val="solid"/>
            <a:miter lim="800000"/>
          </a:ln>
          <a:effectLst>
            <a:softEdge rad="0"/>
          </a:effectLst>
        </p:spPr>
      </p:sp>
      <p:sp>
        <p:nvSpPr>
          <p:cNvPr id="2" name="Title 1">
            <a:extLst>
              <a:ext uri="{FF2B5EF4-FFF2-40B4-BE49-F238E27FC236}">
                <a16:creationId xmlns:a16="http://schemas.microsoft.com/office/drawing/2014/main" id="{E6E0F030-D204-EE47-AB5A-087D1887443A}"/>
              </a:ext>
            </a:extLst>
          </p:cNvPr>
          <p:cNvSpPr>
            <a:spLocks noGrp="1"/>
          </p:cNvSpPr>
          <p:nvPr>
            <p:ph type="ctrTitle"/>
          </p:nvPr>
        </p:nvSpPr>
        <p:spPr>
          <a:xfrm>
            <a:off x="1769532" y="2091263"/>
            <a:ext cx="8652938" cy="2461504"/>
          </a:xfrm>
        </p:spPr>
        <p:txBody>
          <a:bodyPr>
            <a:normAutofit/>
          </a:bodyPr>
          <a:lstStyle/>
          <a:p>
            <a:r>
              <a:rPr lang="en-US" b="1" dirty="0">
                <a:solidFill>
                  <a:schemeClr val="accent1">
                    <a:lumMod val="20000"/>
                    <a:lumOff val="80000"/>
                  </a:schemeClr>
                </a:solidFill>
              </a:rPr>
              <a:t>PEACMELUXURY♥</a:t>
            </a:r>
            <a:br>
              <a:rPr lang="en-US" b="1" dirty="0">
                <a:solidFill>
                  <a:schemeClr val="accent1">
                    <a:lumMod val="20000"/>
                    <a:lumOff val="80000"/>
                  </a:schemeClr>
                </a:solidFill>
              </a:rPr>
            </a:br>
            <a:r>
              <a:rPr lang="en-US" sz="2400" b="1" dirty="0">
                <a:solidFill>
                  <a:schemeClr val="accent1">
                    <a:lumMod val="20000"/>
                    <a:lumOff val="80000"/>
                  </a:schemeClr>
                </a:solidFill>
              </a:rPr>
              <a:t>Brenda Mendez</a:t>
            </a:r>
            <a:br>
              <a:rPr lang="en-US" sz="2400" b="1" dirty="0">
                <a:solidFill>
                  <a:schemeClr val="accent1">
                    <a:lumMod val="20000"/>
                    <a:lumOff val="80000"/>
                  </a:schemeClr>
                </a:solidFill>
              </a:rPr>
            </a:br>
            <a:r>
              <a:rPr lang="en-US" sz="2400" b="1" dirty="0">
                <a:solidFill>
                  <a:schemeClr val="accent1">
                    <a:lumMod val="20000"/>
                    <a:lumOff val="80000"/>
                  </a:schemeClr>
                </a:solidFill>
              </a:rPr>
              <a:t>Fall/winter 2019/2020 collection</a:t>
            </a:r>
            <a:endParaRPr lang="en-US" sz="2400" dirty="0">
              <a:solidFill>
                <a:schemeClr val="accent1">
                  <a:lumMod val="20000"/>
                  <a:lumOff val="80000"/>
                </a:schemeClr>
              </a:solidFill>
            </a:endParaRPr>
          </a:p>
        </p:txBody>
      </p:sp>
      <p:sp>
        <p:nvSpPr>
          <p:cNvPr id="3" name="Subtitle 2">
            <a:extLst>
              <a:ext uri="{FF2B5EF4-FFF2-40B4-BE49-F238E27FC236}">
                <a16:creationId xmlns:a16="http://schemas.microsoft.com/office/drawing/2014/main" id="{066536C7-F0F8-F447-9B57-A24A6F7EEEE4}"/>
              </a:ext>
            </a:extLst>
          </p:cNvPr>
          <p:cNvSpPr>
            <a:spLocks noGrp="1"/>
          </p:cNvSpPr>
          <p:nvPr>
            <p:ph type="subTitle" idx="1"/>
          </p:nvPr>
        </p:nvSpPr>
        <p:spPr>
          <a:xfrm>
            <a:off x="1769532" y="4623127"/>
            <a:ext cx="8655200" cy="457201"/>
          </a:xfrm>
        </p:spPr>
        <p:txBody>
          <a:bodyPr>
            <a:normAutofit/>
          </a:bodyPr>
          <a:lstStyle/>
          <a:p>
            <a:pPr>
              <a:spcAft>
                <a:spcPts val="600"/>
              </a:spcAft>
            </a:pPr>
            <a:endParaRPr lang="en-US">
              <a:solidFill>
                <a:schemeClr val="tx1"/>
              </a:solidFill>
            </a:endParaRPr>
          </a:p>
          <a:p>
            <a:pPr>
              <a:spcAft>
                <a:spcPts val="600"/>
              </a:spcAft>
            </a:pPr>
            <a:endParaRPr lang="en-US">
              <a:solidFill>
                <a:schemeClr val="tx1"/>
              </a:solidFill>
            </a:endParaRPr>
          </a:p>
        </p:txBody>
      </p:sp>
      <p:sp>
        <p:nvSpPr>
          <p:cNvPr id="18" name="Rectangle 17">
            <a:extLst>
              <a:ext uri="{FF2B5EF4-FFF2-40B4-BE49-F238E27FC236}">
                <a16:creationId xmlns:a16="http://schemas.microsoft.com/office/drawing/2014/main" id="{9325F979-D3F9-4926-81B7-7ACCB31A50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9525" cap="sq" cmpd="sng" algn="ctr">
            <a:solidFill>
              <a:schemeClr val="tx1">
                <a:lumMod val="75000"/>
                <a:lumOff val="25000"/>
                <a:alpha val="80000"/>
              </a:schemeClr>
            </a:solidFill>
            <a:prstDash val="solid"/>
            <a:miter lim="800000"/>
          </a:ln>
          <a:effectLst/>
        </p:spPr>
      </p:sp>
    </p:spTree>
    <p:extLst>
      <p:ext uri="{BB962C8B-B14F-4D97-AF65-F5344CB8AC3E}">
        <p14:creationId xmlns:p14="http://schemas.microsoft.com/office/powerpoint/2010/main" val="8524117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C9B9F-9138-9F49-9719-26F75523D940}"/>
              </a:ext>
            </a:extLst>
          </p:cNvPr>
          <p:cNvSpPr>
            <a:spLocks noGrp="1"/>
          </p:cNvSpPr>
          <p:nvPr>
            <p:ph type="title"/>
          </p:nvPr>
        </p:nvSpPr>
        <p:spPr>
          <a:xfrm>
            <a:off x="6579450" y="727627"/>
            <a:ext cx="4957553" cy="1645920"/>
          </a:xfrm>
        </p:spPr>
        <p:txBody>
          <a:bodyPr>
            <a:normAutofit/>
          </a:bodyPr>
          <a:lstStyle/>
          <a:p>
            <a:r>
              <a:rPr lang="en-US" dirty="0"/>
              <a:t>About </a:t>
            </a:r>
            <a:r>
              <a:rPr lang="en-US" dirty="0" err="1"/>
              <a:t>PeacMe</a:t>
            </a:r>
            <a:endParaRPr lang="en-US" dirty="0"/>
          </a:p>
        </p:txBody>
      </p:sp>
      <p:sp>
        <p:nvSpPr>
          <p:cNvPr id="21" name="Rectangle 20">
            <a:extLst>
              <a:ext uri="{FF2B5EF4-FFF2-40B4-BE49-F238E27FC236}">
                <a16:creationId xmlns:a16="http://schemas.microsoft.com/office/drawing/2014/main" id="{0BBB6B01-5B73-410C-B70E-8CF2FA470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54" y="727628"/>
            <a:ext cx="5367164" cy="541555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3" name="Rectangle 22">
            <a:extLst>
              <a:ext uri="{FF2B5EF4-FFF2-40B4-BE49-F238E27FC236}">
                <a16:creationId xmlns:a16="http://schemas.microsoft.com/office/drawing/2014/main" id="{8712F587-12D0-435C-8E3F-F44C36EE7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noFill/>
          <a:ln w="6350" cap="sq" cmpd="sng" algn="ctr">
            <a:solidFill>
              <a:schemeClr val="tx1">
                <a:lumMod val="75000"/>
                <a:lumOff val="25000"/>
              </a:schemeClr>
            </a:solidFill>
            <a:prstDash val="solid"/>
            <a:miter lim="800000"/>
          </a:ln>
          <a:effectLst/>
        </p:spPr>
      </p:sp>
      <p:pic>
        <p:nvPicPr>
          <p:cNvPr id="18" name="Graphic 17" descr="Thought bubble">
            <a:extLst>
              <a:ext uri="{FF2B5EF4-FFF2-40B4-BE49-F238E27FC236}">
                <a16:creationId xmlns:a16="http://schemas.microsoft.com/office/drawing/2014/main" id="{4245CBD0-BEDB-4810-AD94-26A1A8CE50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5256" y="1230863"/>
            <a:ext cx="3600660" cy="3600660"/>
          </a:xfrm>
          <a:prstGeom prst="rect">
            <a:avLst/>
          </a:prstGeom>
        </p:spPr>
      </p:pic>
      <p:sp>
        <p:nvSpPr>
          <p:cNvPr id="3" name="Content Placeholder 2">
            <a:extLst>
              <a:ext uri="{FF2B5EF4-FFF2-40B4-BE49-F238E27FC236}">
                <a16:creationId xmlns:a16="http://schemas.microsoft.com/office/drawing/2014/main" id="{07E51F10-CF2D-1940-95AC-A1174BE183C0}"/>
              </a:ext>
            </a:extLst>
          </p:cNvPr>
          <p:cNvSpPr>
            <a:spLocks noGrp="1"/>
          </p:cNvSpPr>
          <p:nvPr>
            <p:ph idx="1"/>
          </p:nvPr>
        </p:nvSpPr>
        <p:spPr>
          <a:xfrm>
            <a:off x="6259773" y="1851949"/>
            <a:ext cx="5277231" cy="4183090"/>
          </a:xfrm>
        </p:spPr>
        <p:txBody>
          <a:bodyPr>
            <a:normAutofit/>
          </a:bodyPr>
          <a:lstStyle/>
          <a:p>
            <a:r>
              <a:rPr lang="en-US" dirty="0"/>
              <a:t>The women’s 2020 Fall/Winter Collection will follow its historical traditions with pea coats. Pea Coats continue to evolve through history as it has made its way to being a “classic piece” that everyone has in their closet. </a:t>
            </a:r>
          </a:p>
          <a:p>
            <a:r>
              <a:rPr lang="en-US" dirty="0"/>
              <a:t>The reason why these products are such classic pieces is because they help women not only to conclude their outfit, but to walk in the streets with style -- to feel confident. The new collection would bring you different kinds of pea coats, which are belted, button down, and wrapped.</a:t>
            </a:r>
          </a:p>
        </p:txBody>
      </p:sp>
    </p:spTree>
    <p:extLst>
      <p:ext uri="{BB962C8B-B14F-4D97-AF65-F5344CB8AC3E}">
        <p14:creationId xmlns:p14="http://schemas.microsoft.com/office/powerpoint/2010/main" val="171666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77665003-5B93-4A19-9549-739B2EFD3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596D7B5-9420-4F03-A37C-7ED97D1E5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8FFB398-DF5E-4361-A724-EE10E91B14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305EA2-3167-0D49-B810-3592B85422C0}"/>
              </a:ext>
            </a:extLst>
          </p:cNvPr>
          <p:cNvSpPr>
            <a:spLocks noGrp="1"/>
          </p:cNvSpPr>
          <p:nvPr>
            <p:ph type="title"/>
          </p:nvPr>
        </p:nvSpPr>
        <p:spPr>
          <a:xfrm>
            <a:off x="5787096" y="402799"/>
            <a:ext cx="5447250" cy="1645920"/>
          </a:xfrm>
        </p:spPr>
        <p:txBody>
          <a:bodyPr>
            <a:normAutofit/>
          </a:bodyPr>
          <a:lstStyle/>
          <a:p>
            <a:r>
              <a:rPr lang="en-US" dirty="0"/>
              <a:t>	Target Market</a:t>
            </a:r>
          </a:p>
        </p:txBody>
      </p:sp>
      <p:sp>
        <p:nvSpPr>
          <p:cNvPr id="141" name="Rectangle 140">
            <a:extLst>
              <a:ext uri="{FF2B5EF4-FFF2-40B4-BE49-F238E27FC236}">
                <a16:creationId xmlns:a16="http://schemas.microsoft.com/office/drawing/2014/main" id="{DBC543A8-3AE5-4FAA-B94E-BE588D1AB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3074" name="Picture 2" descr="https://lh6.googleusercontent.com/yeeENRXDp_ZUqMRKAFdxN9Dc0IH8sWgK4IhG0ZO2gmhTmdoOsylun3EWyXm7dJdrilsLcJRWJrDx7lAit-Jare54sLA8Cm85Bl0Vxmu2pXPbZt8JOdb-LmQPQNMa-qoFz37ztxSm">
            <a:extLst>
              <a:ext uri="{FF2B5EF4-FFF2-40B4-BE49-F238E27FC236}">
                <a16:creationId xmlns:a16="http://schemas.microsoft.com/office/drawing/2014/main" id="{40E5E981-CE3A-674A-BA84-E95861A36D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7" r="37698" b="1"/>
          <a:stretch/>
        </p:blipFill>
        <p:spPr bwMode="auto">
          <a:xfrm>
            <a:off x="984475" y="971343"/>
            <a:ext cx="3287185" cy="491531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A59B887-945C-D245-9F6F-6354D9BAF91D}"/>
              </a:ext>
            </a:extLst>
          </p:cNvPr>
          <p:cNvSpPr>
            <a:spLocks noGrp="1"/>
          </p:cNvSpPr>
          <p:nvPr>
            <p:ph idx="1"/>
          </p:nvPr>
        </p:nvSpPr>
        <p:spPr>
          <a:xfrm>
            <a:off x="5422592" y="1655181"/>
            <a:ext cx="6364719" cy="4773732"/>
          </a:xfrm>
        </p:spPr>
        <p:txBody>
          <a:bodyPr>
            <a:normAutofit/>
          </a:bodyPr>
          <a:lstStyle/>
          <a:p>
            <a:r>
              <a:rPr lang="en-US" dirty="0"/>
              <a:t>Jessica </a:t>
            </a:r>
            <a:r>
              <a:rPr lang="en-US" dirty="0" err="1"/>
              <a:t>Shwartz</a:t>
            </a:r>
            <a:r>
              <a:rPr lang="en-US" dirty="0"/>
              <a:t> is our preferred consumer.</a:t>
            </a:r>
          </a:p>
          <a:p>
            <a:pPr>
              <a:buFont typeface="Wingdings" pitchFamily="2" charset="2"/>
              <a:buChar char="Ø"/>
            </a:pPr>
            <a:r>
              <a:rPr lang="en-US" dirty="0"/>
              <a:t>Jessica is a perfect example of our target market because she is a beautiful 30 year old women who has her PhD in fashion design, She makes 150,000 a year doing what she loves, she loves to cruise in her BMW I8 and goes to Paris twice a year.  </a:t>
            </a:r>
          </a:p>
          <a:p>
            <a:pPr>
              <a:buFont typeface="Wingdings" pitchFamily="2" charset="2"/>
              <a:buChar char="Ø"/>
            </a:pPr>
            <a:r>
              <a:rPr lang="en-US" dirty="0"/>
              <a:t> Jessica’s life consist of traveling, having important events, playing tennis, hang out with her girlfriends and go on dates. </a:t>
            </a:r>
          </a:p>
          <a:p>
            <a:pPr>
              <a:buFont typeface="Wingdings" pitchFamily="2" charset="2"/>
              <a:buChar char="Ø"/>
            </a:pPr>
            <a:r>
              <a:rPr lang="en-US" dirty="0"/>
              <a:t> Jessica is still single and ready to mingle. She has no kids therefore, she can afford all of these products and everything else she desires.</a:t>
            </a:r>
          </a:p>
        </p:txBody>
      </p:sp>
    </p:spTree>
    <p:extLst>
      <p:ext uri="{BB962C8B-B14F-4D97-AF65-F5344CB8AC3E}">
        <p14:creationId xmlns:p14="http://schemas.microsoft.com/office/powerpoint/2010/main" val="121368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2F897-29B9-AA4B-9DF1-D8FADE87432E}"/>
              </a:ext>
            </a:extLst>
          </p:cNvPr>
          <p:cNvSpPr>
            <a:spLocks noGrp="1"/>
          </p:cNvSpPr>
          <p:nvPr>
            <p:ph type="title"/>
          </p:nvPr>
        </p:nvSpPr>
        <p:spPr>
          <a:xfrm>
            <a:off x="-819150" y="-2009546"/>
            <a:ext cx="45719" cy="727648"/>
          </a:xfrm>
        </p:spPr>
        <p:txBody>
          <a:bodyPr>
            <a:normAutofit fontScale="90000"/>
          </a:bodyPr>
          <a:lstStyle/>
          <a:p>
            <a:endParaRPr lang="en-US" dirty="0"/>
          </a:p>
        </p:txBody>
      </p:sp>
      <p:pic>
        <p:nvPicPr>
          <p:cNvPr id="1026" name="Picture 2" descr="https://lh3.googleusercontent.com/1KkLd4IijH_0Ztdf0kIIg3eZBULgZTpgt6uC6AfNXs2MIqnukMgbzblH22rx7q00K5H4eErjCfTKMY2OP0eVvgBMEtXGGwlVWErTyhyQ-WcrPD3qtTvNJ8jVd5BzuBJ9tbddPF6o">
            <a:extLst>
              <a:ext uri="{FF2B5EF4-FFF2-40B4-BE49-F238E27FC236}">
                <a16:creationId xmlns:a16="http://schemas.microsoft.com/office/drawing/2014/main" id="{A68F708F-1565-BB48-85D3-407BA934B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4526"/>
            <a:ext cx="6124353" cy="23895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5.googleusercontent.com/Z8mi5cmyc1xT1-Uj75fDiJfZ34j5P59E7IexNsnNZyvgKi7r6BH7RPi6IKnLzgi9FyAY1Vy_jaXAxDhgdSWoTjhUC8WSY9aKCamK8GWlXF_x5pyM84DDkK0CoZRX_L_2Vb1AhZUZ">
            <a:extLst>
              <a:ext uri="{FF2B5EF4-FFF2-40B4-BE49-F238E27FC236}">
                <a16:creationId xmlns:a16="http://schemas.microsoft.com/office/drawing/2014/main" id="{7CA8EDD1-3AB3-BE44-A3FF-5FAC7D35F92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24352" y="0"/>
            <a:ext cx="3912783" cy="27726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lh4.googleusercontent.com/sJ3Tsjgavm1Tgv6E73OH-68j6ekOmqQNtPuxA_mL5NtKu0p9lq3HVgzB1K_omOLQ9DkhjDo_kF9mLhrR9BSx2JTO09wXUJh5FZiERNhYzlaabfHDs88V9EkXDY2KG6cp1l67bqUI">
            <a:extLst>
              <a:ext uri="{FF2B5EF4-FFF2-40B4-BE49-F238E27FC236}">
                <a16:creationId xmlns:a16="http://schemas.microsoft.com/office/drawing/2014/main" id="{4268E939-D116-A54D-A8A6-78BFA423CD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24957"/>
            <a:ext cx="6124352" cy="232661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lh6.googleusercontent.com/vfKe99J7nSnkZdTe_mKvyS3-ZPmJ46cbJ1Sqk4HiaV8wMAP_FVDZ5Jb4UvmStD5LlGFg3CUrnpj3iY4HKOJHJvLKawqu-m02w62YjcwF3U0SFUKgPYUANjYXPAa-CnFRwQjG9LLB">
            <a:extLst>
              <a:ext uri="{FF2B5EF4-FFF2-40B4-BE49-F238E27FC236}">
                <a16:creationId xmlns:a16="http://schemas.microsoft.com/office/drawing/2014/main" id="{AD83D941-C756-2545-B8E0-46F515763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78700" y="2250947"/>
            <a:ext cx="3797354" cy="274820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lh4.googleusercontent.com/hlMNUftcUynC01wh80I1FuRdtrYweXxIY26p4ap1dOLFkgJ0I83Kz6Pjfv_a_Jd6ajVx_8xtYqEueFDgmEHxthZldWdQjqk9vZLNho5u7UYDSBLIjr_IVDjbNVkgfmB8ePUKRpy6">
            <a:extLst>
              <a:ext uri="{FF2B5EF4-FFF2-40B4-BE49-F238E27FC236}">
                <a16:creationId xmlns:a16="http://schemas.microsoft.com/office/drawing/2014/main" id="{C6175C6C-EDFF-934E-8A3F-5BE251A832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484473"/>
            <a:ext cx="6124352" cy="2363103"/>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s://lh5.googleusercontent.com/3DCXL-v6Y0uTCHxGatTP9HM_UcJftO2jKRoxdJe7u_xOCF9LyfGgzN8nNg7CfvwbTVDnXUYU9AJCu5fjQN1FKpKHJS3N9lKwWyCzgEAKjpiuY0A7QqFON9hybvkHdgGVYrY3Nxmr">
            <a:extLst>
              <a:ext uri="{FF2B5EF4-FFF2-40B4-BE49-F238E27FC236}">
                <a16:creationId xmlns:a16="http://schemas.microsoft.com/office/drawing/2014/main" id="{A3B741F9-3318-864B-A672-369E92907F3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352" y="4054124"/>
            <a:ext cx="2892057" cy="28038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6479B66-2DE5-7941-A7EE-5EE5F87D65D7}"/>
              </a:ext>
            </a:extLst>
          </p:cNvPr>
          <p:cNvSpPr txBox="1"/>
          <p:nvPr/>
        </p:nvSpPr>
        <p:spPr>
          <a:xfrm>
            <a:off x="10377377" y="5209953"/>
            <a:ext cx="184731" cy="369332"/>
          </a:xfrm>
          <a:prstGeom prst="rect">
            <a:avLst/>
          </a:prstGeom>
          <a:noFill/>
        </p:spPr>
        <p:txBody>
          <a:bodyPr wrap="none" rtlCol="0">
            <a:spAutoFit/>
          </a:bodyPr>
          <a:lstStyle/>
          <a:p>
            <a:endParaRPr lang="en-US"/>
          </a:p>
        </p:txBody>
      </p:sp>
      <p:sp>
        <p:nvSpPr>
          <p:cNvPr id="6" name="TextBox 5">
            <a:extLst>
              <a:ext uri="{FF2B5EF4-FFF2-40B4-BE49-F238E27FC236}">
                <a16:creationId xmlns:a16="http://schemas.microsoft.com/office/drawing/2014/main" id="{DF6521D4-AF77-D944-9D79-475A704C50EA}"/>
              </a:ext>
            </a:extLst>
          </p:cNvPr>
          <p:cNvSpPr txBox="1"/>
          <p:nvPr/>
        </p:nvSpPr>
        <p:spPr>
          <a:xfrm>
            <a:off x="2013995" y="995566"/>
            <a:ext cx="3125164" cy="369332"/>
          </a:xfrm>
          <a:prstGeom prst="rect">
            <a:avLst/>
          </a:prstGeom>
          <a:noFill/>
        </p:spPr>
        <p:txBody>
          <a:bodyPr wrap="square" rtlCol="0">
            <a:spAutoFit/>
          </a:bodyPr>
          <a:lstStyle/>
          <a:p>
            <a:r>
              <a:rPr lang="en-US" dirty="0">
                <a:solidFill>
                  <a:schemeClr val="bg1"/>
                </a:solidFill>
              </a:rPr>
              <a:t>Button Down Pea Coats</a:t>
            </a:r>
          </a:p>
        </p:txBody>
      </p:sp>
      <p:sp>
        <p:nvSpPr>
          <p:cNvPr id="7" name="TextBox 6">
            <a:extLst>
              <a:ext uri="{FF2B5EF4-FFF2-40B4-BE49-F238E27FC236}">
                <a16:creationId xmlns:a16="http://schemas.microsoft.com/office/drawing/2014/main" id="{E9DD381C-3BDF-D64D-8C0B-64F09A6FB322}"/>
              </a:ext>
            </a:extLst>
          </p:cNvPr>
          <p:cNvSpPr txBox="1"/>
          <p:nvPr/>
        </p:nvSpPr>
        <p:spPr>
          <a:xfrm>
            <a:off x="1563254" y="3320523"/>
            <a:ext cx="2997842" cy="369332"/>
          </a:xfrm>
          <a:prstGeom prst="rect">
            <a:avLst/>
          </a:prstGeom>
          <a:noFill/>
        </p:spPr>
        <p:txBody>
          <a:bodyPr wrap="square" rtlCol="0">
            <a:spAutoFit/>
          </a:bodyPr>
          <a:lstStyle/>
          <a:p>
            <a:r>
              <a:rPr lang="en-US" dirty="0">
                <a:solidFill>
                  <a:schemeClr val="bg1"/>
                </a:solidFill>
              </a:rPr>
              <a:t>      Wrapped Pea Coats</a:t>
            </a:r>
          </a:p>
        </p:txBody>
      </p:sp>
      <p:sp>
        <p:nvSpPr>
          <p:cNvPr id="8" name="TextBox 7">
            <a:extLst>
              <a:ext uri="{FF2B5EF4-FFF2-40B4-BE49-F238E27FC236}">
                <a16:creationId xmlns:a16="http://schemas.microsoft.com/office/drawing/2014/main" id="{EB3CDF5A-F476-6249-BEB0-73D83797BDD3}"/>
              </a:ext>
            </a:extLst>
          </p:cNvPr>
          <p:cNvSpPr txBox="1"/>
          <p:nvPr/>
        </p:nvSpPr>
        <p:spPr>
          <a:xfrm>
            <a:off x="1701814" y="5481358"/>
            <a:ext cx="2720721" cy="369332"/>
          </a:xfrm>
          <a:prstGeom prst="rect">
            <a:avLst/>
          </a:prstGeom>
          <a:noFill/>
        </p:spPr>
        <p:txBody>
          <a:bodyPr wrap="square" rtlCol="0">
            <a:spAutoFit/>
          </a:bodyPr>
          <a:lstStyle/>
          <a:p>
            <a:r>
              <a:rPr lang="en-US" dirty="0">
                <a:solidFill>
                  <a:schemeClr val="bg1"/>
                </a:solidFill>
              </a:rPr>
              <a:t>Zipped Down Pea Coats</a:t>
            </a:r>
          </a:p>
        </p:txBody>
      </p:sp>
    </p:spTree>
    <p:extLst>
      <p:ext uri="{BB962C8B-B14F-4D97-AF65-F5344CB8AC3E}">
        <p14:creationId xmlns:p14="http://schemas.microsoft.com/office/powerpoint/2010/main" val="359931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1219386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a:extLst>
              <a:ext uri="{FF2B5EF4-FFF2-40B4-BE49-F238E27FC236}">
                <a16:creationId xmlns:a16="http://schemas.microsoft.com/office/drawing/2014/main" id="{370878C7-7719-40BD-AA97-751A856705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501" y="4212709"/>
            <a:ext cx="10905302" cy="1997060"/>
          </a:xfrm>
          <a:prstGeom prst="rect">
            <a:avLst/>
          </a:prstGeom>
          <a:solidFill>
            <a:srgbClr val="4E3B34"/>
          </a:solidFill>
          <a:ln w="6350" cap="flat" cmpd="sng" algn="ctr">
            <a:noFill/>
            <a:prstDash val="solid"/>
          </a:ln>
          <a:effectLst>
            <a:outerShdw blurRad="50800" algn="ctr" rotWithShape="0">
              <a:prstClr val="black">
                <a:alpha val="66000"/>
              </a:prstClr>
            </a:outerShdw>
            <a:softEdge rad="0"/>
          </a:effectLst>
        </p:spPr>
      </p:sp>
      <p:sp>
        <p:nvSpPr>
          <p:cNvPr id="82" name="Rectangle 81">
            <a:extLst>
              <a:ext uri="{FF2B5EF4-FFF2-40B4-BE49-F238E27FC236}">
                <a16:creationId xmlns:a16="http://schemas.microsoft.com/office/drawing/2014/main" id="{1D9D3865-C494-4C4A-8495-8245E905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3348" y="4379135"/>
            <a:ext cx="10579608" cy="1664208"/>
          </a:xfrm>
          <a:prstGeom prst="rect">
            <a:avLst/>
          </a:prstGeom>
          <a:noFill/>
          <a:ln w="6350" cap="sq" cmpd="sng" algn="ctr">
            <a:solidFill>
              <a:srgbClr val="FFFFFF"/>
            </a:solidFill>
            <a:prstDash val="solid"/>
            <a:miter lim="800000"/>
          </a:ln>
          <a:effectLst/>
        </p:spPr>
      </p:sp>
      <p:pic>
        <p:nvPicPr>
          <p:cNvPr id="2057" name="Picture 2" descr="https://lh3.googleusercontent.com/xtO95tDTFkuqd4zYrtiwuMliyR-P7vLC0skHFSm-LHnBpDvQHZr36BRd0MJXwlh38xm_NFJ5zQogl23b21YYchMCBc86ClccJynuBF6muIgukDrPPuCma8EHts9liOZy1PX18cbk">
            <a:extLst>
              <a:ext uri="{FF2B5EF4-FFF2-40B4-BE49-F238E27FC236}">
                <a16:creationId xmlns:a16="http://schemas.microsoft.com/office/drawing/2014/main" id="{4F5C273D-A54F-A845-A8A1-BA6B872977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404" t="14745" r="9093" b="7006"/>
          <a:stretch/>
        </p:blipFill>
        <p:spPr bwMode="auto">
          <a:xfrm>
            <a:off x="150929" y="999460"/>
            <a:ext cx="4279620" cy="311979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3.googleusercontent.com/ihfHplYeolKycP3SEkFe-B8F_i-NTPh-rjrwwib_Vf5yN598kO7T3nzWtJINEdz1QDOgBbNOh24rqFp5xeL3JpfHH4MKaCeaYXwTKZLZCiOYXW05UfFjNfe6W91kAg9rjfkb91fd">
            <a:extLst>
              <a:ext uri="{FF2B5EF4-FFF2-40B4-BE49-F238E27FC236}">
                <a16:creationId xmlns:a16="http://schemas.microsoft.com/office/drawing/2014/main" id="{A4B7AE02-47B8-2744-8698-2EBBFBCE410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30" t="-714" r="5639" b="714"/>
          <a:stretch/>
        </p:blipFill>
        <p:spPr bwMode="auto">
          <a:xfrm>
            <a:off x="4433008" y="891076"/>
            <a:ext cx="3848986" cy="3271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5.googleusercontent.com/2UWDkRvQogq1NgmPKXEJ6XqZzETSgDpRofkXTXBOE5aOXVk0kM47CeZR7wyi_-A3uAyxkWm0Kl8vtyAZJYA_BopEsHN9ce--IB6L5AidTPWaPwB4DB2SkCaHoV6Y2OtScJJb2bgD">
            <a:extLst>
              <a:ext uri="{FF2B5EF4-FFF2-40B4-BE49-F238E27FC236}">
                <a16:creationId xmlns:a16="http://schemas.microsoft.com/office/drawing/2014/main" id="{5FBA005D-F8C5-4245-AE89-CA3927C8DE5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769" t="6158" r="15796"/>
          <a:stretch/>
        </p:blipFill>
        <p:spPr bwMode="auto">
          <a:xfrm>
            <a:off x="8241705" y="770464"/>
            <a:ext cx="3539170" cy="3302061"/>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a:extLst>
              <a:ext uri="{FF2B5EF4-FFF2-40B4-BE49-F238E27FC236}">
                <a16:creationId xmlns:a16="http://schemas.microsoft.com/office/drawing/2014/main" id="{B78EE79F-FCAA-4CF9-9746-730B51FC4CB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634895"/>
            <a:ext cx="0" cy="1152689"/>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7" name="Rectangle 7">
            <a:extLst>
              <a:ext uri="{FF2B5EF4-FFF2-40B4-BE49-F238E27FC236}">
                <a16:creationId xmlns:a16="http://schemas.microsoft.com/office/drawing/2014/main" id="{82CFEC95-23BD-7F4C-A9C5-A0A8847A43A6}"/>
              </a:ext>
            </a:extLst>
          </p:cNvPr>
          <p:cNvSpPr>
            <a:spLocks noGrp="1" noChangeArrowheads="1"/>
          </p:cNvSpPr>
          <p:nvPr>
            <p:ph type="title"/>
          </p:nvPr>
        </p:nvSpPr>
        <p:spPr bwMode="auto">
          <a:xfrm>
            <a:off x="-4435448" y="4669205"/>
            <a:ext cx="216108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Content Placeholder 14">
            <a:extLst>
              <a:ext uri="{FF2B5EF4-FFF2-40B4-BE49-F238E27FC236}">
                <a16:creationId xmlns:a16="http://schemas.microsoft.com/office/drawing/2014/main" id="{CAAF3D7D-8A50-BC4C-961B-278DFE33A51A}"/>
              </a:ext>
            </a:extLst>
          </p:cNvPr>
          <p:cNvSpPr>
            <a:spLocks noGrp="1"/>
          </p:cNvSpPr>
          <p:nvPr>
            <p:ph idx="1"/>
          </p:nvPr>
        </p:nvSpPr>
        <p:spPr>
          <a:xfrm>
            <a:off x="630501" y="4212708"/>
            <a:ext cx="10494699" cy="1822331"/>
          </a:xfrm>
        </p:spPr>
        <p:txBody>
          <a:bodyPr>
            <a:normAutofit/>
          </a:bodyPr>
          <a:lstStyle/>
          <a:p>
            <a:pPr>
              <a:buFont typeface="Wingdings" pitchFamily="2" charset="2"/>
              <a:buChar char="Ø"/>
            </a:pPr>
            <a:endParaRPr lang="en-US" dirty="0">
              <a:solidFill>
                <a:schemeClr val="bg1"/>
              </a:solidFill>
            </a:endParaRPr>
          </a:p>
          <a:p>
            <a:pPr>
              <a:buFont typeface="Wingdings" pitchFamily="2" charset="2"/>
              <a:buChar char="Ø"/>
            </a:pPr>
            <a:endParaRPr lang="en-US" dirty="0">
              <a:solidFill>
                <a:schemeClr val="bg1"/>
              </a:solidFill>
            </a:endParaRPr>
          </a:p>
        </p:txBody>
      </p:sp>
      <p:sp>
        <p:nvSpPr>
          <p:cNvPr id="16" name="TextBox 15">
            <a:extLst>
              <a:ext uri="{FF2B5EF4-FFF2-40B4-BE49-F238E27FC236}">
                <a16:creationId xmlns:a16="http://schemas.microsoft.com/office/drawing/2014/main" id="{5A213D72-26A4-344D-AD04-669CEA907A86}"/>
              </a:ext>
            </a:extLst>
          </p:cNvPr>
          <p:cNvSpPr txBox="1"/>
          <p:nvPr/>
        </p:nvSpPr>
        <p:spPr>
          <a:xfrm>
            <a:off x="793348" y="4379135"/>
            <a:ext cx="10413275" cy="1631216"/>
          </a:xfrm>
          <a:prstGeom prst="rect">
            <a:avLst/>
          </a:prstGeom>
          <a:noFill/>
        </p:spPr>
        <p:txBody>
          <a:bodyPr wrap="square" rtlCol="0">
            <a:spAutoFit/>
          </a:bodyPr>
          <a:lstStyle/>
          <a:p>
            <a:r>
              <a:rPr lang="en-US" sz="2000" b="1" dirty="0">
                <a:solidFill>
                  <a:schemeClr val="bg1"/>
                </a:solidFill>
              </a:rPr>
              <a:t>The reason why we are a “luxury” brand of pea coats is because we use different varieties of special fabrics like the finest wool which is merino wool, we use silk, and we also would be using chinchilla fur on our collard pea coats. </a:t>
            </a:r>
            <a:br>
              <a:rPr lang="en-US" sz="2000" b="1" dirty="0">
                <a:solidFill>
                  <a:schemeClr val="bg1"/>
                </a:solidFill>
              </a:rPr>
            </a:br>
            <a:endParaRPr lang="en-US" sz="2000" b="1" dirty="0">
              <a:solidFill>
                <a:schemeClr val="bg1"/>
              </a:solidFill>
            </a:endParaRPr>
          </a:p>
          <a:p>
            <a:r>
              <a:rPr lang="en-US" sz="2000" b="1" dirty="0">
                <a:solidFill>
                  <a:schemeClr val="bg1"/>
                </a:solidFill>
              </a:rPr>
              <a:t>I loved the idea to put my three different trends and styles in different color scheme categories.</a:t>
            </a:r>
          </a:p>
        </p:txBody>
      </p:sp>
    </p:spTree>
    <p:extLst>
      <p:ext uri="{BB962C8B-B14F-4D97-AF65-F5344CB8AC3E}">
        <p14:creationId xmlns:p14="http://schemas.microsoft.com/office/powerpoint/2010/main" val="237350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6379-57B8-FD45-9C77-6DDCCD1FD195}"/>
              </a:ext>
            </a:extLst>
          </p:cNvPr>
          <p:cNvSpPr>
            <a:spLocks noGrp="1"/>
          </p:cNvSpPr>
          <p:nvPr>
            <p:ph type="title"/>
          </p:nvPr>
        </p:nvSpPr>
        <p:spPr>
          <a:xfrm>
            <a:off x="4239491" y="0"/>
            <a:ext cx="7409329" cy="1690688"/>
          </a:xfrm>
        </p:spPr>
        <p:txBody>
          <a:bodyPr>
            <a:normAutofit fontScale="90000"/>
          </a:bodyPr>
          <a:lstStyle/>
          <a:p>
            <a:r>
              <a:rPr lang="en-US" dirty="0"/>
              <a:t>	</a:t>
            </a:r>
            <a:br>
              <a:rPr lang="en-US" dirty="0"/>
            </a:br>
            <a:br>
              <a:rPr lang="en-US" dirty="0"/>
            </a:br>
            <a:br>
              <a:rPr lang="en-US" dirty="0"/>
            </a:br>
            <a:br>
              <a:rPr lang="en-US" dirty="0"/>
            </a:br>
            <a:br>
              <a:rPr lang="en-US" dirty="0"/>
            </a:br>
            <a:r>
              <a:rPr lang="en-US" dirty="0"/>
              <a:t>		Thank You!</a:t>
            </a:r>
            <a:br>
              <a:rPr lang="en-US" dirty="0"/>
            </a:br>
            <a:r>
              <a:rPr lang="en-US" dirty="0"/>
              <a:t>	    You can visit us</a:t>
            </a:r>
            <a:br>
              <a:rPr lang="en-US" dirty="0"/>
            </a:br>
            <a:r>
              <a:rPr lang="en-US" dirty="0"/>
              <a:t> 	</a:t>
            </a:r>
            <a:br>
              <a:rPr lang="en-US" dirty="0"/>
            </a:br>
            <a:br>
              <a:rPr lang="en-US" dirty="0"/>
            </a:br>
            <a:r>
              <a:rPr lang="en-US" dirty="0"/>
              <a:t>	</a:t>
            </a:r>
            <a:r>
              <a:rPr lang="en-US" dirty="0" err="1"/>
              <a:t>PeacMeluxury.com</a:t>
            </a:r>
            <a:endParaRPr lang="en-US" dirty="0"/>
          </a:p>
        </p:txBody>
      </p:sp>
      <p:pic>
        <p:nvPicPr>
          <p:cNvPr id="5" name="Content Placeholder 4">
            <a:extLst>
              <a:ext uri="{FF2B5EF4-FFF2-40B4-BE49-F238E27FC236}">
                <a16:creationId xmlns:a16="http://schemas.microsoft.com/office/drawing/2014/main" id="{2406461F-2D8C-6749-ABCC-9339A8AF2FC2}"/>
              </a:ext>
            </a:extLst>
          </p:cNvPr>
          <p:cNvPicPr>
            <a:picLocks noGrp="1" noChangeAspect="1"/>
          </p:cNvPicPr>
          <p:nvPr>
            <p:ph idx="1"/>
          </p:nvPr>
        </p:nvPicPr>
        <p:blipFill>
          <a:blip r:embed="rId2"/>
          <a:stretch>
            <a:fillRect/>
          </a:stretch>
        </p:blipFill>
        <p:spPr>
          <a:xfrm>
            <a:off x="0" y="0"/>
            <a:ext cx="4239491" cy="6297795"/>
          </a:xfrm>
        </p:spPr>
      </p:pic>
    </p:spTree>
    <p:extLst>
      <p:ext uri="{BB962C8B-B14F-4D97-AF65-F5344CB8AC3E}">
        <p14:creationId xmlns:p14="http://schemas.microsoft.com/office/powerpoint/2010/main" val="486746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{A174F581-8F5C-884A-A48D-618526A4F975}tf10001067</Template>
  <TotalTime>15768</TotalTime>
  <Words>276</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Wingdings</vt:lpstr>
      <vt:lpstr>Savon</vt:lpstr>
      <vt:lpstr>PEACMELUXURY♥ Brenda Mendez Fall/winter 2019/2020 collection</vt:lpstr>
      <vt:lpstr>About PeacMe</vt:lpstr>
      <vt:lpstr> Target Market</vt:lpstr>
      <vt:lpstr>PowerPoint Presentation</vt:lpstr>
      <vt:lpstr>  </vt:lpstr>
      <vt:lpstr>        Thank You!      You can visit us      PeacMeluxury.com</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your forecast and what did you do to come up with it?</dc:title>
  <dc:creator>Microsoft Office User</dc:creator>
  <cp:lastModifiedBy>Microsoft Office User</cp:lastModifiedBy>
  <cp:revision>11</cp:revision>
  <dcterms:created xsi:type="dcterms:W3CDTF">2018-11-30T00:53:16Z</dcterms:created>
  <dcterms:modified xsi:type="dcterms:W3CDTF">2018-12-10T23:42:03Z</dcterms:modified>
</cp:coreProperties>
</file>