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503030501040103" pitchFamily="34" charset="0"/>
      <p:regular r:id="rId17"/>
    </p:embeddedFont>
    <p:embeddedFont>
      <p:font typeface="Canva Sans Bold" panose="020B0803030501040103" pitchFamily="34" charset="0"/>
      <p:regular r:id="rId18"/>
      <p:bold r:id="rId19"/>
    </p:embeddedFont>
    <p:embeddedFont>
      <p:font typeface="Canva Sans Bold Italics" panose="020B0803030501040103" pitchFamily="34" charset="0"/>
      <p:regular r:id="rId20"/>
      <p:bold r:id="rId21"/>
      <p:italic r:id="rId22"/>
      <p:boldItalic r:id="rId23"/>
    </p:embeddedFont>
    <p:embeddedFont>
      <p:font typeface="Canva Sans Italics" panose="020B0503030501040103" pitchFamily="34" charset="0"/>
      <p:regular r:id="rId24"/>
      <p:italic r:id="rId25"/>
    </p:embeddedFont>
    <p:embeddedFont>
      <p:font typeface="Gliker SemiBold" pitchFamily="2" charset="77"/>
      <p:regular r:id="rId26"/>
      <p:bold r:id="rId27"/>
    </p:embeddedFont>
    <p:embeddedFont>
      <p:font typeface="Gliker SemiBold Bold" pitchFamily="2" charset="77"/>
      <p:regular r:id="rId28"/>
      <p:bold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Bold" pitchFamily="2" charset="77"/>
      <p:regular r:id="rId34"/>
    </p:embeddedFont>
    <p:embeddedFont>
      <p:font typeface="Montserrat Bold Italics" pitchFamily="2" charset="77"/>
      <p:regular r:id="rId35"/>
      <p:italic r:id="rId36"/>
    </p:embeddedFont>
    <p:embeddedFont>
      <p:font typeface="Montserrat Semi-Bold" pitchFamily="2" charset="77"/>
      <p:regular r:id="rId37"/>
      <p:bold r:id="rId38"/>
    </p:embeddedFont>
    <p:embeddedFont>
      <p:font typeface="Montserrat Semi-Bold Bold" pitchFamily="2" charset="77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4558" autoAdjust="0"/>
  </p:normalViewPr>
  <p:slideViewPr>
    <p:cSldViewPr>
      <p:cViewPr>
        <p:scale>
          <a:sx n="84" d="100"/>
          <a:sy n="84" d="100"/>
        </p:scale>
        <p:origin x="15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va.com" TargetMode="External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hyperlink" Target="https://drive.google.com/drive/u/2/folders/1wIj_FjV7kGcfNYTpr2K5MT98jgrr6k8Q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4.sv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hyperlink" Target="https://openlab.citytech.cuny.edu/fyw-pedagog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hyperlink" Target="https://openlab.citytech.cuny.edu/blaineng1121su2-2022/files/2023/03/How-to-write-a-feature-article-1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s://www.vox.com/science-and-health/2023/2/11/23592955/last-of-us-fungal-vaccines-infections-cordyceps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31.jpeg"/><Relationship Id="rId12" Type="http://schemas.openxmlformats.org/officeDocument/2006/relationships/hyperlink" Target="https://www.thecut.com/2019/03/marriage-an-investigatio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hyperlink" Target="https://www.vox.com/recode/22189727/2020-pandemic-ruined-digital-privacy" TargetMode="External"/><Relationship Id="rId5" Type="http://schemas.openxmlformats.org/officeDocument/2006/relationships/image" Target="../media/image29.jpeg"/><Relationship Id="rId15" Type="http://schemas.openxmlformats.org/officeDocument/2006/relationships/hyperlink" Target="https://app.perusall.com/courses/eng-1121-sp-2022/how-coronavirus-stress-may-scramble-our-brains-_-science-news-235475783" TargetMode="External"/><Relationship Id="rId10" Type="http://schemas.openxmlformats.org/officeDocument/2006/relationships/hyperlink" Target="https://www.nytimes.com/2021/05/12/arts/dance/LaTasha-Barnes-lindy-hop.html" TargetMode="External"/><Relationship Id="rId4" Type="http://schemas.openxmlformats.org/officeDocument/2006/relationships/hyperlink" Target="https://www.si.com/college/2021/01/20/cory-booker-athletes-bill-of-rights" TargetMode="External"/><Relationship Id="rId9" Type="http://schemas.openxmlformats.org/officeDocument/2006/relationships/image" Target="../media/image33.jpeg"/><Relationship Id="rId14" Type="http://schemas.openxmlformats.org/officeDocument/2006/relationships/hyperlink" Target="https://www.sciencenews.org/article/coronavirus-covid19-stress-br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ab.citytech.cuny.edu/fyw-pedagogy/slide-shows-for-unit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va.com/design/DAEZb1Y8cVc/czgtCs1vLlkxSRjO9azwGQ/view?utm_content=DAEZb1Y8cVc&amp;utm_campaign=designshare&amp;utm_medium=link&amp;utm_source=publishsharelink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hyperlink" Target="https://www.nytimes.com/2020/01/27/world/asia/27china-coronavirus-health.html" TargetMode="External"/><Relationship Id="rId5" Type="http://schemas.openxmlformats.org/officeDocument/2006/relationships/image" Target="../media/image36.png"/><Relationship Id="rId10" Type="http://schemas.openxmlformats.org/officeDocument/2006/relationships/hyperlink" Target="https://www.nytimes.com/2020/01/29/learning/hooking-the-reader-right-from-the-start-the-times-trilobites-column.html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s://docs.google.com/document/d/1aVrdztt-gKIqzxbJu06wmVJORt0Ht5y4/edi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openlab.citytech.cuny.edu/blaineng1121su2-2022/files/2023/03/How-to-write-a-feature-article-1.pdf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hyperlink" Target="https://drive.google.com/drive/u/2/folders/1wIj_FjV7kGcfNYTpr2K5MT98jgrr6k8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0.svg"/><Relationship Id="rId5" Type="http://schemas.openxmlformats.org/officeDocument/2006/relationships/image" Target="../media/image4.svg"/><Relationship Id="rId15" Type="http://schemas.openxmlformats.org/officeDocument/2006/relationships/hyperlink" Target="https://openlab.citytech.cuny.edu/blaineng1121su2-2022/files/2022/05/Doing-a-KWL.jpg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Relationship Id="rId14" Type="http://schemas.openxmlformats.org/officeDocument/2006/relationships/hyperlink" Target="https://padlet.com/dblain1/article-ideas-o433-rw1ez1b00esmiy7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5468" y="2177042"/>
            <a:ext cx="3198231" cy="5932917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94538" y="1086805"/>
            <a:ext cx="5932917" cy="81133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13025" y="1837536"/>
            <a:ext cx="2461951" cy="8012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55914" y="2238163"/>
            <a:ext cx="3889122" cy="1091335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2777" y="2850251"/>
            <a:ext cx="10383239" cy="525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10200" dirty="0">
                <a:solidFill>
                  <a:srgbClr val="2E2E2E"/>
                </a:solidFill>
                <a:latin typeface="Gliker SemiBold"/>
              </a:rPr>
              <a:t>ENG 1121</a:t>
            </a:r>
          </a:p>
          <a:p>
            <a:pPr algn="ctr">
              <a:lnSpc>
                <a:spcPts val="10200"/>
              </a:lnSpc>
            </a:pPr>
            <a:r>
              <a:rPr lang="en-US" sz="10200" dirty="0">
                <a:solidFill>
                  <a:srgbClr val="2E2E2E"/>
                </a:solidFill>
                <a:latin typeface="Gliker SemiBold"/>
              </a:rPr>
              <a:t>UNIT 2</a:t>
            </a:r>
          </a:p>
          <a:p>
            <a:pPr algn="ctr">
              <a:lnSpc>
                <a:spcPts val="10200"/>
              </a:lnSpc>
            </a:pPr>
            <a:r>
              <a:rPr lang="en-US" sz="10200" dirty="0">
                <a:solidFill>
                  <a:srgbClr val="2E2E2E"/>
                </a:solidFill>
                <a:latin typeface="Gliker SemiBold"/>
              </a:rPr>
              <a:t>FEATURE ARTICLE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05988" y="6417129"/>
            <a:ext cx="2555421" cy="25554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797266" y="10012265"/>
            <a:ext cx="1916377" cy="176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</a:rPr>
              <a:t>Understanding where we are as a brand and how our competitors work.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" r="1337" b="40128"/>
          <a:stretch>
            <a:fillRect/>
          </a:stretch>
        </p:blipFill>
        <p:spPr>
          <a:xfrm>
            <a:off x="888854" y="3185743"/>
            <a:ext cx="5648880" cy="54024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96059" y="5664653"/>
            <a:ext cx="5722409" cy="4254820"/>
            <a:chOff x="0" y="0"/>
            <a:chExt cx="3907209" cy="2905152"/>
          </a:xfrm>
        </p:grpSpPr>
        <p:sp>
          <p:nvSpPr>
            <p:cNvPr id="4" name="Freeform 4"/>
            <p:cNvSpPr/>
            <p:nvPr/>
          </p:nvSpPr>
          <p:spPr>
            <a:xfrm>
              <a:off x="6350" y="1437032"/>
              <a:ext cx="3615109" cy="1461770"/>
            </a:xfrm>
            <a:custGeom>
              <a:avLst/>
              <a:gdLst/>
              <a:ahLst/>
              <a:cxnLst/>
              <a:rect l="l" t="t" r="r" b="b"/>
              <a:pathLst>
                <a:path w="3615109" h="1461770">
                  <a:moveTo>
                    <a:pt x="0" y="0"/>
                  </a:moveTo>
                  <a:lnTo>
                    <a:pt x="0" y="1461770"/>
                  </a:lnTo>
                  <a:lnTo>
                    <a:pt x="3615109" y="146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3B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9210"/>
              <a:ext cx="3913558" cy="2935633"/>
            </a:xfrm>
            <a:custGeom>
              <a:avLst/>
              <a:gdLst/>
              <a:ahLst/>
              <a:cxnLst/>
              <a:rect l="l" t="t" r="r" b="b"/>
              <a:pathLst>
                <a:path w="3913558" h="2935633">
                  <a:moveTo>
                    <a:pt x="1270" y="45720"/>
                  </a:moveTo>
                  <a:lnTo>
                    <a:pt x="1270" y="938530"/>
                  </a:lnTo>
                  <a:cubicBezTo>
                    <a:pt x="1270" y="1162585"/>
                    <a:pt x="0" y="1484022"/>
                    <a:pt x="1270" y="1748183"/>
                  </a:cubicBezTo>
                  <a:cubicBezTo>
                    <a:pt x="5080" y="2516533"/>
                    <a:pt x="99060" y="2822602"/>
                    <a:pt x="99060" y="2822602"/>
                  </a:cubicBezTo>
                  <a:cubicBezTo>
                    <a:pt x="99060" y="2822602"/>
                    <a:pt x="579120" y="2922933"/>
                    <a:pt x="1004570" y="2929283"/>
                  </a:cubicBezTo>
                  <a:cubicBezTo>
                    <a:pt x="1385570" y="2935633"/>
                    <a:pt x="2247900" y="2934363"/>
                    <a:pt x="3084249" y="2934363"/>
                  </a:cubicBezTo>
                  <a:cubicBezTo>
                    <a:pt x="3503349" y="2934363"/>
                    <a:pt x="3904669" y="2934363"/>
                    <a:pt x="3904669" y="2934363"/>
                  </a:cubicBezTo>
                  <a:cubicBezTo>
                    <a:pt x="3904669" y="2934363"/>
                    <a:pt x="3902128" y="2281582"/>
                    <a:pt x="3904669" y="1865023"/>
                  </a:cubicBezTo>
                  <a:cubicBezTo>
                    <a:pt x="3913558" y="1354482"/>
                    <a:pt x="3909749" y="1153775"/>
                    <a:pt x="3909749" y="986790"/>
                  </a:cubicBezTo>
                  <a:cubicBezTo>
                    <a:pt x="3904669" y="438150"/>
                    <a:pt x="3904669" y="59690"/>
                    <a:pt x="3904669" y="59690"/>
                  </a:cubicBezTo>
                  <a:cubicBezTo>
                    <a:pt x="3904669" y="59690"/>
                    <a:pt x="3265859" y="34290"/>
                    <a:pt x="2390140" y="41910"/>
                  </a:cubicBezTo>
                  <a:cubicBezTo>
                    <a:pt x="2033270" y="48260"/>
                    <a:pt x="1306830" y="34290"/>
                    <a:pt x="918210" y="49530"/>
                  </a:cubicBezTo>
                  <a:cubicBezTo>
                    <a:pt x="494030" y="66040"/>
                    <a:pt x="247650" y="0"/>
                    <a:pt x="1270" y="457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486974">
            <a:off x="7267947" y="1062017"/>
            <a:ext cx="6056225" cy="4419582"/>
            <a:chOff x="0" y="0"/>
            <a:chExt cx="3576320" cy="2609850"/>
          </a:xfrm>
        </p:grpSpPr>
        <p:sp>
          <p:nvSpPr>
            <p:cNvPr id="7" name="Freeform 7"/>
            <p:cNvSpPr/>
            <p:nvPr/>
          </p:nvSpPr>
          <p:spPr>
            <a:xfrm>
              <a:off x="-5080" y="0"/>
              <a:ext cx="3581400" cy="2571750"/>
            </a:xfrm>
            <a:custGeom>
              <a:avLst/>
              <a:gdLst/>
              <a:ahLst/>
              <a:cxnLst/>
              <a:rect l="l" t="t" r="r" b="b"/>
              <a:pathLst>
                <a:path w="3581400" h="2571750">
                  <a:moveTo>
                    <a:pt x="6350" y="0"/>
                  </a:moveTo>
                  <a:lnTo>
                    <a:pt x="3575050" y="0"/>
                  </a:lnTo>
                  <a:lnTo>
                    <a:pt x="3575050" y="2387600"/>
                  </a:lnTo>
                  <a:cubicBezTo>
                    <a:pt x="3575050" y="2387600"/>
                    <a:pt x="3581400" y="2419350"/>
                    <a:pt x="3543300" y="2419350"/>
                  </a:cubicBezTo>
                  <a:cubicBezTo>
                    <a:pt x="3505200" y="2419350"/>
                    <a:pt x="3467100" y="2444750"/>
                    <a:pt x="3467100" y="2444750"/>
                  </a:cubicBezTo>
                  <a:lnTo>
                    <a:pt x="3429000" y="2444750"/>
                  </a:lnTo>
                  <a:cubicBezTo>
                    <a:pt x="3429000" y="2444750"/>
                    <a:pt x="3365500" y="2444750"/>
                    <a:pt x="3340100" y="2470150"/>
                  </a:cubicBezTo>
                  <a:cubicBezTo>
                    <a:pt x="3314700" y="2495550"/>
                    <a:pt x="3289300" y="2508250"/>
                    <a:pt x="3289300" y="2508250"/>
                  </a:cubicBezTo>
                  <a:lnTo>
                    <a:pt x="3213100" y="2533650"/>
                  </a:lnTo>
                  <a:lnTo>
                    <a:pt x="3162300" y="2571750"/>
                  </a:lnTo>
                  <a:cubicBezTo>
                    <a:pt x="3162300" y="2571750"/>
                    <a:pt x="3035300" y="2571750"/>
                    <a:pt x="3022600" y="2571750"/>
                  </a:cubicBezTo>
                  <a:cubicBezTo>
                    <a:pt x="3009900" y="2571750"/>
                    <a:pt x="2908300" y="2559050"/>
                    <a:pt x="2908300" y="2559050"/>
                  </a:cubicBezTo>
                  <a:lnTo>
                    <a:pt x="2832100" y="2508250"/>
                  </a:lnTo>
                  <a:lnTo>
                    <a:pt x="2705100" y="2495550"/>
                  </a:lnTo>
                  <a:lnTo>
                    <a:pt x="2603500" y="2508250"/>
                  </a:lnTo>
                  <a:cubicBezTo>
                    <a:pt x="2603500" y="2508250"/>
                    <a:pt x="2489200" y="2495550"/>
                    <a:pt x="2451100" y="2482850"/>
                  </a:cubicBezTo>
                  <a:cubicBezTo>
                    <a:pt x="2413000" y="2470150"/>
                    <a:pt x="2362200" y="2495550"/>
                    <a:pt x="2362200" y="2495550"/>
                  </a:cubicBezTo>
                  <a:lnTo>
                    <a:pt x="2209800" y="2482850"/>
                  </a:lnTo>
                  <a:lnTo>
                    <a:pt x="2159000" y="2495550"/>
                  </a:lnTo>
                  <a:cubicBezTo>
                    <a:pt x="2159000" y="2495550"/>
                    <a:pt x="2095500" y="2520950"/>
                    <a:pt x="2057400" y="2520950"/>
                  </a:cubicBezTo>
                  <a:cubicBezTo>
                    <a:pt x="2019300" y="2520950"/>
                    <a:pt x="1905000" y="2546350"/>
                    <a:pt x="1905000" y="2533650"/>
                  </a:cubicBezTo>
                  <a:cubicBezTo>
                    <a:pt x="1905000" y="2520950"/>
                    <a:pt x="1854200" y="2482850"/>
                    <a:pt x="1841500" y="2482850"/>
                  </a:cubicBezTo>
                  <a:cubicBezTo>
                    <a:pt x="1828800" y="2482850"/>
                    <a:pt x="1739900" y="2470150"/>
                    <a:pt x="1739900" y="2470150"/>
                  </a:cubicBezTo>
                  <a:lnTo>
                    <a:pt x="1612900" y="2470150"/>
                  </a:lnTo>
                  <a:cubicBezTo>
                    <a:pt x="1612900" y="2470150"/>
                    <a:pt x="1447800" y="2482850"/>
                    <a:pt x="1435100" y="2470150"/>
                  </a:cubicBezTo>
                  <a:cubicBezTo>
                    <a:pt x="1435100" y="2470150"/>
                    <a:pt x="1397000" y="2444750"/>
                    <a:pt x="1371600" y="2444750"/>
                  </a:cubicBezTo>
                  <a:cubicBezTo>
                    <a:pt x="1346200" y="2444750"/>
                    <a:pt x="1270000" y="2470150"/>
                    <a:pt x="1270000" y="2470150"/>
                  </a:cubicBezTo>
                  <a:cubicBezTo>
                    <a:pt x="1270000" y="2470150"/>
                    <a:pt x="1206500" y="2444750"/>
                    <a:pt x="1143000" y="2470150"/>
                  </a:cubicBezTo>
                  <a:cubicBezTo>
                    <a:pt x="1143000" y="2470150"/>
                    <a:pt x="1066800" y="2495550"/>
                    <a:pt x="1041400" y="2482850"/>
                  </a:cubicBezTo>
                  <a:lnTo>
                    <a:pt x="952500" y="2508250"/>
                  </a:lnTo>
                  <a:cubicBezTo>
                    <a:pt x="952500" y="2508250"/>
                    <a:pt x="863600" y="2559050"/>
                    <a:pt x="800100" y="2482850"/>
                  </a:cubicBezTo>
                  <a:lnTo>
                    <a:pt x="584200" y="2444750"/>
                  </a:lnTo>
                  <a:cubicBezTo>
                    <a:pt x="584200" y="2444750"/>
                    <a:pt x="546100" y="2406650"/>
                    <a:pt x="508000" y="2406650"/>
                  </a:cubicBezTo>
                  <a:cubicBezTo>
                    <a:pt x="469900" y="2406650"/>
                    <a:pt x="444500" y="2419350"/>
                    <a:pt x="419100" y="2406650"/>
                  </a:cubicBezTo>
                  <a:cubicBezTo>
                    <a:pt x="419100" y="2406650"/>
                    <a:pt x="406400" y="2381250"/>
                    <a:pt x="381000" y="2393950"/>
                  </a:cubicBezTo>
                  <a:cubicBezTo>
                    <a:pt x="381000" y="2393950"/>
                    <a:pt x="342900" y="2406650"/>
                    <a:pt x="304800" y="2393950"/>
                  </a:cubicBezTo>
                  <a:lnTo>
                    <a:pt x="266700" y="2406650"/>
                  </a:lnTo>
                  <a:cubicBezTo>
                    <a:pt x="266700" y="2406650"/>
                    <a:pt x="203200" y="2393950"/>
                    <a:pt x="177800" y="2406650"/>
                  </a:cubicBezTo>
                  <a:cubicBezTo>
                    <a:pt x="177800" y="2406650"/>
                    <a:pt x="88900" y="2381250"/>
                    <a:pt x="76200" y="2368550"/>
                  </a:cubicBezTo>
                  <a:cubicBezTo>
                    <a:pt x="63500" y="2355850"/>
                    <a:pt x="12700" y="2355850"/>
                    <a:pt x="12700" y="2355850"/>
                  </a:cubicBezTo>
                  <a:cubicBezTo>
                    <a:pt x="12700" y="2355850"/>
                    <a:pt x="0" y="6350"/>
                    <a:pt x="6350" y="0"/>
                  </a:cubicBezTo>
                  <a:close/>
                </a:path>
              </a:pathLst>
            </a:custGeom>
            <a:blipFill>
              <a:blip r:embed="rId4"/>
              <a:stretch>
                <a:fillRect t="-4468" b="-14298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620" y="2343150"/>
              <a:ext cx="3568700" cy="266700"/>
            </a:xfrm>
            <a:custGeom>
              <a:avLst/>
              <a:gdLst/>
              <a:ahLst/>
              <a:cxnLst/>
              <a:rect l="l" t="t" r="r" b="b"/>
              <a:pathLst>
                <a:path w="3568700" h="266700">
                  <a:moveTo>
                    <a:pt x="3568700" y="266700"/>
                  </a:moveTo>
                  <a:lnTo>
                    <a:pt x="0" y="266700"/>
                  </a:lnTo>
                  <a:lnTo>
                    <a:pt x="0" y="0"/>
                  </a:lnTo>
                  <a:lnTo>
                    <a:pt x="3568700" y="0"/>
                  </a:lnTo>
                  <a:lnTo>
                    <a:pt x="3568700" y="266700"/>
                  </a:lnTo>
                  <a:close/>
                </a:path>
              </a:pathLst>
            </a:custGeom>
            <a:blipFill>
              <a:blip r:embed="rId5"/>
              <a:stretch>
                <a:fillRect t="-5177" b="-45357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27216" y="656636"/>
            <a:ext cx="2286424" cy="74412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8533" y="3489642"/>
            <a:ext cx="5859202" cy="327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999">
                <a:solidFill>
                  <a:srgbClr val="5773B8"/>
                </a:solidFill>
                <a:latin typeface="Gliker SemiBold"/>
              </a:rPr>
              <a:t>MAKE IT LOOK LIKE AN ARTICLE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0082" y="7382488"/>
            <a:ext cx="505767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en-US" sz="2799" u="sng">
                <a:solidFill>
                  <a:srgbClr val="2E2E2E"/>
                </a:solidFill>
                <a:latin typeface="Montserrat Semi-Bold Bold"/>
                <a:hlinkClick r:id="rId8" tooltip="https://www.canva.com"/>
              </a:rPr>
              <a:t>Canva</a:t>
            </a:r>
            <a:r>
              <a:rPr lang="en-US" sz="2799">
                <a:solidFill>
                  <a:srgbClr val="2E2E2E"/>
                </a:solidFill>
                <a:latin typeface="Montserrat Semi-Bold Bold"/>
              </a:rPr>
              <a:t>, Word, Google Docs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26379" y="6096615"/>
            <a:ext cx="4873586" cy="41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Meal prep for busy moms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26378" y="6728439"/>
            <a:ext cx="5294605" cy="41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Looking good is feeling good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26378" y="7360264"/>
            <a:ext cx="3675421" cy="43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Ft. Hood cooking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26379" y="7992088"/>
            <a:ext cx="4241304" cy="41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Journey to Mars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26379" y="8635004"/>
            <a:ext cx="5153886" cy="41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World around introverts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26379" y="9276353"/>
            <a:ext cx="2870337" cy="41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Sleep</a:t>
            </a:r>
          </a:p>
        </p:txBody>
      </p:sp>
      <p:sp>
        <p:nvSpPr>
          <p:cNvPr id="18" name="TextBox 18"/>
          <p:cNvSpPr txBox="1"/>
          <p:nvPr/>
        </p:nvSpPr>
        <p:spPr>
          <a:xfrm rot="-1196298">
            <a:off x="6746125" y="5648300"/>
            <a:ext cx="5818287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u="sng" dirty="0">
                <a:solidFill>
                  <a:srgbClr val="000000"/>
                </a:solidFill>
                <a:latin typeface="Canva Sans Bold"/>
                <a:hlinkClick r:id="rId9" tooltip="https://drive.google.com/drive/u/2/folders/1wIj_FjV7kGcfNYTpr2K5MT98jgrr6k8Q"/>
              </a:rPr>
              <a:t>Student examples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4" r="1337" b="46491"/>
          <a:stretch>
            <a:fillRect/>
          </a:stretch>
        </p:blipFill>
        <p:spPr>
          <a:xfrm>
            <a:off x="5322094" y="1872397"/>
            <a:ext cx="7643813" cy="65422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26059" y="3533775"/>
            <a:ext cx="7035882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2E2E2E"/>
                </a:solidFill>
                <a:latin typeface="Gliker SemiBold"/>
              </a:rPr>
              <a:t>Q &amp; 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11336" y="3355422"/>
            <a:ext cx="4653400" cy="10984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23540" y="1669526"/>
            <a:ext cx="433500" cy="1279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93239" y="7894434"/>
            <a:ext cx="7315200" cy="21945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923202" y="8828583"/>
            <a:ext cx="5626296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Donna.Blain18@citytechy.cuny.edu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94761" y="5867895"/>
            <a:ext cx="3298478" cy="127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 Italics"/>
              </a:rPr>
              <a:t>ENG 1121 Unit 2</a:t>
            </a:r>
          </a:p>
          <a:p>
            <a:pPr algn="ctr">
              <a:lnSpc>
                <a:spcPts val="6255"/>
              </a:lnSpc>
            </a:pPr>
            <a:r>
              <a:rPr lang="en-US" sz="3399" u="sng">
                <a:solidFill>
                  <a:srgbClr val="000000"/>
                </a:solidFill>
                <a:latin typeface="Canva Sans Bold Italics"/>
                <a:hlinkClick r:id="rId9" tooltip="https://openlab.citytech.cuny.edu/fyw-pedagogy/"/>
              </a:rPr>
              <a:t>Model Courses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1366" y="2660912"/>
            <a:ext cx="7889042" cy="1102650"/>
            <a:chOff x="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041" y="2660912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91366" y="4238359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040041" y="4238359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591366" y="5721082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040041" y="5721082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591366" y="7298529"/>
            <a:ext cx="7889042" cy="1102650"/>
            <a:chOff x="0" y="0"/>
            <a:chExt cx="3439540" cy="48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40041" y="7298529"/>
            <a:ext cx="1102650" cy="11026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3539" y="957506"/>
            <a:ext cx="6487527" cy="637399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93539" y="5341010"/>
            <a:ext cx="7063035" cy="39809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105302" y="2973585"/>
            <a:ext cx="6439509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2E2E2E"/>
                </a:solidFill>
                <a:latin typeface="Gliker SemiBold"/>
              </a:rPr>
              <a:t>TODAY'S AGENDA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97622" y="2817902"/>
            <a:ext cx="5989433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</a:rPr>
              <a:t>What is a feature article and why is it a good composition assignment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40041" y="2931250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F5896"/>
                </a:solidFill>
                <a:latin typeface="Gliker Semi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97622" y="4590612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</a:rPr>
              <a:t>Scaffolding the assignment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40041" y="4508697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F5896"/>
                </a:solidFill>
                <a:latin typeface="Gliker SemiBold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97622" y="6073334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</a:rPr>
              <a:t>Student examples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40041" y="5991419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F5896"/>
                </a:solidFill>
                <a:latin typeface="Gliker Semi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597622" y="7650782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</a:rPr>
              <a:t>Q&amp;A: 1121 and Model Courses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40041" y="7568867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F5896"/>
                </a:solidFill>
                <a:latin typeface="Gliker SemiBold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" r="1337" b="40128"/>
          <a:stretch>
            <a:fillRect/>
          </a:stretch>
        </p:blipFill>
        <p:spPr>
          <a:xfrm>
            <a:off x="1347107" y="1465363"/>
            <a:ext cx="7858125" cy="75153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4958" r="19993"/>
          <a:stretch>
            <a:fillRect/>
          </a:stretch>
        </p:blipFill>
        <p:spPr>
          <a:xfrm rot="-316524">
            <a:off x="9892269" y="522276"/>
            <a:ext cx="3162878" cy="38512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3929" r="25823"/>
          <a:stretch>
            <a:fillRect/>
          </a:stretch>
        </p:blipFill>
        <p:spPr>
          <a:xfrm rot="309005">
            <a:off x="13902899" y="2239202"/>
            <a:ext cx="3053518" cy="37181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8689" flipH="1">
            <a:off x="8999677" y="6858865"/>
            <a:ext cx="2209144" cy="1112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5506">
            <a:off x="10033901" y="271494"/>
            <a:ext cx="1668328" cy="4610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76119" y="1851757"/>
            <a:ext cx="529714" cy="9132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9076" y="1281722"/>
            <a:ext cx="433500" cy="127970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312355">
            <a:off x="11356912" y="6620175"/>
            <a:ext cx="4639491" cy="2576336"/>
            <a:chOff x="0" y="0"/>
            <a:chExt cx="1221924" cy="6785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1924" cy="678541"/>
            </a:xfrm>
            <a:custGeom>
              <a:avLst/>
              <a:gdLst/>
              <a:ahLst/>
              <a:cxnLst/>
              <a:rect l="l" t="t" r="r" b="b"/>
              <a:pathLst>
                <a:path w="1221924" h="678541">
                  <a:moveTo>
                    <a:pt x="85104" y="0"/>
                  </a:moveTo>
                  <a:lnTo>
                    <a:pt x="1136820" y="0"/>
                  </a:lnTo>
                  <a:cubicBezTo>
                    <a:pt x="1183821" y="0"/>
                    <a:pt x="1221924" y="38102"/>
                    <a:pt x="1221924" y="85104"/>
                  </a:cubicBezTo>
                  <a:lnTo>
                    <a:pt x="1221924" y="593438"/>
                  </a:lnTo>
                  <a:cubicBezTo>
                    <a:pt x="1221924" y="616008"/>
                    <a:pt x="1212957" y="637655"/>
                    <a:pt x="1196997" y="653615"/>
                  </a:cubicBezTo>
                  <a:cubicBezTo>
                    <a:pt x="1181037" y="669575"/>
                    <a:pt x="1159391" y="678541"/>
                    <a:pt x="1136820" y="678541"/>
                  </a:cubicBezTo>
                  <a:lnTo>
                    <a:pt x="85104" y="678541"/>
                  </a:lnTo>
                  <a:cubicBezTo>
                    <a:pt x="38102" y="678541"/>
                    <a:pt x="0" y="640439"/>
                    <a:pt x="0" y="593438"/>
                  </a:cubicBezTo>
                  <a:lnTo>
                    <a:pt x="0" y="85104"/>
                  </a:lnTo>
                  <a:cubicBezTo>
                    <a:pt x="0" y="62533"/>
                    <a:pt x="8966" y="40886"/>
                    <a:pt x="24926" y="24926"/>
                  </a:cubicBezTo>
                  <a:cubicBezTo>
                    <a:pt x="40886" y="8966"/>
                    <a:pt x="62533" y="0"/>
                    <a:pt x="85104" y="0"/>
                  </a:cubicBezTo>
                  <a:close/>
                </a:path>
              </a:pathLst>
            </a:custGeom>
            <a:solidFill>
              <a:srgbClr val="FCFCF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429658" y="8052918"/>
            <a:ext cx="2319491" cy="185559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733584" y="2447924"/>
            <a:ext cx="747164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2E2E2E"/>
                </a:solidFill>
                <a:latin typeface="Gliker SemiBold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29076" y="3457574"/>
            <a:ext cx="4661711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>
                <a:solidFill>
                  <a:srgbClr val="2E2E2E"/>
                </a:solidFill>
                <a:latin typeface="Montserrat Semi-Bold"/>
              </a:rPr>
              <a:t>What is a feature article?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29774" y="4276238"/>
            <a:ext cx="6579290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</a:pPr>
            <a:r>
              <a:rPr lang="en-US" sz="2400">
                <a:solidFill>
                  <a:srgbClr val="2E2E2E"/>
                </a:solidFill>
                <a:latin typeface="Montserrat"/>
              </a:rPr>
              <a:t>A feature article is a news story that goes beyond the facts to weave in a narrative and tell a compelling story. A feature article differs from a hard news story as it offers an in-depth look at a particular subject, current event, or location to audiences. A good feature story will keep the reader’s attention until the end, delivering a fleshed-out narrative and creating a lasting impression. </a:t>
            </a:r>
            <a:r>
              <a:rPr lang="en-US" sz="2400">
                <a:solidFill>
                  <a:srgbClr val="2E2E2E"/>
                </a:solidFill>
                <a:latin typeface="Montserrat Bold Italics"/>
              </a:rPr>
              <a:t>Master Class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87753" y="6852820"/>
            <a:ext cx="3541905" cy="193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2774">
                <a:solidFill>
                  <a:srgbClr val="2E2E2E"/>
                </a:solidFill>
                <a:latin typeface="Canva Sans"/>
              </a:rPr>
              <a:t>Between hard news and opinion lies  information hiding inside a narrative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6994" y="2011759"/>
            <a:ext cx="7889042" cy="1102650"/>
            <a:chOff x="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400291" y="2011759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36994" y="5010664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400291" y="5010664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263027" y="7682082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400291" y="7682082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96702"/>
            <a:ext cx="6925519" cy="68043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25973" y="2113687"/>
            <a:ext cx="5868752" cy="327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2"/>
              </a:lnSpc>
            </a:pPr>
            <a:r>
              <a:rPr lang="en-US" sz="6200">
                <a:solidFill>
                  <a:srgbClr val="2E2E2E"/>
                </a:solidFill>
                <a:latin typeface="Gliker SemiBold"/>
              </a:rPr>
              <a:t>MY PEDAGOGICAL CHECK BOXES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58033" y="2324006"/>
            <a:ext cx="664696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Montserrat"/>
              </a:rPr>
              <a:t>Genre analysis and awareness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58033" y="5160815"/>
            <a:ext cx="6456713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Montserrat"/>
              </a:rPr>
              <a:t>Rhetorical analysis - audience and credibility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79191" y="7990520"/>
            <a:ext cx="698203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Montserrat"/>
              </a:rPr>
              <a:t>Research tools for general audience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1635" y="2346794"/>
            <a:ext cx="3198231" cy="5932917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00705" y="1256558"/>
            <a:ext cx="5932917" cy="81133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9191" y="2007289"/>
            <a:ext cx="2461951" cy="8012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67129" y="3356692"/>
            <a:ext cx="1166076" cy="9985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34225" y="3088352"/>
            <a:ext cx="6125075" cy="61699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34154" y="4723383"/>
            <a:ext cx="883202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u="sng" dirty="0">
                <a:solidFill>
                  <a:srgbClr val="2E2E2E"/>
                </a:solidFill>
                <a:latin typeface="Gliker SemiBold"/>
                <a:hlinkClick r:id="rId10" tooltip="https://openlab.citytech.cuny.edu/blaineng1121su2-2022/files/2023/03/How-to-write-a-feature-article-1.pdf"/>
              </a:rPr>
              <a:t>Overview/Roadmap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81021" y="6317035"/>
            <a:ext cx="513829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E2E2E"/>
                </a:solidFill>
                <a:latin typeface="Canva Sans Bold Italics"/>
              </a:rPr>
              <a:t>The Assignment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6846" y="293925"/>
            <a:ext cx="7889042" cy="1102650"/>
            <a:chOff x="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88183" y="297352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46846" y="1808023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88183" y="1729950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46846" y="3320248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888183" y="3266040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488291" y="4908674"/>
            <a:ext cx="7889042" cy="1102650"/>
            <a:chOff x="0" y="0"/>
            <a:chExt cx="3439540" cy="48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888183" y="4832474"/>
            <a:ext cx="1102650" cy="11026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8320" y="78434"/>
            <a:ext cx="4795166" cy="471125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065707" y="590899"/>
            <a:ext cx="7812260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u="sng" dirty="0">
                <a:solidFill>
                  <a:srgbClr val="FFFFFF"/>
                </a:solidFill>
                <a:latin typeface="Montserrat"/>
                <a:hlinkClick r:id="rId4" tooltip="https://www.si.com/college/2021/01/20/cory-booker-athletes-bill-of-rights"/>
              </a:rPr>
              <a:t>Cory Booker</a:t>
            </a:r>
            <a:r>
              <a:rPr lang="en-US" sz="2400" dirty="0">
                <a:solidFill>
                  <a:srgbClr val="FFFFFF"/>
                </a:solidFill>
                <a:latin typeface="Montserrat"/>
              </a:rPr>
              <a:t>  (opinion)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02466" y="1431989"/>
            <a:ext cx="2492104" cy="17802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376011" y="3340423"/>
            <a:ext cx="2652910" cy="14920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627928" y="4991468"/>
            <a:ext cx="1456388" cy="1821762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6439509" y="6554249"/>
            <a:ext cx="7889042" cy="1102650"/>
            <a:chOff x="0" y="0"/>
            <a:chExt cx="3439540" cy="48074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5888183" y="6420899"/>
            <a:ext cx="1102650" cy="110265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54864" y="6478049"/>
            <a:ext cx="2081023" cy="1386595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6439509" y="8276025"/>
            <a:ext cx="7889042" cy="1102650"/>
            <a:chOff x="0" y="0"/>
            <a:chExt cx="3439540" cy="48074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5888183" y="8199825"/>
            <a:ext cx="1102650" cy="110265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66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189542" y="8084991"/>
            <a:ext cx="4278017" cy="2346618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0" y="1396137"/>
            <a:ext cx="6439509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2E2E2E"/>
                </a:solidFill>
                <a:latin typeface="Gliker SemiBold"/>
              </a:rPr>
              <a:t>MENTOR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2E2E2E"/>
                </a:solidFill>
                <a:latin typeface="Gliker SemiBold"/>
              </a:rPr>
              <a:t>TEXTS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34142" y="2082203"/>
            <a:ext cx="7243190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u="sng">
                <a:solidFill>
                  <a:srgbClr val="FFFFFF"/>
                </a:solidFill>
                <a:latin typeface="Montserrat"/>
                <a:hlinkClick r:id="rId10" tooltip="https://www.nytimes.com/2021/05/12/arts/dance/LaTasha-Barnes-lindy-hop.html"/>
              </a:rPr>
              <a:t>LaTasha Barnes (culture/biography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34142" y="3618293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u="sng">
                <a:solidFill>
                  <a:srgbClr val="FFFFFF"/>
                </a:solidFill>
                <a:latin typeface="Montserrat"/>
                <a:hlinkClick r:id="rId11" tooltip="https://www.vox.com/recode/22189727/2020-pandemic-ruined-digital-privacy"/>
              </a:rPr>
              <a:t>End of Privacy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. (call to action)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134142" y="5222999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u="sng">
                <a:solidFill>
                  <a:srgbClr val="FFFFFF"/>
                </a:solidFill>
                <a:latin typeface="Montserrat"/>
                <a:hlinkClick r:id="rId12" tooltip="https://www.thecut.com/2019/03/marriage-an-investigation.html"/>
              </a:rPr>
              <a:t>Marriage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 (cultural analysis)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90834" y="6953175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400" u="sng">
                <a:solidFill>
                  <a:srgbClr val="FFFFFF"/>
                </a:solidFill>
                <a:latin typeface="Montserrat"/>
                <a:hlinkClick r:id="rId13" tooltip="https://www.vox.com/science-and-health/2023/2/11/23592955/last-of-us-fungal-vaccines-infections-cordyceps"/>
              </a:rPr>
              <a:t>Vaccines for fungus 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(science)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64704" y="8599875"/>
            <a:ext cx="529141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u="sng">
                <a:solidFill>
                  <a:srgbClr val="FFFFFF"/>
                </a:solidFill>
                <a:latin typeface="Montserrat"/>
                <a:hlinkClick r:id="rId14" tooltip="https://www.sciencenews.org/article/coronavirus-covid19-stress-brain"/>
              </a:rPr>
              <a:t>Covid made us stupid 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(science)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44000" y="9359625"/>
            <a:ext cx="27432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rgbClr val="000000"/>
                </a:solidFill>
                <a:latin typeface="Canva Sans Bold"/>
                <a:hlinkClick r:id="rId15" tooltip="https://app.perusall.com/courses/eng-1121-sp-2022/how-coronavirus-stress-may-scramble-our-brains-_-science-news-235475783"/>
              </a:rPr>
              <a:t>Perusall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904" y="598200"/>
            <a:ext cx="17229251" cy="89976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3904" y="9529167"/>
            <a:ext cx="172292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from the </a:t>
            </a:r>
            <a:r>
              <a:rPr lang="en-US" sz="3399" u="sng">
                <a:solidFill>
                  <a:srgbClr val="000000"/>
                </a:solidFill>
                <a:latin typeface="Canva Sans"/>
                <a:hlinkClick r:id="rId3" tooltip="https://openlab.citytech.cuny.edu/fyw-pedagogy/slide-shows-for-units/"/>
              </a:rPr>
              <a:t>Model Course Hub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1477130"/>
            <a:chOff x="0" y="0"/>
            <a:chExt cx="7256426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56426" cy="660400"/>
            </a:xfrm>
            <a:custGeom>
              <a:avLst/>
              <a:gdLst/>
              <a:ahLst/>
              <a:cxnLst/>
              <a:rect l="l" t="t" r="r" b="b"/>
              <a:pathLst>
                <a:path w="7256426" h="660400">
                  <a:moveTo>
                    <a:pt x="713196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31966" y="0"/>
                  </a:lnTo>
                  <a:cubicBezTo>
                    <a:pt x="7200547" y="0"/>
                    <a:pt x="7256426" y="55880"/>
                    <a:pt x="7256426" y="124460"/>
                  </a:cubicBezTo>
                  <a:lnTo>
                    <a:pt x="7256426" y="535940"/>
                  </a:lnTo>
                  <a:cubicBezTo>
                    <a:pt x="7256426" y="604520"/>
                    <a:pt x="7200547" y="660400"/>
                    <a:pt x="713196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811"/>
          <a:stretch>
            <a:fillRect/>
          </a:stretch>
        </p:blipFill>
        <p:spPr>
          <a:xfrm>
            <a:off x="1028700" y="2921174"/>
            <a:ext cx="3808639" cy="6337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811"/>
          <a:stretch>
            <a:fillRect/>
          </a:stretch>
        </p:blipFill>
        <p:spPr>
          <a:xfrm>
            <a:off x="5169354" y="2921174"/>
            <a:ext cx="3808639" cy="63371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811"/>
          <a:stretch>
            <a:fillRect/>
          </a:stretch>
        </p:blipFill>
        <p:spPr>
          <a:xfrm>
            <a:off x="9310007" y="2921174"/>
            <a:ext cx="3808639" cy="63371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811"/>
          <a:stretch>
            <a:fillRect/>
          </a:stretch>
        </p:blipFill>
        <p:spPr>
          <a:xfrm>
            <a:off x="13332279" y="2921174"/>
            <a:ext cx="3808639" cy="63371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95856" y="4484535"/>
            <a:ext cx="3955634" cy="20836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3736" b="3736"/>
          <a:stretch>
            <a:fillRect/>
          </a:stretch>
        </p:blipFill>
        <p:spPr>
          <a:xfrm>
            <a:off x="13722270" y="4484535"/>
            <a:ext cx="3265421" cy="3572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82481" y="4428723"/>
            <a:ext cx="3238781" cy="3133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08665" y="4484535"/>
            <a:ext cx="3808639" cy="253274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24226" y="1364040"/>
            <a:ext cx="14907533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2E2E2E"/>
                </a:solidFill>
                <a:latin typeface="Gliker SemiBold Bold"/>
              </a:rPr>
              <a:t>THE ELEMENTS OF A FEATURE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2481" y="3439960"/>
            <a:ext cx="3165981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2E2E2E"/>
                </a:solidFill>
                <a:latin typeface="Montserrat Semi-Bold"/>
              </a:rPr>
              <a:t>INTROS &amp; CONCLUSIONS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85157" y="3528225"/>
            <a:ext cx="278544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2E2E2E"/>
                </a:solidFill>
                <a:latin typeface="Montserrat Semi-Bold"/>
              </a:rPr>
              <a:t>THE NUT GRAF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8237" y="3528225"/>
            <a:ext cx="240494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2E2E2E"/>
                </a:solidFill>
                <a:latin typeface="Montserrat Semi-Bold"/>
              </a:rPr>
              <a:t>ANALYZING A FEATURE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52021" y="3439960"/>
            <a:ext cx="368889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2E2E2E"/>
                </a:solidFill>
                <a:latin typeface="Montserrat Semi-Bold"/>
              </a:rPr>
              <a:t>GROUP ANALYSIS OF MENTOR TEXT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76743" y="7619079"/>
            <a:ext cx="279386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from the </a:t>
            </a:r>
            <a:r>
              <a:rPr lang="en-US" sz="3000" u="sng">
                <a:solidFill>
                  <a:srgbClr val="000000"/>
                </a:solidFill>
                <a:latin typeface="Canva Sans"/>
                <a:hlinkClick r:id="rId8" tooltip="https://www.canva.com/design/DAEZb1Y8cVc/czgtCs1vLlkxSRjO9azwGQ/view?utm_content=DAEZb1Y8cVc&amp;utm_campaign=designshare&amp;utm_medium=link&amp;utm_source=publishsharelink"/>
              </a:rPr>
              <a:t>Model Course Hub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56846" y="8266779"/>
            <a:ext cx="267444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Canva Sans"/>
                <a:hlinkClick r:id="rId9" tooltip="https://docs.google.com/document/d/1aVrdztt-gKIqzxbJu06wmVJORt0Ht5y4/edit"/>
              </a:rPr>
              <a:t>The worksheet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7577" y="7733379"/>
            <a:ext cx="303088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Canva Sans"/>
                <a:hlinkClick r:id="rId10" tooltip="https://www.nytimes.com/2020/01/29/learning/hooking-the-reader-right-from-the-start-the-times-trilobites-column.html"/>
              </a:rPr>
              <a:t>from </a:t>
            </a:r>
            <a:r>
              <a:rPr lang="en-US" sz="3000" u="sng">
                <a:solidFill>
                  <a:srgbClr val="000000"/>
                </a:solidFill>
                <a:latin typeface="Canva Sans Italics"/>
                <a:hlinkClick r:id="rId10" tooltip="https://www.nytimes.com/2020/01/29/learning/hooking-the-reader-right-from-the-start-the-times-trilobites-column.html"/>
              </a:rPr>
              <a:t>NY</a:t>
            </a:r>
            <a:r>
              <a:rPr lang="en-US" sz="3000" u="sng">
                <a:solidFill>
                  <a:srgbClr val="000000"/>
                </a:solidFill>
                <a:latin typeface="Canva Sans"/>
                <a:hlinkClick r:id="rId10" tooltip="https://www.nytimes.com/2020/01/29/learning/hooking-the-reader-right-from-the-start-the-times-trilobites-column.html"/>
              </a:rPr>
              <a:t> </a:t>
            </a:r>
            <a:r>
              <a:rPr lang="en-US" sz="3000" u="sng">
                <a:solidFill>
                  <a:srgbClr val="000000"/>
                </a:solidFill>
                <a:latin typeface="Canva Sans Italics"/>
                <a:hlinkClick r:id="rId10" tooltip="https://www.nytimes.com/2020/01/29/learning/hooking-the-reader-right-from-the-start-the-times-trilobites-column.html"/>
              </a:rPr>
              <a:t>Times</a:t>
            </a:r>
            <a:r>
              <a:rPr lang="en-US" sz="3000" u="sng">
                <a:solidFill>
                  <a:srgbClr val="000000"/>
                </a:solidFill>
                <a:latin typeface="Canva Sans"/>
                <a:hlinkClick r:id="rId10" tooltip="https://www.nytimes.com/2020/01/29/learning/hooking-the-reader-right-from-the-start-the-times-trilobites-column.html"/>
              </a:rPr>
              <a:t> on intros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69030" y="7704236"/>
            <a:ext cx="332335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Canva Sans"/>
                <a:hlinkClick r:id="rId11" tooltip="https://www.nytimes.com/2020/01/27/world/asia/27china-coronavirus-health.html"/>
              </a:rPr>
              <a:t>Coronavirus article from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922591" y="-61537"/>
            <a:ext cx="5932917" cy="81133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56072" y="628073"/>
            <a:ext cx="2461951" cy="8012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1283" y="1429327"/>
            <a:ext cx="1166076" cy="9985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964078" y="3557054"/>
            <a:ext cx="6125075" cy="61699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8951">
            <a:off x="4889049" y="7285467"/>
            <a:ext cx="7315200" cy="21945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096327" y="7737817"/>
            <a:ext cx="2319491" cy="185559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5883" y="2418387"/>
            <a:ext cx="883202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u="sng">
                <a:solidFill>
                  <a:srgbClr val="2E2E2E"/>
                </a:solidFill>
                <a:latin typeface="Gliker SemiBold"/>
                <a:hlinkClick r:id="rId13" tooltip="https://openlab.citytech.cuny.edu/blaineng1121su2-2022/files/2023/03/How-to-write-a-feature-article-1.pdf"/>
              </a:rPr>
              <a:t>Overview/Roadmap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25185" y="3461804"/>
            <a:ext cx="473556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E2E2E"/>
                </a:solidFill>
                <a:latin typeface="Canva Sans Bold Italics"/>
              </a:rPr>
              <a:t>Picking a topic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2939" y="4861488"/>
            <a:ext cx="3880277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E2E2E"/>
                </a:solidFill>
                <a:latin typeface="Canva Sans"/>
              </a:rPr>
              <a:t>questions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2E2E2E"/>
                </a:solidFill>
                <a:latin typeface="Canva Sans"/>
                <a:hlinkClick r:id="rId14" tooltip="https://padlet.com/dblain1/article-ideas-o433-rw1ez1b00esmiy7i"/>
              </a:rPr>
              <a:t>Padlet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2E2E2E"/>
                </a:solidFill>
                <a:latin typeface="Canva Sans"/>
                <a:hlinkClick r:id="rId15" tooltip="https://openlab.citytech.cuny.edu/blaineng1121su2-2022/files/2022/05/Doing-a-KWL.jpg"/>
              </a:rPr>
              <a:t>KWL+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92966" y="4861488"/>
            <a:ext cx="4451034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E2E2E"/>
                </a:solidFill>
                <a:latin typeface="Canva Sans"/>
              </a:rPr>
              <a:t>Short rhetorical analysis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E2E2E"/>
                </a:solidFill>
                <a:latin typeface="Canva Sans"/>
              </a:rPr>
              <a:t>Pitch</a:t>
            </a:r>
          </a:p>
        </p:txBody>
      </p:sp>
      <p:sp>
        <p:nvSpPr>
          <p:cNvPr id="12" name="TextBox 12"/>
          <p:cNvSpPr txBox="1"/>
          <p:nvPr/>
        </p:nvSpPr>
        <p:spPr>
          <a:xfrm rot="-491998">
            <a:off x="6943556" y="7904870"/>
            <a:ext cx="3198231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2E2E2E"/>
                </a:solidFill>
                <a:latin typeface="Canva Sans Bold Italics"/>
              </a:rPr>
              <a:t>More Illumination  than persuasion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204717" y="-318226"/>
            <a:ext cx="3643798" cy="49829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535130" y="796232"/>
            <a:ext cx="4982971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E2E2E"/>
                </a:solidFill>
                <a:latin typeface="Gliker SemiBold"/>
              </a:rPr>
              <a:t>Don't forget about interviews!!!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35130" y="2661592"/>
            <a:ext cx="49829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u="sng">
                <a:solidFill>
                  <a:srgbClr val="2E2E2E"/>
                </a:solidFill>
                <a:latin typeface="Canva Sans Italics"/>
                <a:hlinkClick r:id="rId16" tooltip="https://drive.google.com/drive/u/2/folders/1wIj_FjV7kGcfNYTpr2K5MT98jgrr6k8Q"/>
              </a:rPr>
              <a:t>how to do interviews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331</Words>
  <Application>Microsoft Macintosh PowerPoint</Application>
  <PresentationFormat>Custom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Canva Sans Italics</vt:lpstr>
      <vt:lpstr>Montserrat Bold</vt:lpstr>
      <vt:lpstr>Montserrat</vt:lpstr>
      <vt:lpstr>Montserrat Bold Italics</vt:lpstr>
      <vt:lpstr>Gliker SemiBold Bold</vt:lpstr>
      <vt:lpstr>Arial</vt:lpstr>
      <vt:lpstr>Montserrat Semi-Bold Bold</vt:lpstr>
      <vt:lpstr>Canva Sans Bold Italics</vt:lpstr>
      <vt:lpstr>Canva Sans Bold</vt:lpstr>
      <vt:lpstr>Montserrat Semi-Bold</vt:lpstr>
      <vt:lpstr>Canva Sans</vt:lpstr>
      <vt:lpstr>Gliker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1121  Unit 2 workshop</dc:title>
  <cp:lastModifiedBy>Jacquelyn Blain</cp:lastModifiedBy>
  <cp:revision>2</cp:revision>
  <dcterms:created xsi:type="dcterms:W3CDTF">2006-08-16T00:00:00Z</dcterms:created>
  <dcterms:modified xsi:type="dcterms:W3CDTF">2023-03-05T23:44:40Z</dcterms:modified>
  <dc:identifier>DAFcDnLq1k8</dc:identifier>
</cp:coreProperties>
</file>