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62" d="100"/>
          <a:sy n="62" d="100"/>
        </p:scale>
        <p:origin x="1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9/22/2017</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9/22/2017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9/22/2017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9/22/2017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9/22/2017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9/22/2017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9/22/2017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9/22/2017</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9/22/2017</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library.citytech.cuny.edu/" TargetMode="External"/><Relationship Id="rId2" Type="http://schemas.openxmlformats.org/officeDocument/2006/relationships/hyperlink" Target="https://en.wikipedia.org/wiki/Rhetori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E98E-E92F-4AEE-897B-86B4EA907E87}"/>
              </a:ext>
            </a:extLst>
          </p:cNvPr>
          <p:cNvSpPr>
            <a:spLocks noGrp="1"/>
          </p:cNvSpPr>
          <p:nvPr>
            <p:ph type="ctrTitle"/>
          </p:nvPr>
        </p:nvSpPr>
        <p:spPr/>
        <p:txBody>
          <a:bodyPr/>
          <a:lstStyle/>
          <a:p>
            <a:r>
              <a:rPr lang="en-US" dirty="0"/>
              <a:t>750-word expanded definition</a:t>
            </a:r>
          </a:p>
        </p:txBody>
      </p:sp>
      <p:sp>
        <p:nvSpPr>
          <p:cNvPr id="3" name="Subtitle 2">
            <a:extLst>
              <a:ext uri="{FF2B5EF4-FFF2-40B4-BE49-F238E27FC236}">
                <a16:creationId xmlns:a16="http://schemas.microsoft.com/office/drawing/2014/main" id="{F4D786E6-0408-4FA4-AD3A-A1BE6278F56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374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8CAEB-4A70-4D40-A559-F03587DCDA1F}"/>
              </a:ext>
            </a:extLst>
          </p:cNvPr>
          <p:cNvSpPr>
            <a:spLocks noGrp="1"/>
          </p:cNvSpPr>
          <p:nvPr>
            <p:ph type="title"/>
          </p:nvPr>
        </p:nvSpPr>
        <p:spPr/>
        <p:txBody>
          <a:bodyPr/>
          <a:lstStyle/>
          <a:p>
            <a:r>
              <a:rPr lang="en-US" dirty="0"/>
              <a:t>General assignment</a:t>
            </a:r>
          </a:p>
        </p:txBody>
      </p:sp>
      <p:sp>
        <p:nvSpPr>
          <p:cNvPr id="3" name="Content Placeholder 2">
            <a:extLst>
              <a:ext uri="{FF2B5EF4-FFF2-40B4-BE49-F238E27FC236}">
                <a16:creationId xmlns:a16="http://schemas.microsoft.com/office/drawing/2014/main" id="{9803AA37-2B27-40BD-9A1D-721D77B27993}"/>
              </a:ext>
            </a:extLst>
          </p:cNvPr>
          <p:cNvSpPr>
            <a:spLocks noGrp="1"/>
          </p:cNvSpPr>
          <p:nvPr>
            <p:ph idx="1"/>
          </p:nvPr>
        </p:nvSpPr>
        <p:spPr/>
        <p:txBody>
          <a:bodyPr/>
          <a:lstStyle/>
          <a:p>
            <a:r>
              <a:rPr lang="en-US" dirty="0"/>
              <a:t>Individually, you will write a 750-1000 word expanded definition of a technical or scientific term, with cover memo, which demonstrates: 1. correct memorandum format. 2. knowledge of the etymology and historical development of the term. 3. examples of the term's use in various written contexts. 4. ability to compare and contrast various uses of the term. 5. use and citation of sources with proper attribution. 6. awareness of audience. At least three library-sourced citations are required and should be cited following APA format.</a:t>
            </a:r>
          </a:p>
        </p:txBody>
      </p:sp>
    </p:spTree>
    <p:extLst>
      <p:ext uri="{BB962C8B-B14F-4D97-AF65-F5344CB8AC3E}">
        <p14:creationId xmlns:p14="http://schemas.microsoft.com/office/powerpoint/2010/main" val="64931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4AD75-A7A6-4A03-8A82-67FEC7375406}"/>
              </a:ext>
            </a:extLst>
          </p:cNvPr>
          <p:cNvSpPr>
            <a:spLocks noGrp="1"/>
          </p:cNvSpPr>
          <p:nvPr>
            <p:ph type="title"/>
          </p:nvPr>
        </p:nvSpPr>
        <p:spPr/>
        <p:txBody>
          <a:bodyPr/>
          <a:lstStyle/>
          <a:p>
            <a:r>
              <a:rPr lang="en-US" dirty="0"/>
              <a:t>What you’ll be doing…</a:t>
            </a:r>
          </a:p>
        </p:txBody>
      </p:sp>
      <p:sp>
        <p:nvSpPr>
          <p:cNvPr id="3" name="Content Placeholder 2">
            <a:extLst>
              <a:ext uri="{FF2B5EF4-FFF2-40B4-BE49-F238E27FC236}">
                <a16:creationId xmlns:a16="http://schemas.microsoft.com/office/drawing/2014/main" id="{15563506-19FD-4C16-95FC-8B039D3FF942}"/>
              </a:ext>
            </a:extLst>
          </p:cNvPr>
          <p:cNvSpPr>
            <a:spLocks noGrp="1"/>
          </p:cNvSpPr>
          <p:nvPr>
            <p:ph idx="1"/>
          </p:nvPr>
        </p:nvSpPr>
        <p:spPr/>
        <p:txBody>
          <a:bodyPr/>
          <a:lstStyle/>
          <a:p>
            <a:r>
              <a:rPr lang="en-US" dirty="0"/>
              <a:t>Find a term in your field that’s important.</a:t>
            </a:r>
          </a:p>
          <a:p>
            <a:r>
              <a:rPr lang="en-US" dirty="0"/>
              <a:t>Define it in your own words.</a:t>
            </a:r>
          </a:p>
          <a:p>
            <a:r>
              <a:rPr lang="en-US" dirty="0"/>
              <a:t>Start with Wikipedia to find the etymology of the word and sources you can use to show how the word is used in different fields.</a:t>
            </a:r>
          </a:p>
          <a:p>
            <a:r>
              <a:rPr lang="en-US" dirty="0"/>
              <a:t>Show us how the word is used in different contexts – with different audiences.</a:t>
            </a:r>
          </a:p>
        </p:txBody>
      </p:sp>
    </p:spTree>
    <p:extLst>
      <p:ext uri="{BB962C8B-B14F-4D97-AF65-F5344CB8AC3E}">
        <p14:creationId xmlns:p14="http://schemas.microsoft.com/office/powerpoint/2010/main" val="2175158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0C705-D6DA-4AA0-9D64-EFEC6F9174E2}"/>
              </a:ext>
            </a:extLst>
          </p:cNvPr>
          <p:cNvSpPr>
            <a:spLocks noGrp="1"/>
          </p:cNvSpPr>
          <p:nvPr>
            <p:ph type="title"/>
          </p:nvPr>
        </p:nvSpPr>
        <p:spPr/>
        <p:txBody>
          <a:bodyPr/>
          <a:lstStyle/>
          <a:p>
            <a:r>
              <a:rPr lang="en-US" dirty="0"/>
              <a:t>General format</a:t>
            </a:r>
          </a:p>
        </p:txBody>
      </p:sp>
      <p:sp>
        <p:nvSpPr>
          <p:cNvPr id="3" name="Content Placeholder 2">
            <a:extLst>
              <a:ext uri="{FF2B5EF4-FFF2-40B4-BE49-F238E27FC236}">
                <a16:creationId xmlns:a16="http://schemas.microsoft.com/office/drawing/2014/main" id="{99B8A552-50E4-43C7-B2FE-6228EDD75A51}"/>
              </a:ext>
            </a:extLst>
          </p:cNvPr>
          <p:cNvSpPr>
            <a:spLocks noGrp="1"/>
          </p:cNvSpPr>
          <p:nvPr>
            <p:ph idx="1"/>
          </p:nvPr>
        </p:nvSpPr>
        <p:spPr/>
        <p:txBody>
          <a:bodyPr/>
          <a:lstStyle/>
          <a:p>
            <a:r>
              <a:rPr lang="en-US" dirty="0"/>
              <a:t>There’s a complete template for this on the Open Lab site under Major Assignments </a:t>
            </a:r>
            <a:r>
              <a:rPr lang="en-US" dirty="0">
                <a:sym typeface="Wingdings" panose="05000000000000000000" pitchFamily="2" charset="2"/>
              </a:rPr>
              <a:t> 750-word Definition.</a:t>
            </a:r>
          </a:p>
          <a:p>
            <a:r>
              <a:rPr lang="en-US" dirty="0">
                <a:sym typeface="Wingdings" panose="05000000000000000000" pitchFamily="2" charset="2"/>
              </a:rPr>
              <a:t>Overall, it’s a memo that uses different levels of headings.</a:t>
            </a:r>
            <a:endParaRPr lang="en-US" dirty="0"/>
          </a:p>
        </p:txBody>
      </p:sp>
    </p:spTree>
    <p:extLst>
      <p:ext uri="{BB962C8B-B14F-4D97-AF65-F5344CB8AC3E}">
        <p14:creationId xmlns:p14="http://schemas.microsoft.com/office/powerpoint/2010/main" val="147934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9313E-8985-4FF8-991A-B4C38D6490E7}"/>
              </a:ext>
            </a:extLst>
          </p:cNvPr>
          <p:cNvSpPr>
            <a:spLocks noGrp="1"/>
          </p:cNvSpPr>
          <p:nvPr>
            <p:ph type="title"/>
          </p:nvPr>
        </p:nvSpPr>
        <p:spPr>
          <a:xfrm>
            <a:off x="1534696" y="883404"/>
            <a:ext cx="9520158" cy="784371"/>
          </a:xfrm>
        </p:spPr>
        <p:txBody>
          <a:bodyPr/>
          <a:lstStyle/>
          <a:p>
            <a:r>
              <a:rPr lang="en-US" dirty="0"/>
              <a:t>An example -- rhetoric</a:t>
            </a:r>
          </a:p>
        </p:txBody>
      </p:sp>
      <p:sp>
        <p:nvSpPr>
          <p:cNvPr id="3" name="Content Placeholder 2">
            <a:extLst>
              <a:ext uri="{FF2B5EF4-FFF2-40B4-BE49-F238E27FC236}">
                <a16:creationId xmlns:a16="http://schemas.microsoft.com/office/drawing/2014/main" id="{99EE3090-67A2-4155-A1F3-7BCA51D7FC2E}"/>
              </a:ext>
            </a:extLst>
          </p:cNvPr>
          <p:cNvSpPr>
            <a:spLocks noGrp="1"/>
          </p:cNvSpPr>
          <p:nvPr>
            <p:ph idx="1"/>
          </p:nvPr>
        </p:nvSpPr>
        <p:spPr>
          <a:xfrm>
            <a:off x="1534696" y="1814254"/>
            <a:ext cx="9520158" cy="3450613"/>
          </a:xfrm>
        </p:spPr>
        <p:txBody>
          <a:bodyPr>
            <a:normAutofit lnSpcReduction="10000"/>
          </a:bodyPr>
          <a:lstStyle/>
          <a:p>
            <a:r>
              <a:rPr lang="en-US" dirty="0"/>
              <a:t>My definition.</a:t>
            </a:r>
          </a:p>
          <a:p>
            <a:r>
              <a:rPr lang="en-US" b="1" dirty="0">
                <a:solidFill>
                  <a:schemeClr val="accent3">
                    <a:lumMod val="75000"/>
                  </a:schemeClr>
                </a:solidFill>
                <a:hlinkClick r:id="rId2"/>
              </a:rPr>
              <a:t>Wikipedia entry</a:t>
            </a:r>
            <a:r>
              <a:rPr lang="en-US" dirty="0"/>
              <a:t>: </a:t>
            </a:r>
          </a:p>
          <a:p>
            <a:pPr lvl="1"/>
            <a:r>
              <a:rPr lang="en-US" dirty="0"/>
              <a:t>Etymology (from Greek for orator)</a:t>
            </a:r>
          </a:p>
          <a:p>
            <a:pPr lvl="1"/>
            <a:r>
              <a:rPr lang="en-US" dirty="0"/>
              <a:t>History of term (from Aristotle to contemporary)</a:t>
            </a:r>
          </a:p>
          <a:p>
            <a:pPr lvl="1"/>
            <a:r>
              <a:rPr lang="en-US" dirty="0"/>
              <a:t>My choice of how to approach the different uses/definitions</a:t>
            </a:r>
          </a:p>
          <a:p>
            <a:pPr lvl="1"/>
            <a:r>
              <a:rPr lang="en-US" dirty="0">
                <a:hlinkClick r:id="rId3"/>
              </a:rPr>
              <a:t>Library research </a:t>
            </a:r>
            <a:r>
              <a:rPr lang="en-US" dirty="0">
                <a:sym typeface="Wingdings" panose="05000000000000000000" pitchFamily="2" charset="2"/>
              </a:rPr>
              <a:t> three sources</a:t>
            </a:r>
          </a:p>
          <a:p>
            <a:pPr lvl="2"/>
            <a:r>
              <a:rPr lang="en-US" dirty="0">
                <a:sym typeface="Wingdings" panose="05000000000000000000" pitchFamily="2" charset="2"/>
              </a:rPr>
              <a:t>Copy quotations</a:t>
            </a:r>
          </a:p>
          <a:p>
            <a:pPr lvl="2"/>
            <a:r>
              <a:rPr lang="en-US" dirty="0">
                <a:sym typeface="Wingdings" panose="05000000000000000000" pitchFamily="2" charset="2"/>
              </a:rPr>
              <a:t>Write down bibliographic information</a:t>
            </a:r>
            <a:endParaRPr lang="en-US" dirty="0"/>
          </a:p>
          <a:p>
            <a:pPr lvl="1"/>
            <a:r>
              <a:rPr lang="en-US" dirty="0"/>
              <a:t>Decide on audiences</a:t>
            </a:r>
          </a:p>
          <a:p>
            <a:pPr lvl="1"/>
            <a:endParaRPr lang="en-US" dirty="0"/>
          </a:p>
        </p:txBody>
      </p:sp>
    </p:spTree>
    <p:extLst>
      <p:ext uri="{BB962C8B-B14F-4D97-AF65-F5344CB8AC3E}">
        <p14:creationId xmlns:p14="http://schemas.microsoft.com/office/powerpoint/2010/main" val="413975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C1B7-9E6D-47EF-AF02-FAA68679806D}"/>
              </a:ext>
            </a:extLst>
          </p:cNvPr>
          <p:cNvSpPr>
            <a:spLocks noGrp="1"/>
          </p:cNvSpPr>
          <p:nvPr>
            <p:ph type="title"/>
          </p:nvPr>
        </p:nvSpPr>
        <p:spPr/>
        <p:txBody>
          <a:bodyPr/>
          <a:lstStyle/>
          <a:p>
            <a:r>
              <a:rPr lang="en-US" dirty="0"/>
              <a:t>Drafting the intro</a:t>
            </a:r>
          </a:p>
        </p:txBody>
      </p:sp>
      <p:sp>
        <p:nvSpPr>
          <p:cNvPr id="3" name="Content Placeholder 2">
            <a:extLst>
              <a:ext uri="{FF2B5EF4-FFF2-40B4-BE49-F238E27FC236}">
                <a16:creationId xmlns:a16="http://schemas.microsoft.com/office/drawing/2014/main" id="{1A5C1BE0-D4AB-4AC9-805C-6C2EE47793CF}"/>
              </a:ext>
            </a:extLst>
          </p:cNvPr>
          <p:cNvSpPr>
            <a:spLocks noGrp="1"/>
          </p:cNvSpPr>
          <p:nvPr>
            <p:ph idx="1"/>
          </p:nvPr>
        </p:nvSpPr>
        <p:spPr/>
        <p:txBody>
          <a:bodyPr/>
          <a:lstStyle/>
          <a:p>
            <a:r>
              <a:rPr lang="en-US" dirty="0"/>
              <a:t>The term </a:t>
            </a:r>
            <a:r>
              <a:rPr lang="en-US" i="1" dirty="0"/>
              <a:t>rhetoric</a:t>
            </a:r>
            <a:r>
              <a:rPr lang="en-US" dirty="0"/>
              <a:t> has been used since Ancient Greece to discuss how messages are crafted. The term itself is from Greek </a:t>
            </a:r>
            <a:r>
              <a:rPr lang="en-US" dirty="0" err="1"/>
              <a:t>ῥητορικός</a:t>
            </a:r>
            <a:r>
              <a:rPr lang="en-US" dirty="0"/>
              <a:t> </a:t>
            </a:r>
            <a:r>
              <a:rPr lang="en-US" i="1" dirty="0" err="1"/>
              <a:t>rhētorikós</a:t>
            </a:r>
            <a:r>
              <a:rPr lang="en-US" dirty="0"/>
              <a:t>, "oratorical“; from </a:t>
            </a:r>
            <a:r>
              <a:rPr lang="en-US" dirty="0" err="1"/>
              <a:t>ῥήτωρ</a:t>
            </a:r>
            <a:r>
              <a:rPr lang="en-US" dirty="0"/>
              <a:t> </a:t>
            </a:r>
            <a:r>
              <a:rPr lang="en-US" i="1" dirty="0" err="1"/>
              <a:t>rhḗtōr</a:t>
            </a:r>
            <a:r>
              <a:rPr lang="en-US" dirty="0"/>
              <a:t>, "public speaker“; related to </a:t>
            </a:r>
            <a:r>
              <a:rPr lang="en-US" dirty="0" err="1"/>
              <a:t>ῥῆμ</a:t>
            </a:r>
            <a:r>
              <a:rPr lang="en-US" dirty="0"/>
              <a:t>α</a:t>
            </a:r>
            <a:r>
              <a:rPr lang="en-US" i="1" dirty="0"/>
              <a:t>rhêma</a:t>
            </a:r>
            <a:r>
              <a:rPr lang="en-US" dirty="0"/>
              <a:t>, "that which is said or spoken, word, saying“; and ultimately derived from the verb ἐρῶ </a:t>
            </a:r>
            <a:r>
              <a:rPr lang="en-US" i="1" dirty="0"/>
              <a:t>erō</a:t>
            </a:r>
            <a:r>
              <a:rPr lang="en-US" dirty="0"/>
              <a:t>, "I say, I speak.“Originally, rhetoric was one of the three ancient arts of discourse (along with grammar and logic) that were taught to students who intended to be orators. Over the centuries, it has changed definitions, and now means everything from how messages are put together and how we analyze them, to a more contemporary use of “rhetoric” as meaning empty language. </a:t>
            </a:r>
          </a:p>
        </p:txBody>
      </p:sp>
    </p:spTree>
    <p:extLst>
      <p:ext uri="{BB962C8B-B14F-4D97-AF65-F5344CB8AC3E}">
        <p14:creationId xmlns:p14="http://schemas.microsoft.com/office/powerpoint/2010/main" val="2896224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9C38B-13D5-4696-8659-140F8AB7D7CD}"/>
              </a:ext>
            </a:extLst>
          </p:cNvPr>
          <p:cNvSpPr>
            <a:spLocks noGrp="1"/>
          </p:cNvSpPr>
          <p:nvPr>
            <p:ph type="title"/>
          </p:nvPr>
        </p:nvSpPr>
        <p:spPr/>
        <p:txBody>
          <a:bodyPr/>
          <a:lstStyle/>
          <a:p>
            <a:r>
              <a:rPr lang="en-US" dirty="0"/>
              <a:t>A definition</a:t>
            </a:r>
          </a:p>
        </p:txBody>
      </p:sp>
      <p:sp>
        <p:nvSpPr>
          <p:cNvPr id="3" name="Content Placeholder 2">
            <a:extLst>
              <a:ext uri="{FF2B5EF4-FFF2-40B4-BE49-F238E27FC236}">
                <a16:creationId xmlns:a16="http://schemas.microsoft.com/office/drawing/2014/main" id="{DEFB9735-EBBA-4262-B356-C8F32F028260}"/>
              </a:ext>
            </a:extLst>
          </p:cNvPr>
          <p:cNvSpPr>
            <a:spLocks noGrp="1"/>
          </p:cNvSpPr>
          <p:nvPr>
            <p:ph idx="1"/>
          </p:nvPr>
        </p:nvSpPr>
        <p:spPr/>
        <p:txBody>
          <a:bodyPr>
            <a:normAutofit lnSpcReduction="10000"/>
          </a:bodyPr>
          <a:lstStyle/>
          <a:p>
            <a:r>
              <a:rPr lang="en-US" dirty="0"/>
              <a:t>Kenneth Burke (1969), a modern rhetorical theorist, wrote that “[y]</a:t>
            </a:r>
            <a:r>
              <a:rPr lang="en-US" dirty="0" err="1"/>
              <a:t>ou</a:t>
            </a:r>
            <a:r>
              <a:rPr lang="en-US" dirty="0"/>
              <a:t> persuade a man only insofar as you can talk his language by speech, gesture, tonality, order, image, attitude, idea, identifying your way with his” (p. 55).</a:t>
            </a:r>
            <a:r>
              <a:rPr lang="en-US" i="1" dirty="0"/>
              <a:t> </a:t>
            </a:r>
            <a:r>
              <a:rPr lang="en-US" dirty="0"/>
              <a:t>Burke was one of the first rhetoricians to discuss rhetoric as “symbolic action”, that is, where discourse and human beings interact in the real world. Burke thought of rhetoric as a living, lively part of how we craft, send, and interpret messages, and that we’re all in conversation with each other, even if there’s no immediate feedback. He argued that we need to understand each other’s position before persuasion can take place. His approach was, and still is, a major influence on how we think about and teach rhetoric.</a:t>
            </a:r>
          </a:p>
        </p:txBody>
      </p:sp>
    </p:spTree>
    <p:extLst>
      <p:ext uri="{BB962C8B-B14F-4D97-AF65-F5344CB8AC3E}">
        <p14:creationId xmlns:p14="http://schemas.microsoft.com/office/powerpoint/2010/main" val="68000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E43F2-4F96-4A06-B394-D97567A9E696}"/>
              </a:ext>
            </a:extLst>
          </p:cNvPr>
          <p:cNvSpPr>
            <a:spLocks noGrp="1"/>
          </p:cNvSpPr>
          <p:nvPr>
            <p:ph type="title"/>
          </p:nvPr>
        </p:nvSpPr>
        <p:spPr/>
        <p:txBody>
          <a:bodyPr/>
          <a:lstStyle/>
          <a:p>
            <a:br>
              <a:rPr lang="en-US" dirty="0"/>
            </a:br>
            <a:r>
              <a:rPr lang="en-US" dirty="0"/>
              <a:t>A context sentence. </a:t>
            </a:r>
          </a:p>
        </p:txBody>
      </p:sp>
      <p:sp>
        <p:nvSpPr>
          <p:cNvPr id="3" name="Content Placeholder 2">
            <a:extLst>
              <a:ext uri="{FF2B5EF4-FFF2-40B4-BE49-F238E27FC236}">
                <a16:creationId xmlns:a16="http://schemas.microsoft.com/office/drawing/2014/main" id="{01F0030F-47BF-4009-82F0-1A75C11E1F5F}"/>
              </a:ext>
            </a:extLst>
          </p:cNvPr>
          <p:cNvSpPr>
            <a:spLocks noGrp="1"/>
          </p:cNvSpPr>
          <p:nvPr>
            <p:ph idx="1"/>
          </p:nvPr>
        </p:nvSpPr>
        <p:spPr/>
        <p:txBody>
          <a:bodyPr/>
          <a:lstStyle/>
          <a:p>
            <a:r>
              <a:rPr lang="en-US" dirty="0"/>
              <a:t>Sentence: This term, we’ll be learning rhetoric, which is the art and science of putting messages together in order to create a specific outcome in an audience.</a:t>
            </a:r>
          </a:p>
          <a:p>
            <a:r>
              <a:rPr lang="en-US" dirty="0"/>
              <a:t>Audience: First year composition students.</a:t>
            </a:r>
          </a:p>
          <a:p>
            <a:r>
              <a:rPr lang="en-US" dirty="0"/>
              <a:t>Audience analysis: Students who have probably never heard of rhetoric, or if they have, it’s in terms of </a:t>
            </a:r>
            <a:r>
              <a:rPr lang="en-US" i="1" dirty="0"/>
              <a:t>logos, ethos, </a:t>
            </a:r>
            <a:r>
              <a:rPr lang="en-US" dirty="0"/>
              <a:t>and </a:t>
            </a:r>
            <a:r>
              <a:rPr lang="en-US" i="1" dirty="0"/>
              <a:t>pathos</a:t>
            </a:r>
            <a:r>
              <a:rPr lang="en-US" dirty="0"/>
              <a:t>. This will be new to them. Most of the students will be just out of high school.</a:t>
            </a:r>
          </a:p>
          <a:p>
            <a:r>
              <a:rPr lang="en-US" dirty="0"/>
              <a:t>Purpose &amp; Context: I use </a:t>
            </a:r>
            <a:r>
              <a:rPr lang="en-US" i="1" dirty="0"/>
              <a:t>rhetoric</a:t>
            </a:r>
            <a:r>
              <a:rPr lang="en-US" dirty="0"/>
              <a:t> in this way the first week of </a:t>
            </a:r>
            <a:r>
              <a:rPr lang="en-US"/>
              <a:t>the term so </a:t>
            </a:r>
            <a:r>
              <a:rPr lang="en-US" dirty="0"/>
              <a:t>that it’s simple and not threatening, hopefully showing it’s a tool and not a THING. </a:t>
            </a:r>
          </a:p>
          <a:p>
            <a:endParaRPr lang="en-US" dirty="0"/>
          </a:p>
        </p:txBody>
      </p:sp>
    </p:spTree>
    <p:extLst>
      <p:ext uri="{BB962C8B-B14F-4D97-AF65-F5344CB8AC3E}">
        <p14:creationId xmlns:p14="http://schemas.microsoft.com/office/powerpoint/2010/main" val="236853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3CC8-8AD1-4FB1-A1D2-8A267D1E7967}"/>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6A1D8DAC-A594-4624-8A87-9959FA2F4646}"/>
              </a:ext>
            </a:extLst>
          </p:cNvPr>
          <p:cNvSpPr>
            <a:spLocks noGrp="1"/>
          </p:cNvSpPr>
          <p:nvPr>
            <p:ph idx="1"/>
          </p:nvPr>
        </p:nvSpPr>
        <p:spPr/>
        <p:txBody>
          <a:bodyPr/>
          <a:lstStyle/>
          <a:p>
            <a:pPr marL="0" indent="0">
              <a:buNone/>
            </a:pPr>
            <a:r>
              <a:rPr lang="en-US" dirty="0"/>
              <a:t>Burke, Kenneth (1969). </a:t>
            </a:r>
            <a:r>
              <a:rPr lang="en-US" i="1" dirty="0"/>
              <a:t>A Rhetoric of Motives. </a:t>
            </a:r>
            <a:r>
              <a:rPr lang="en-US" dirty="0"/>
              <a:t>Berkeley: U of California Press. </a:t>
            </a:r>
          </a:p>
          <a:p>
            <a:pPr marL="0" indent="0">
              <a:buNone/>
            </a:pPr>
            <a:endParaRPr lang="en-US" dirty="0"/>
          </a:p>
        </p:txBody>
      </p:sp>
    </p:spTree>
    <p:extLst>
      <p:ext uri="{BB962C8B-B14F-4D97-AF65-F5344CB8AC3E}">
        <p14:creationId xmlns:p14="http://schemas.microsoft.com/office/powerpoint/2010/main" val="19061989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40</TotalTime>
  <Words>446</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Palatino Linotype</vt:lpstr>
      <vt:lpstr>Wingdings</vt:lpstr>
      <vt:lpstr>Gallery</vt:lpstr>
      <vt:lpstr>750-word expanded definition</vt:lpstr>
      <vt:lpstr>General assignment</vt:lpstr>
      <vt:lpstr>What you’ll be doing…</vt:lpstr>
      <vt:lpstr>General format</vt:lpstr>
      <vt:lpstr>An example -- rhetoric</vt:lpstr>
      <vt:lpstr>Drafting the intro</vt:lpstr>
      <vt:lpstr>A definition</vt:lpstr>
      <vt:lpstr> A context sentence.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750-word expanded definition</dc:title>
  <dc:creator>Jacquelyn Blain</dc:creator>
  <cp:lastModifiedBy>Jacquelyn Blain</cp:lastModifiedBy>
  <cp:revision>7</cp:revision>
  <dcterms:created xsi:type="dcterms:W3CDTF">2017-09-22T13:51:56Z</dcterms:created>
  <dcterms:modified xsi:type="dcterms:W3CDTF">2017-09-22T14:32:49Z</dcterms:modified>
</cp:coreProperties>
</file>