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4"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94" autoAdjust="0"/>
  </p:normalViewPr>
  <p:slideViewPr>
    <p:cSldViewPr snapToGrid="0" snapToObjects="1">
      <p:cViewPr varScale="1">
        <p:scale>
          <a:sx n="79" d="100"/>
          <a:sy n="79" d="100"/>
        </p:scale>
        <p:origin x="-19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10/4/15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10/4/15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10/4/15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10/4/15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10/4/15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10/4/15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10/4/15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10/4/15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eg"/><Relationship Id="rId5" Type="http://schemas.openxmlformats.org/officeDocument/2006/relationships/image" Target="../media/image15.jpg"/><Relationship Id="rId6" Type="http://schemas.openxmlformats.org/officeDocument/2006/relationships/image" Target="../media/image16.jpg"/><Relationship Id="rId7"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58800"/>
            <a:ext cx="7772400" cy="1100667"/>
          </a:xfrm>
        </p:spPr>
        <p:txBody>
          <a:bodyPr>
            <a:noAutofit/>
          </a:bodyPr>
          <a:lstStyle/>
          <a:p>
            <a:r>
              <a:rPr lang="en-US" sz="7200" dirty="0" err="1" smtClean="0"/>
              <a:t>Xerostomia</a:t>
            </a:r>
            <a:r>
              <a:rPr lang="en-US" sz="7200" dirty="0" smtClean="0"/>
              <a:t> </a:t>
            </a:r>
            <a:endParaRPr lang="en-US" sz="7200" dirty="0"/>
          </a:p>
        </p:txBody>
      </p:sp>
      <p:sp>
        <p:nvSpPr>
          <p:cNvPr id="3" name="Subtitle 2"/>
          <p:cNvSpPr>
            <a:spLocks noGrp="1"/>
          </p:cNvSpPr>
          <p:nvPr>
            <p:ph type="subTitle" idx="1"/>
          </p:nvPr>
        </p:nvSpPr>
        <p:spPr>
          <a:xfrm rot="10800000" flipH="1" flipV="1">
            <a:off x="6798731" y="3268133"/>
            <a:ext cx="1650926" cy="3149599"/>
          </a:xfrm>
        </p:spPr>
        <p:txBody>
          <a:bodyPr>
            <a:normAutofit/>
          </a:bodyPr>
          <a:lstStyle/>
          <a:p>
            <a:endParaRPr lang="en-US" dirty="0" smtClean="0"/>
          </a:p>
          <a:p>
            <a:endParaRPr lang="en-US" dirty="0"/>
          </a:p>
          <a:p>
            <a:endParaRPr lang="en-US" dirty="0" smtClean="0"/>
          </a:p>
          <a:p>
            <a:endParaRPr lang="en-US" dirty="0"/>
          </a:p>
          <a:p>
            <a:r>
              <a:rPr lang="en-US" dirty="0" smtClean="0"/>
              <a:t>Brittany Gallo</a:t>
            </a:r>
          </a:p>
          <a:p>
            <a:r>
              <a:rPr lang="en-US" dirty="0" smtClean="0"/>
              <a:t>D200</a:t>
            </a:r>
          </a:p>
          <a:p>
            <a:endParaRPr lang="en-US" dirty="0"/>
          </a:p>
        </p:txBody>
      </p:sp>
      <p:pic>
        <p:nvPicPr>
          <p:cNvPr id="4" name="Picture 3" descr="dry-mouth-carto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6400" y="1659468"/>
            <a:ext cx="3437466" cy="3661780"/>
          </a:xfrm>
          <a:prstGeom prst="rect">
            <a:avLst/>
          </a:prstGeom>
        </p:spPr>
      </p:pic>
    </p:spTree>
    <p:extLst>
      <p:ext uri="{BB962C8B-B14F-4D97-AF65-F5344CB8AC3E}">
        <p14:creationId xmlns:p14="http://schemas.microsoft.com/office/powerpoint/2010/main" val="13338903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9487" y="2493105"/>
            <a:ext cx="8340520" cy="1552310"/>
          </a:xfrm>
        </p:spPr>
        <p:txBody>
          <a:bodyPr>
            <a:normAutofit fontScale="85000" lnSpcReduction="10000"/>
          </a:bodyPr>
          <a:lstStyle/>
          <a:p>
            <a:pPr marL="0" indent="0">
              <a:buNone/>
            </a:pPr>
            <a:r>
              <a:rPr lang="en-US" dirty="0" err="1">
                <a:solidFill>
                  <a:schemeClr val="tx1"/>
                </a:solidFill>
              </a:rPr>
              <a:t>X</a:t>
            </a:r>
            <a:r>
              <a:rPr lang="en-US" dirty="0" err="1" smtClean="0">
                <a:solidFill>
                  <a:schemeClr val="tx1"/>
                </a:solidFill>
              </a:rPr>
              <a:t>erostomia</a:t>
            </a:r>
            <a:r>
              <a:rPr lang="en-US" dirty="0" smtClean="0">
                <a:solidFill>
                  <a:schemeClr val="tx1"/>
                </a:solidFill>
              </a:rPr>
              <a:t> </a:t>
            </a:r>
            <a:r>
              <a:rPr lang="en-US" dirty="0">
                <a:solidFill>
                  <a:schemeClr val="tx1"/>
                </a:solidFill>
              </a:rPr>
              <a:t>(ZEER-oh-STOH-</a:t>
            </a:r>
            <a:r>
              <a:rPr lang="en-US" dirty="0" err="1">
                <a:solidFill>
                  <a:schemeClr val="tx1"/>
                </a:solidFill>
              </a:rPr>
              <a:t>mee</a:t>
            </a:r>
            <a:r>
              <a:rPr lang="en-US" dirty="0">
                <a:solidFill>
                  <a:schemeClr val="tx1"/>
                </a:solidFill>
              </a:rPr>
              <a:t>-ah</a:t>
            </a:r>
            <a:r>
              <a:rPr lang="en-US" dirty="0" smtClean="0">
                <a:solidFill>
                  <a:schemeClr val="tx1"/>
                </a:solidFill>
              </a:rPr>
              <a:t>) is another word for dry mouth. Dry </a:t>
            </a:r>
            <a:r>
              <a:rPr lang="en-US" dirty="0">
                <a:solidFill>
                  <a:schemeClr val="tx1"/>
                </a:solidFill>
              </a:rPr>
              <a:t>mouth occurs when the salivary glands </a:t>
            </a:r>
            <a:r>
              <a:rPr lang="en-US" dirty="0" smtClean="0">
                <a:solidFill>
                  <a:schemeClr val="tx1"/>
                </a:solidFill>
              </a:rPr>
              <a:t>don't </a:t>
            </a:r>
            <a:r>
              <a:rPr lang="en-US" dirty="0">
                <a:solidFill>
                  <a:schemeClr val="tx1"/>
                </a:solidFill>
              </a:rPr>
              <a:t>work properly. </a:t>
            </a:r>
            <a:r>
              <a:rPr lang="en-US" dirty="0" smtClean="0">
                <a:solidFill>
                  <a:schemeClr val="tx1"/>
                </a:solidFill>
              </a:rPr>
              <a:t>Your </a:t>
            </a:r>
            <a:r>
              <a:rPr lang="en-US" dirty="0">
                <a:solidFill>
                  <a:schemeClr val="tx1"/>
                </a:solidFill>
              </a:rPr>
              <a:t>salivary glands produce saliva, which keeps your mouth moist, helps protect your teeth from decay, and helps you digest food. The salivary glands are small and are located around the inner linings of your mouth, lips, and cheeks.</a:t>
            </a:r>
          </a:p>
          <a:p>
            <a:pPr marL="0" indent="0">
              <a:buNone/>
            </a:pPr>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p:txBody>
      </p:sp>
      <p:sp>
        <p:nvSpPr>
          <p:cNvPr id="3" name="Title 2"/>
          <p:cNvSpPr>
            <a:spLocks noGrp="1"/>
          </p:cNvSpPr>
          <p:nvPr>
            <p:ph type="title"/>
          </p:nvPr>
        </p:nvSpPr>
        <p:spPr/>
        <p:txBody>
          <a:bodyPr>
            <a:normAutofit/>
          </a:bodyPr>
          <a:lstStyle/>
          <a:p>
            <a:r>
              <a:rPr lang="en-US" dirty="0" smtClean="0"/>
              <a:t>What is </a:t>
            </a:r>
            <a:r>
              <a:rPr lang="en-US" dirty="0" err="1" smtClean="0"/>
              <a:t>Xerostomia</a:t>
            </a:r>
            <a:r>
              <a:rPr lang="en-US" dirty="0" smtClean="0"/>
              <a:t>?</a:t>
            </a:r>
            <a:endParaRPr lang="en-US" dirty="0"/>
          </a:p>
        </p:txBody>
      </p:sp>
      <p:pic>
        <p:nvPicPr>
          <p:cNvPr id="4" name="Picture 3" descr="salivary-glands-4-72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532" y="4142286"/>
            <a:ext cx="3916175" cy="2715713"/>
          </a:xfrm>
          <a:prstGeom prst="rect">
            <a:avLst/>
          </a:prstGeom>
        </p:spPr>
      </p:pic>
    </p:spTree>
    <p:extLst>
      <p:ext uri="{BB962C8B-B14F-4D97-AF65-F5344CB8AC3E}">
        <p14:creationId xmlns:p14="http://schemas.microsoft.com/office/powerpoint/2010/main" val="25262887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55949"/>
            <a:ext cx="7408333" cy="3450696"/>
          </a:xfrm>
        </p:spPr>
        <p:txBody>
          <a:bodyPr>
            <a:normAutofit/>
          </a:bodyPr>
          <a:lstStyle/>
          <a:p>
            <a:pPr marL="0" indent="0">
              <a:buNone/>
            </a:pPr>
            <a:r>
              <a:rPr lang="en-US" sz="2000" dirty="0">
                <a:solidFill>
                  <a:schemeClr val="tx1"/>
                </a:solidFill>
              </a:rPr>
              <a:t>Everyone has a dry mouth once in a </a:t>
            </a:r>
            <a:r>
              <a:rPr lang="en-US" sz="2000" dirty="0" smtClean="0">
                <a:solidFill>
                  <a:schemeClr val="tx1"/>
                </a:solidFill>
              </a:rPr>
              <a:t>while if </a:t>
            </a:r>
            <a:r>
              <a:rPr lang="en-US" sz="2000" dirty="0">
                <a:solidFill>
                  <a:schemeClr val="tx1"/>
                </a:solidFill>
              </a:rPr>
              <a:t>they are nervous, upset or under </a:t>
            </a:r>
            <a:r>
              <a:rPr lang="en-US" sz="2000" dirty="0" smtClean="0">
                <a:solidFill>
                  <a:schemeClr val="tx1"/>
                </a:solidFill>
              </a:rPr>
              <a:t>stress. But </a:t>
            </a:r>
            <a:r>
              <a:rPr lang="en-US" sz="2000" dirty="0">
                <a:solidFill>
                  <a:schemeClr val="tx1"/>
                </a:solidFill>
              </a:rPr>
              <a:t>if you have a dry mouth all or most of the time, it can be uncomfortable and can lead to serious health problems.  </a:t>
            </a:r>
            <a:r>
              <a:rPr lang="en-US" sz="2000" dirty="0" smtClean="0">
                <a:solidFill>
                  <a:schemeClr val="tx1"/>
                </a:solidFill>
              </a:rPr>
              <a:t>Dry </a:t>
            </a:r>
            <a:r>
              <a:rPr lang="en-US" sz="2000" dirty="0">
                <a:solidFill>
                  <a:schemeClr val="tx1"/>
                </a:solidFill>
              </a:rPr>
              <a:t>mouth </a:t>
            </a:r>
            <a:r>
              <a:rPr lang="en-US" sz="2000" dirty="0" smtClean="0">
                <a:solidFill>
                  <a:schemeClr val="tx1"/>
                </a:solidFill>
              </a:rPr>
              <a:t>affects </a:t>
            </a:r>
            <a:r>
              <a:rPr lang="en-US" sz="2000" dirty="0">
                <a:solidFill>
                  <a:schemeClr val="tx1"/>
                </a:solidFill>
              </a:rPr>
              <a:t>all </a:t>
            </a:r>
            <a:r>
              <a:rPr lang="en-US" sz="2000" dirty="0" smtClean="0">
                <a:solidFill>
                  <a:schemeClr val="tx1"/>
                </a:solidFill>
              </a:rPr>
              <a:t>people but </a:t>
            </a:r>
            <a:r>
              <a:rPr lang="en-US" sz="2000" dirty="0">
                <a:solidFill>
                  <a:schemeClr val="tx1"/>
                </a:solidFill>
              </a:rPr>
              <a:t>is more prevalent in women than </a:t>
            </a:r>
            <a:r>
              <a:rPr lang="en-US" sz="2000" dirty="0" smtClean="0">
                <a:solidFill>
                  <a:schemeClr val="tx1"/>
                </a:solidFill>
              </a:rPr>
              <a:t>men. Some causes of </a:t>
            </a:r>
            <a:r>
              <a:rPr lang="en-US" sz="2000" dirty="0" err="1" smtClean="0">
                <a:solidFill>
                  <a:schemeClr val="tx1"/>
                </a:solidFill>
              </a:rPr>
              <a:t>Xerostomia</a:t>
            </a:r>
            <a:r>
              <a:rPr lang="en-US" sz="2000" dirty="0" smtClean="0">
                <a:solidFill>
                  <a:schemeClr val="tx1"/>
                </a:solidFill>
              </a:rPr>
              <a:t> is due to aging, diseases, medications, anxiety, being pregnant,  radiation, nerve damage, smoking, and bacteria or infections in the oral cavity.</a:t>
            </a:r>
          </a:p>
          <a:p>
            <a:pPr marL="0" indent="0">
              <a:buNone/>
            </a:pPr>
            <a:endParaRPr lang="en-US" sz="2000" dirty="0" smtClean="0">
              <a:solidFill>
                <a:schemeClr val="tx1"/>
              </a:solidFill>
            </a:endParaRPr>
          </a:p>
          <a:p>
            <a:pPr marL="0" indent="0">
              <a:buNone/>
            </a:pPr>
            <a:endParaRPr lang="en-US" sz="2000" dirty="0">
              <a:solidFill>
                <a:schemeClr val="tx1"/>
              </a:solidFill>
            </a:endParaRPr>
          </a:p>
          <a:p>
            <a:pPr marL="0" indent="0">
              <a:buNone/>
            </a:pPr>
            <a:r>
              <a:rPr lang="en-US" sz="2000" dirty="0">
                <a:solidFill>
                  <a:schemeClr val="tx1"/>
                </a:solidFill>
              </a:rPr>
              <a:t>	</a:t>
            </a:r>
            <a:r>
              <a:rPr lang="en-US" sz="2000" dirty="0" smtClean="0">
                <a:solidFill>
                  <a:schemeClr val="tx1"/>
                </a:solidFill>
              </a:rPr>
              <a:t>				</a:t>
            </a:r>
            <a:endParaRPr lang="en-US" sz="2000" dirty="0">
              <a:solidFill>
                <a:schemeClr val="tx1"/>
              </a:solidFill>
            </a:endParaRPr>
          </a:p>
        </p:txBody>
      </p:sp>
      <p:sp>
        <p:nvSpPr>
          <p:cNvPr id="3" name="Title 2"/>
          <p:cNvSpPr>
            <a:spLocks noGrp="1"/>
          </p:cNvSpPr>
          <p:nvPr>
            <p:ph type="title"/>
          </p:nvPr>
        </p:nvSpPr>
        <p:spPr/>
        <p:txBody>
          <a:bodyPr/>
          <a:lstStyle/>
          <a:p>
            <a:r>
              <a:rPr lang="en-US" dirty="0" smtClean="0"/>
              <a:t>What causes </a:t>
            </a:r>
            <a:r>
              <a:rPr lang="en-US" dirty="0" err="1" smtClean="0"/>
              <a:t>Xerostomia</a:t>
            </a:r>
            <a:r>
              <a:rPr lang="en-US" dirty="0" smtClean="0"/>
              <a:t>?</a:t>
            </a:r>
            <a:endParaRPr lang="en-US" dirty="0"/>
          </a:p>
        </p:txBody>
      </p:sp>
      <p:pic>
        <p:nvPicPr>
          <p:cNvPr id="7" name="Picture 6" descr="dehidrasi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5203" y="4765770"/>
            <a:ext cx="3632809" cy="2092229"/>
          </a:xfrm>
          <a:prstGeom prst="rect">
            <a:avLst/>
          </a:prstGeom>
        </p:spPr>
      </p:pic>
    </p:spTree>
    <p:extLst>
      <p:ext uri="{BB962C8B-B14F-4D97-AF65-F5344CB8AC3E}">
        <p14:creationId xmlns:p14="http://schemas.microsoft.com/office/powerpoint/2010/main" val="31727524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err="1" smtClean="0">
                <a:solidFill>
                  <a:schemeClr val="tx1"/>
                </a:solidFill>
              </a:rPr>
              <a:t>Xerostomia</a:t>
            </a:r>
            <a:r>
              <a:rPr lang="en-US" dirty="0" smtClean="0">
                <a:solidFill>
                  <a:schemeClr val="tx1"/>
                </a:solidFill>
              </a:rPr>
              <a:t> can lead to a greater risk </a:t>
            </a:r>
            <a:r>
              <a:rPr lang="en-US" dirty="0">
                <a:solidFill>
                  <a:schemeClr val="tx1"/>
                </a:solidFill>
              </a:rPr>
              <a:t>of </a:t>
            </a:r>
            <a:r>
              <a:rPr lang="en-US" dirty="0" err="1" smtClean="0">
                <a:solidFill>
                  <a:schemeClr val="tx1"/>
                </a:solidFill>
              </a:rPr>
              <a:t>gingivits</a:t>
            </a:r>
            <a:r>
              <a:rPr lang="en-US" dirty="0" smtClean="0">
                <a:solidFill>
                  <a:schemeClr val="tx1"/>
                </a:solidFill>
              </a:rPr>
              <a:t> (gum disease), tooth </a:t>
            </a:r>
            <a:r>
              <a:rPr lang="en-US" dirty="0">
                <a:solidFill>
                  <a:schemeClr val="tx1"/>
                </a:solidFill>
              </a:rPr>
              <a:t>decay, </a:t>
            </a:r>
            <a:r>
              <a:rPr lang="en-US" dirty="0" smtClean="0">
                <a:solidFill>
                  <a:schemeClr val="tx1"/>
                </a:solidFill>
              </a:rPr>
              <a:t>cervical carries, speech problems, and mouth infections.</a:t>
            </a:r>
            <a:endParaRPr lang="en-US" dirty="0"/>
          </a:p>
        </p:txBody>
      </p:sp>
      <p:sp>
        <p:nvSpPr>
          <p:cNvPr id="3" name="Title 2"/>
          <p:cNvSpPr>
            <a:spLocks noGrp="1"/>
          </p:cNvSpPr>
          <p:nvPr>
            <p:ph type="title"/>
          </p:nvPr>
        </p:nvSpPr>
        <p:spPr/>
        <p:txBody>
          <a:bodyPr/>
          <a:lstStyle/>
          <a:p>
            <a:r>
              <a:rPr lang="en-US" dirty="0" smtClean="0"/>
              <a:t>Developmental Disturbances</a:t>
            </a:r>
            <a:endParaRPr lang="en-US" dirty="0"/>
          </a:p>
        </p:txBody>
      </p:sp>
      <p:pic>
        <p:nvPicPr>
          <p:cNvPr id="4" name="Picture 3" descr="xerostomia.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682" y="3886564"/>
            <a:ext cx="5295143" cy="2819492"/>
          </a:xfrm>
          <a:prstGeom prst="rect">
            <a:avLst/>
          </a:prstGeom>
        </p:spPr>
      </p:pic>
    </p:spTree>
    <p:extLst>
      <p:ext uri="{BB962C8B-B14F-4D97-AF65-F5344CB8AC3E}">
        <p14:creationId xmlns:p14="http://schemas.microsoft.com/office/powerpoint/2010/main" val="26801401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000" dirty="0" smtClean="0">
                <a:solidFill>
                  <a:schemeClr val="tx1"/>
                </a:solidFill>
              </a:rPr>
              <a:t>-Chemotherapy </a:t>
            </a:r>
            <a:r>
              <a:rPr lang="en-US" sz="2000" dirty="0">
                <a:solidFill>
                  <a:schemeClr val="tx1"/>
                </a:solidFill>
              </a:rPr>
              <a:t>treatments cause dry mouth by damaging the salivary glands. </a:t>
            </a:r>
            <a:endParaRPr lang="en-US" sz="2000" dirty="0" smtClean="0">
              <a:solidFill>
                <a:schemeClr val="tx1"/>
              </a:solidFill>
            </a:endParaRPr>
          </a:p>
          <a:p>
            <a:pPr marL="0" indent="0">
              <a:buNone/>
            </a:pPr>
            <a:endParaRPr lang="en-US" sz="2000" dirty="0" smtClean="0">
              <a:solidFill>
                <a:schemeClr val="tx1"/>
              </a:solidFill>
            </a:endParaRPr>
          </a:p>
          <a:p>
            <a:pPr marL="0" indent="0">
              <a:buNone/>
            </a:pPr>
            <a:r>
              <a:rPr lang="en-US" sz="2000" dirty="0" smtClean="0">
                <a:solidFill>
                  <a:schemeClr val="tx1"/>
                </a:solidFill>
              </a:rPr>
              <a:t>-</a:t>
            </a:r>
            <a:r>
              <a:rPr lang="en-US" sz="2000" dirty="0">
                <a:solidFill>
                  <a:schemeClr val="tx1"/>
                </a:solidFill>
              </a:rPr>
              <a:t>Radiation therapy to the head, face, </a:t>
            </a:r>
            <a:endParaRPr lang="en-US" sz="2000" dirty="0" smtClean="0">
              <a:solidFill>
                <a:schemeClr val="tx1"/>
              </a:solidFill>
            </a:endParaRPr>
          </a:p>
          <a:p>
            <a:pPr marL="0" indent="0">
              <a:buNone/>
            </a:pPr>
            <a:r>
              <a:rPr lang="en-US" sz="2000" dirty="0" smtClean="0">
                <a:solidFill>
                  <a:schemeClr val="tx1"/>
                </a:solidFill>
              </a:rPr>
              <a:t>or neck may </a:t>
            </a:r>
            <a:r>
              <a:rPr lang="en-US" sz="2000" dirty="0">
                <a:solidFill>
                  <a:schemeClr val="tx1"/>
                </a:solidFill>
              </a:rPr>
              <a:t> </a:t>
            </a:r>
            <a:r>
              <a:rPr lang="en-US" sz="2000" dirty="0" smtClean="0">
                <a:solidFill>
                  <a:schemeClr val="tx1"/>
                </a:solidFill>
              </a:rPr>
              <a:t>also </a:t>
            </a:r>
            <a:r>
              <a:rPr lang="en-US" sz="2000" dirty="0">
                <a:solidFill>
                  <a:schemeClr val="tx1"/>
                </a:solidFill>
              </a:rPr>
              <a:t>cause dry mouth</a:t>
            </a:r>
            <a:r>
              <a:rPr lang="en-US" sz="2000" dirty="0" smtClean="0">
                <a:solidFill>
                  <a:schemeClr val="tx1"/>
                </a:solidFill>
              </a:rPr>
              <a:t>.</a:t>
            </a:r>
          </a:p>
          <a:p>
            <a:pPr marL="0" indent="0">
              <a:buNone/>
            </a:pPr>
            <a:endParaRPr lang="en-US" sz="2000" dirty="0" smtClean="0">
              <a:solidFill>
                <a:schemeClr val="tx1"/>
              </a:solidFill>
            </a:endParaRPr>
          </a:p>
          <a:p>
            <a:pPr marL="0" indent="0">
              <a:buNone/>
            </a:pPr>
            <a:r>
              <a:rPr lang="en-US" sz="2000" dirty="0" smtClean="0">
                <a:solidFill>
                  <a:schemeClr val="tx1"/>
                </a:solidFill>
              </a:rPr>
              <a:t>-</a:t>
            </a:r>
            <a:r>
              <a:rPr lang="en-US" sz="2000" dirty="0">
                <a:solidFill>
                  <a:schemeClr val="tx1"/>
                </a:solidFill>
              </a:rPr>
              <a:t>Antidepressants, medications </a:t>
            </a:r>
            <a:r>
              <a:rPr lang="en-US" sz="2000" dirty="0" smtClean="0">
                <a:solidFill>
                  <a:schemeClr val="tx1"/>
                </a:solidFill>
              </a:rPr>
              <a:t>called</a:t>
            </a:r>
          </a:p>
          <a:p>
            <a:pPr marL="0" indent="0">
              <a:buNone/>
            </a:pPr>
            <a:r>
              <a:rPr lang="en-US" sz="2000" dirty="0" smtClean="0">
                <a:solidFill>
                  <a:schemeClr val="tx1"/>
                </a:solidFill>
              </a:rPr>
              <a:t> </a:t>
            </a:r>
            <a:r>
              <a:rPr lang="en-US" sz="2000" dirty="0">
                <a:solidFill>
                  <a:schemeClr val="tx1"/>
                </a:solidFill>
              </a:rPr>
              <a:t>diuretics that increase urination, </a:t>
            </a:r>
            <a:r>
              <a:rPr lang="en-US" sz="2000" dirty="0" smtClean="0">
                <a:solidFill>
                  <a:schemeClr val="tx1"/>
                </a:solidFill>
              </a:rPr>
              <a:t>and</a:t>
            </a:r>
          </a:p>
          <a:p>
            <a:pPr marL="0" indent="0">
              <a:buNone/>
            </a:pPr>
            <a:r>
              <a:rPr lang="en-US" sz="2000" dirty="0" smtClean="0">
                <a:solidFill>
                  <a:schemeClr val="tx1"/>
                </a:solidFill>
              </a:rPr>
              <a:t> </a:t>
            </a:r>
            <a:r>
              <a:rPr lang="en-US" sz="2000" dirty="0">
                <a:solidFill>
                  <a:schemeClr val="tx1"/>
                </a:solidFill>
              </a:rPr>
              <a:t>some painkillers can cause dry mouth</a:t>
            </a:r>
            <a:r>
              <a:rPr lang="en-US" sz="2000" dirty="0" smtClean="0">
                <a:solidFill>
                  <a:schemeClr val="tx1"/>
                </a:solidFill>
              </a:rPr>
              <a:t>.</a:t>
            </a:r>
          </a:p>
          <a:p>
            <a:pPr marL="0" indent="0">
              <a:buNone/>
            </a:pPr>
            <a:endParaRPr lang="en-US" sz="2000" dirty="0">
              <a:solidFill>
                <a:schemeClr val="tx1"/>
              </a:solidFill>
            </a:endParaRPr>
          </a:p>
        </p:txBody>
      </p:sp>
      <p:sp>
        <p:nvSpPr>
          <p:cNvPr id="3" name="Title 2"/>
          <p:cNvSpPr>
            <a:spLocks noGrp="1"/>
          </p:cNvSpPr>
          <p:nvPr>
            <p:ph type="title"/>
          </p:nvPr>
        </p:nvSpPr>
        <p:spPr/>
        <p:txBody>
          <a:bodyPr/>
          <a:lstStyle/>
          <a:p>
            <a:r>
              <a:rPr lang="en-US" dirty="0" smtClean="0"/>
              <a:t>Abnormality Occurrences</a:t>
            </a:r>
            <a:endParaRPr lang="en-US" dirty="0"/>
          </a:p>
        </p:txBody>
      </p:sp>
      <p:pic>
        <p:nvPicPr>
          <p:cNvPr id="4" name="Picture 3" descr="cartoon-waterbrea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1805" y="3157866"/>
            <a:ext cx="2588595" cy="3231568"/>
          </a:xfrm>
          <a:prstGeom prst="rect">
            <a:avLst/>
          </a:prstGeom>
        </p:spPr>
      </p:pic>
    </p:spTree>
    <p:extLst>
      <p:ext uri="{BB962C8B-B14F-4D97-AF65-F5344CB8AC3E}">
        <p14:creationId xmlns:p14="http://schemas.microsoft.com/office/powerpoint/2010/main" val="14154042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3192904"/>
            <a:ext cx="7408333" cy="3450696"/>
          </a:xfrm>
        </p:spPr>
        <p:txBody>
          <a:bodyPr>
            <a:normAutofit/>
          </a:bodyPr>
          <a:lstStyle/>
          <a:p>
            <a:pPr marL="0" indent="0">
              <a:buNone/>
            </a:pPr>
            <a:r>
              <a:rPr lang="en-US" sz="2000" dirty="0" err="1" smtClean="0">
                <a:solidFill>
                  <a:schemeClr val="tx1"/>
                </a:solidFill>
              </a:rPr>
              <a:t>Xerostomia</a:t>
            </a:r>
            <a:r>
              <a:rPr lang="en-US" sz="2000" dirty="0" smtClean="0">
                <a:solidFill>
                  <a:schemeClr val="tx1"/>
                </a:solidFill>
              </a:rPr>
              <a:t> </a:t>
            </a:r>
            <a:r>
              <a:rPr lang="en-US" sz="2000" dirty="0">
                <a:solidFill>
                  <a:schemeClr val="tx1"/>
                </a:solidFill>
              </a:rPr>
              <a:t>is a symptom, not a disease. Tell your dentist and hygienist about your dry mouth. They will try to determine the cause. Your dentist will ask you about your medical history and your symptoms. He or she will ask about any drugs you are taking. This includes prescription, nonprescription and herbal remedies. The dentist also will examine your mouth. He or she will assess the flow of saliva and look for cracks, sores, and signs of cavities and gum disease. Your doctor will recommend that you practice good dental hygiene. This means that you </a:t>
            </a:r>
            <a:r>
              <a:rPr lang="en-US" sz="2000" dirty="0" smtClean="0">
                <a:solidFill>
                  <a:schemeClr val="tx1"/>
                </a:solidFill>
              </a:rPr>
              <a:t>should brush and floss properly. You should have regular dentist visits as well.</a:t>
            </a:r>
            <a:endParaRPr lang="en-US" sz="2000" dirty="0"/>
          </a:p>
        </p:txBody>
      </p:sp>
      <p:sp>
        <p:nvSpPr>
          <p:cNvPr id="3" name="Title 2"/>
          <p:cNvSpPr>
            <a:spLocks noGrp="1"/>
          </p:cNvSpPr>
          <p:nvPr>
            <p:ph type="title"/>
          </p:nvPr>
        </p:nvSpPr>
        <p:spPr/>
        <p:txBody>
          <a:bodyPr>
            <a:normAutofit fontScale="90000"/>
          </a:bodyPr>
          <a:lstStyle/>
          <a:p>
            <a:r>
              <a:rPr lang="en-US" dirty="0" smtClean="0"/>
              <a:t>Recommendations for </a:t>
            </a:r>
            <a:r>
              <a:rPr lang="en-US" dirty="0" err="1" smtClean="0"/>
              <a:t>Xerostomia</a:t>
            </a:r>
            <a:endParaRPr lang="en-US" dirty="0"/>
          </a:p>
        </p:txBody>
      </p:sp>
      <p:pic>
        <p:nvPicPr>
          <p:cNvPr id="4" name="Picture 3" descr="dry_mouth_sp.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067" y="1933975"/>
            <a:ext cx="2113938" cy="1258929"/>
          </a:xfrm>
          <a:prstGeom prst="rect">
            <a:avLst/>
          </a:prstGeom>
        </p:spPr>
      </p:pic>
    </p:spTree>
    <p:extLst>
      <p:ext uri="{BB962C8B-B14F-4D97-AF65-F5344CB8AC3E}">
        <p14:creationId xmlns:p14="http://schemas.microsoft.com/office/powerpoint/2010/main" val="5749087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Treatment for </a:t>
            </a:r>
            <a:r>
              <a:rPr lang="en-US" dirty="0" err="1" smtClean="0"/>
              <a:t>Xerostomia</a:t>
            </a:r>
            <a:endParaRPr lang="en-US" dirty="0"/>
          </a:p>
        </p:txBody>
      </p:sp>
      <p:sp>
        <p:nvSpPr>
          <p:cNvPr id="7" name="Content Placeholder 6"/>
          <p:cNvSpPr>
            <a:spLocks noGrp="1"/>
          </p:cNvSpPr>
          <p:nvPr>
            <p:ph idx="1"/>
          </p:nvPr>
        </p:nvSpPr>
        <p:spPr>
          <a:xfrm>
            <a:off x="3386516" y="2523417"/>
            <a:ext cx="4893884" cy="3122745"/>
          </a:xfrm>
        </p:spPr>
        <p:txBody>
          <a:bodyPr>
            <a:noAutofit/>
          </a:bodyPr>
          <a:lstStyle/>
          <a:p>
            <a:pPr marL="0" indent="0">
              <a:buNone/>
            </a:pPr>
            <a:r>
              <a:rPr lang="en-US" sz="2000" dirty="0" smtClean="0">
                <a:solidFill>
                  <a:schemeClr val="tx1"/>
                </a:solidFill>
              </a:rPr>
              <a:t>-Drink </a:t>
            </a:r>
            <a:r>
              <a:rPr lang="en-US" sz="2000" dirty="0">
                <a:solidFill>
                  <a:schemeClr val="tx1"/>
                </a:solidFill>
              </a:rPr>
              <a:t>water often to keep your mouth </a:t>
            </a:r>
            <a:r>
              <a:rPr lang="en-US" sz="2000" dirty="0" smtClean="0">
                <a:solidFill>
                  <a:schemeClr val="tx1"/>
                </a:solidFill>
              </a:rPr>
              <a:t>moist. Carry </a:t>
            </a:r>
            <a:r>
              <a:rPr lang="en-US" sz="2000" dirty="0">
                <a:solidFill>
                  <a:schemeClr val="tx1"/>
                </a:solidFill>
              </a:rPr>
              <a:t>water with you. Sip it </a:t>
            </a:r>
            <a:r>
              <a:rPr lang="en-US" sz="2000" dirty="0" smtClean="0">
                <a:solidFill>
                  <a:schemeClr val="tx1"/>
                </a:solidFill>
              </a:rPr>
              <a:t>throughout </a:t>
            </a:r>
            <a:r>
              <a:rPr lang="en-US" sz="2000" dirty="0">
                <a:solidFill>
                  <a:schemeClr val="tx1"/>
                </a:solidFill>
              </a:rPr>
              <a:t>the day. Keep water by your bed at night.</a:t>
            </a:r>
          </a:p>
          <a:p>
            <a:pPr marL="0" indent="0">
              <a:buNone/>
            </a:pPr>
            <a:r>
              <a:rPr lang="en-US" sz="2000" dirty="0" smtClean="0">
                <a:solidFill>
                  <a:schemeClr val="tx1"/>
                </a:solidFill>
              </a:rPr>
              <a:t>-Suck </a:t>
            </a:r>
            <a:r>
              <a:rPr lang="en-US" sz="2000" dirty="0">
                <a:solidFill>
                  <a:schemeClr val="tx1"/>
                </a:solidFill>
              </a:rPr>
              <a:t>on sugar-free hard candies, ice chips or sugar-free ice pops.</a:t>
            </a:r>
          </a:p>
          <a:p>
            <a:pPr marL="0" indent="0">
              <a:buNone/>
            </a:pPr>
            <a:r>
              <a:rPr lang="en-US" sz="2000" dirty="0" smtClean="0">
                <a:solidFill>
                  <a:schemeClr val="tx1"/>
                </a:solidFill>
              </a:rPr>
              <a:t>-Use </a:t>
            </a:r>
            <a:r>
              <a:rPr lang="en-US" sz="2000" dirty="0">
                <a:solidFill>
                  <a:schemeClr val="tx1"/>
                </a:solidFill>
              </a:rPr>
              <a:t>an over-the-counter oral moisturizer or saliva substitute.</a:t>
            </a:r>
          </a:p>
          <a:p>
            <a:pPr marL="0" indent="0">
              <a:buNone/>
            </a:pPr>
            <a:r>
              <a:rPr lang="en-US" sz="2000" dirty="0" smtClean="0">
                <a:solidFill>
                  <a:schemeClr val="tx1"/>
                </a:solidFill>
              </a:rPr>
              <a:t>-Use </a:t>
            </a:r>
            <a:r>
              <a:rPr lang="en-US" sz="2000" dirty="0">
                <a:solidFill>
                  <a:schemeClr val="tx1"/>
                </a:solidFill>
              </a:rPr>
              <a:t>mouth rinses or mouthwashes that do not contain alcohol.</a:t>
            </a:r>
          </a:p>
          <a:p>
            <a:pPr marL="0" indent="0">
              <a:buNone/>
            </a:pPr>
            <a:r>
              <a:rPr lang="en-US" sz="2000" dirty="0" smtClean="0">
                <a:solidFill>
                  <a:schemeClr val="tx1"/>
                </a:solidFill>
              </a:rPr>
              <a:t>-Avoid </a:t>
            </a:r>
            <a:r>
              <a:rPr lang="en-US" sz="2000" dirty="0">
                <a:solidFill>
                  <a:schemeClr val="tx1"/>
                </a:solidFill>
              </a:rPr>
              <a:t>salty foods, dry foods (crackers, cookies, toast) and foods and beverages with high sugar contents.</a:t>
            </a:r>
          </a:p>
          <a:p>
            <a:pPr marL="0" indent="0">
              <a:buNone/>
            </a:pPr>
            <a:endParaRPr lang="en-US" sz="2000" dirty="0">
              <a:solidFill>
                <a:schemeClr val="tx1"/>
              </a:solidFill>
            </a:endParaRPr>
          </a:p>
        </p:txBody>
      </p:sp>
      <p:pic>
        <p:nvPicPr>
          <p:cNvPr id="8" name="Picture 7" descr="Dry-Mouth-in-Deser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065" y="2800180"/>
            <a:ext cx="3042920" cy="3060662"/>
          </a:xfrm>
          <a:prstGeom prst="rect">
            <a:avLst/>
          </a:prstGeom>
        </p:spPr>
      </p:pic>
    </p:spTree>
    <p:extLst>
      <p:ext uri="{BB962C8B-B14F-4D97-AF65-F5344CB8AC3E}">
        <p14:creationId xmlns:p14="http://schemas.microsoft.com/office/powerpoint/2010/main" val="29697623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Care Recommendations</a:t>
            </a:r>
            <a:endParaRPr lang="en-US" dirty="0"/>
          </a:p>
        </p:txBody>
      </p:sp>
      <p:pic>
        <p:nvPicPr>
          <p:cNvPr id="6" name="Content Placeholder 5" descr="300.jpg"/>
          <p:cNvPicPr>
            <a:picLocks noGrp="1" noChangeAspect="1"/>
          </p:cNvPicPr>
          <p:nvPr>
            <p:ph idx="1"/>
          </p:nvPr>
        </p:nvPicPr>
        <p:blipFill>
          <a:blip r:embed="rId2">
            <a:extLst>
              <a:ext uri="{28A0092B-C50C-407E-A947-70E740481C1C}">
                <a14:useLocalDpi xmlns:a14="http://schemas.microsoft.com/office/drawing/2010/main" val="0"/>
              </a:ext>
            </a:extLst>
          </a:blip>
          <a:srcRect l="-57345" r="-57345"/>
          <a:stretch>
            <a:fillRect/>
          </a:stretch>
        </p:blipFill>
        <p:spPr>
          <a:xfrm>
            <a:off x="-1382653" y="3407304"/>
            <a:ext cx="7042442" cy="3450696"/>
          </a:xfrm>
        </p:spPr>
      </p:pic>
      <p:pic>
        <p:nvPicPr>
          <p:cNvPr id="7" name="Picture 6" descr="mmib5zk2gsrnchjgwz7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6474" y="2925651"/>
            <a:ext cx="3802464" cy="3932349"/>
          </a:xfrm>
          <a:prstGeom prst="rect">
            <a:avLst/>
          </a:prstGeom>
        </p:spPr>
      </p:pic>
      <p:pic>
        <p:nvPicPr>
          <p:cNvPr id="8" name="Picture 7" descr="Biotene Gel Dry Mouth Relief.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3705" y="4004436"/>
            <a:ext cx="2853564" cy="2853564"/>
          </a:xfrm>
          <a:prstGeom prst="rect">
            <a:avLst/>
          </a:prstGeom>
        </p:spPr>
      </p:pic>
    </p:spTree>
    <p:extLst>
      <p:ext uri="{BB962C8B-B14F-4D97-AF65-F5344CB8AC3E}">
        <p14:creationId xmlns:p14="http://schemas.microsoft.com/office/powerpoint/2010/main" val="1764230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a:p>
        </p:txBody>
      </p:sp>
      <p:sp>
        <p:nvSpPr>
          <p:cNvPr id="3" name="Title 2"/>
          <p:cNvSpPr>
            <a:spLocks noGrp="1"/>
          </p:cNvSpPr>
          <p:nvPr>
            <p:ph type="title"/>
          </p:nvPr>
        </p:nvSpPr>
        <p:spPr>
          <a:xfrm>
            <a:off x="358190" y="361285"/>
            <a:ext cx="4754147" cy="1252728"/>
          </a:xfrm>
        </p:spPr>
        <p:txBody>
          <a:bodyPr>
            <a:normAutofit fontScale="90000"/>
          </a:bodyPr>
          <a:lstStyle/>
          <a:p>
            <a:r>
              <a:rPr lang="en-US" sz="2200" dirty="0" smtClean="0"/>
              <a:t/>
            </a:r>
            <a:br>
              <a:rPr lang="en-US" sz="2200" dirty="0" smtClean="0"/>
            </a:br>
            <a:r>
              <a:rPr lang="en-US" sz="2200" dirty="0" smtClean="0"/>
              <a:t>Hope </a:t>
            </a:r>
            <a:r>
              <a:rPr lang="en-US" sz="2200" dirty="0"/>
              <a:t>to never see you </a:t>
            </a:r>
            <a:br>
              <a:rPr lang="en-US" sz="2200" dirty="0"/>
            </a:br>
            <a:r>
              <a:rPr lang="en-US" sz="2200" dirty="0" smtClean="0"/>
              <a:t>in </a:t>
            </a:r>
            <a:r>
              <a:rPr lang="en-US" sz="2200" dirty="0"/>
              <a:t>the desert of </a:t>
            </a:r>
            <a:r>
              <a:rPr lang="en-US" sz="2200" dirty="0" err="1"/>
              <a:t>Xerostomia</a:t>
            </a:r>
            <a:r>
              <a:rPr lang="en-US" sz="2200" dirty="0"/>
              <a:t>!!!</a:t>
            </a:r>
            <a:r>
              <a:rPr lang="en-US" dirty="0"/>
              <a:t/>
            </a:r>
            <a:br>
              <a:rPr lang="en-US" dirty="0"/>
            </a:br>
            <a:endParaRPr lang="en-US" dirty="0"/>
          </a:p>
        </p:txBody>
      </p:sp>
      <p:pic>
        <p:nvPicPr>
          <p:cNvPr id="5" name="Picture 4" descr="cna_pic_Xerostomia_1-314x2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5719"/>
            <a:ext cx="3359569" cy="1893553"/>
          </a:xfrm>
          <a:prstGeom prst="rect">
            <a:avLst/>
          </a:prstGeom>
        </p:spPr>
      </p:pic>
      <p:pic>
        <p:nvPicPr>
          <p:cNvPr id="6" name="Picture 5" descr="25-xerostomia-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17400"/>
            <a:ext cx="3359569" cy="2240600"/>
          </a:xfrm>
          <a:prstGeom prst="rect">
            <a:avLst/>
          </a:prstGeom>
        </p:spPr>
      </p:pic>
      <p:pic>
        <p:nvPicPr>
          <p:cNvPr id="7" name="Picture 6"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3037" y="3186037"/>
            <a:ext cx="2821197" cy="1918829"/>
          </a:xfrm>
          <a:prstGeom prst="rect">
            <a:avLst/>
          </a:prstGeom>
        </p:spPr>
      </p:pic>
      <p:pic>
        <p:nvPicPr>
          <p:cNvPr id="8" name="Picture 7" descr="cache_243671279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9568" y="5104864"/>
            <a:ext cx="5784431" cy="1753136"/>
          </a:xfrm>
          <a:prstGeom prst="rect">
            <a:avLst/>
          </a:prstGeom>
        </p:spPr>
      </p:pic>
      <p:pic>
        <p:nvPicPr>
          <p:cNvPr id="11" name="Picture 10" descr="Camel_Drinking_Water_From_Bottle_loepa.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3645" y="213923"/>
            <a:ext cx="4650355" cy="2800180"/>
          </a:xfrm>
          <a:prstGeom prst="rect">
            <a:avLst/>
          </a:prstGeom>
        </p:spPr>
      </p:pic>
      <p:pic>
        <p:nvPicPr>
          <p:cNvPr id="13" name="Picture 12" descr="ref-img-37.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4234" y="3186037"/>
            <a:ext cx="3109766" cy="1918827"/>
          </a:xfrm>
          <a:prstGeom prst="rect">
            <a:avLst/>
          </a:prstGeom>
        </p:spPr>
      </p:pic>
    </p:spTree>
    <p:extLst>
      <p:ext uri="{BB962C8B-B14F-4D97-AF65-F5344CB8AC3E}">
        <p14:creationId xmlns:p14="http://schemas.microsoft.com/office/powerpoint/2010/main" val="261907972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141</TotalTime>
  <Words>394</Words>
  <Application>Microsoft Macintosh PowerPoint</Application>
  <PresentationFormat>On-screen Show (4:3)</PresentationFormat>
  <Paragraphs>38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Waveform</vt:lpstr>
      <vt:lpstr>Xerostomia </vt:lpstr>
      <vt:lpstr>What is Xerostomia?</vt:lpstr>
      <vt:lpstr>What causes Xerostomia?</vt:lpstr>
      <vt:lpstr>Developmental Disturbances</vt:lpstr>
      <vt:lpstr>Abnormality Occurrences</vt:lpstr>
      <vt:lpstr>Recommendations for Xerostomia</vt:lpstr>
      <vt:lpstr>Treatment for Xerostomia</vt:lpstr>
      <vt:lpstr>Care Recommendations</vt:lpstr>
      <vt:lpstr> Hope to never see you  in the desert of Xerostomia!!! </vt:lpstr>
    </vt:vector>
  </TitlesOfParts>
  <Company>brittybabehsx3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Xerostomia </dc:title>
  <dc:creator>brittany gallo</dc:creator>
  <cp:lastModifiedBy>brittany gallo</cp:lastModifiedBy>
  <cp:revision>14</cp:revision>
  <dcterms:created xsi:type="dcterms:W3CDTF">2015-10-04T20:28:06Z</dcterms:created>
  <dcterms:modified xsi:type="dcterms:W3CDTF">2015-10-04T22:55:41Z</dcterms:modified>
</cp:coreProperties>
</file>