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sldIdLst>
    <p:sldId id="256" r:id="rId2"/>
    <p:sldId id="257" r:id="rId3"/>
    <p:sldId id="258" r:id="rId4"/>
    <p:sldId id="259" r:id="rId5"/>
    <p:sldId id="260" r:id="rId6"/>
    <p:sldId id="277" r:id="rId7"/>
    <p:sldId id="261" r:id="rId8"/>
    <p:sldId id="264" r:id="rId9"/>
    <p:sldId id="265" r:id="rId10"/>
    <p:sldId id="262" r:id="rId11"/>
    <p:sldId id="263"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4" r:id="rId26"/>
    <p:sldId id="280" r:id="rId27"/>
    <p:sldId id="281" r:id="rId28"/>
    <p:sldId id="282" r:id="rId29"/>
    <p:sldId id="285" r:id="rId30"/>
    <p:sldId id="286" r:id="rId31"/>
    <p:sldId id="287" r:id="rId32"/>
    <p:sldId id="288" r:id="rId33"/>
    <p:sldId id="290" r:id="rId34"/>
    <p:sldId id="289"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4BD869-0E64-BA4E-945D-8843D97C6938}">
          <p14:sldIdLst>
            <p14:sldId id="256"/>
            <p14:sldId id="257"/>
            <p14:sldId id="258"/>
            <p14:sldId id="259"/>
          </p14:sldIdLst>
        </p14:section>
        <p14:section name="Untitled Section" id="{F773ABF9-0D13-D949-B001-CFD0E1156FA3}">
          <p14:sldIdLst>
            <p14:sldId id="260"/>
            <p14:sldId id="277"/>
            <p14:sldId id="261"/>
            <p14:sldId id="264"/>
            <p14:sldId id="265"/>
            <p14:sldId id="262"/>
            <p14:sldId id="263"/>
            <p14:sldId id="266"/>
            <p14:sldId id="267"/>
            <p14:sldId id="268"/>
            <p14:sldId id="269"/>
            <p14:sldId id="270"/>
            <p14:sldId id="271"/>
            <p14:sldId id="272"/>
            <p14:sldId id="273"/>
            <p14:sldId id="274"/>
            <p14:sldId id="275"/>
            <p14:sldId id="276"/>
            <p14:sldId id="278"/>
            <p14:sldId id="279"/>
            <p14:sldId id="284"/>
            <p14:sldId id="280"/>
            <p14:sldId id="281"/>
            <p14:sldId id="282"/>
            <p14:sldId id="285"/>
            <p14:sldId id="286"/>
            <p14:sldId id="287"/>
            <p14:sldId id="288"/>
            <p14:sldId id="290"/>
            <p14:sldId id="289"/>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3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A3C2A-4FF0-6647-98AA-A3612C7FBEAA}" type="datetimeFigureOut">
              <a:rPr lang="en-US" smtClean="0"/>
              <a:t>12/9/18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3588C-7147-0846-B490-A9DD5773C529}" type="slidenum">
              <a:rPr lang="en-US" smtClean="0"/>
              <a:t>‹#›</a:t>
            </a:fld>
            <a:endParaRPr lang="en-US"/>
          </a:p>
        </p:txBody>
      </p:sp>
    </p:spTree>
    <p:extLst>
      <p:ext uri="{BB962C8B-B14F-4D97-AF65-F5344CB8AC3E}">
        <p14:creationId xmlns:p14="http://schemas.microsoft.com/office/powerpoint/2010/main" val="3214485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www.cancer</a:t>
            </a:r>
            <a:r>
              <a:rPr lang="en-US" baseline="0" dirty="0" err="1" smtClean="0"/>
              <a:t>center.com</a:t>
            </a:r>
            <a:r>
              <a:rPr lang="en-US" baseline="0" dirty="0" smtClean="0"/>
              <a:t>/</a:t>
            </a:r>
            <a:r>
              <a:rPr lang="en-US" baseline="0" dirty="0" err="1" smtClean="0"/>
              <a:t>hodgkin</a:t>
            </a:r>
            <a:r>
              <a:rPr lang="en-US" baseline="0" dirty="0" smtClean="0"/>
              <a:t>-lymphoma/symptoms/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3E3588C-7147-0846-B490-A9DD5773C529}" type="slidenum">
              <a:rPr lang="en-US" smtClean="0"/>
              <a:t>5</a:t>
            </a:fld>
            <a:endParaRPr lang="en-US"/>
          </a:p>
        </p:txBody>
      </p:sp>
    </p:spTree>
    <p:extLst>
      <p:ext uri="{BB962C8B-B14F-4D97-AF65-F5344CB8AC3E}">
        <p14:creationId xmlns:p14="http://schemas.microsoft.com/office/powerpoint/2010/main" val="25734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1A272-E597-364D-9930-AC61280E71FA}"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1A272-E597-364D-9930-AC61280E71FA}"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1A272-E597-364D-9930-AC61280E71FA}"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01A272-E597-364D-9930-AC61280E71FA}"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301A272-E597-364D-9930-AC61280E71FA}"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01A272-E597-364D-9930-AC61280E71FA}"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872A7-C00A-024F-B512-6F7292C61FE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01A272-E597-364D-9930-AC61280E71FA}" type="datetimeFigureOut">
              <a:rPr lang="en-US" smtClean="0"/>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1A272-E597-364D-9930-AC61280E71FA}" type="datetimeFigureOut">
              <a:rPr lang="en-US" smtClean="0"/>
              <a:t>12/4/18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1A272-E597-364D-9930-AC61280E71FA}" type="datetimeFigureOut">
              <a:rPr lang="en-US" smtClean="0"/>
              <a:t>12/4/18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301A272-E597-364D-9930-AC61280E71FA}" type="datetimeFigureOut">
              <a:rPr lang="en-US" smtClean="0"/>
              <a:t>12/4/18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A9872A7-C00A-024F-B512-6F7292C61F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1A272-E597-364D-9930-AC61280E71FA}"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872A7-C00A-024F-B512-6F7292C61F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301A272-E597-364D-9930-AC61280E71FA}" type="datetimeFigureOut">
              <a:rPr lang="en-US" smtClean="0"/>
              <a:t>12/4/18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A9872A7-C00A-024F-B512-6F7292C61F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369"/>
            <a:ext cx="7772400" cy="1933699"/>
          </a:xfrm>
        </p:spPr>
        <p:txBody>
          <a:bodyPr>
            <a:normAutofit/>
          </a:bodyPr>
          <a:lstStyle/>
          <a:p>
            <a:r>
              <a:rPr lang="en-US" dirty="0" smtClean="0">
                <a:latin typeface="Apple Symbols"/>
                <a:cs typeface="Apple Symbols"/>
              </a:rPr>
              <a:t>New York City College of Technology</a:t>
            </a:r>
            <a:br>
              <a:rPr lang="en-US" dirty="0" smtClean="0">
                <a:latin typeface="Apple Symbols"/>
                <a:cs typeface="Apple Symbols"/>
              </a:rPr>
            </a:br>
            <a:r>
              <a:rPr lang="en-US" dirty="0" smtClean="0">
                <a:latin typeface="Apple Symbols"/>
                <a:cs typeface="Apple Symbols"/>
              </a:rPr>
              <a:t>Department of Dental Hygiene</a:t>
            </a:r>
            <a:br>
              <a:rPr lang="en-US" dirty="0" smtClean="0">
                <a:latin typeface="Apple Symbols"/>
                <a:cs typeface="Apple Symbols"/>
              </a:rPr>
            </a:br>
            <a:r>
              <a:rPr lang="en-US" dirty="0" smtClean="0">
                <a:latin typeface="Apple Symbols"/>
                <a:cs typeface="Apple Symbols"/>
              </a:rPr>
              <a:t>DEN 2300 Case Presentation</a:t>
            </a:r>
            <a:endParaRPr lang="en-US" dirty="0">
              <a:latin typeface="Apple Symbols"/>
              <a:cs typeface="Apple Symbols"/>
            </a:endParaRPr>
          </a:p>
        </p:txBody>
      </p:sp>
      <p:sp>
        <p:nvSpPr>
          <p:cNvPr id="3" name="Subtitle 2"/>
          <p:cNvSpPr>
            <a:spLocks noGrp="1"/>
          </p:cNvSpPr>
          <p:nvPr>
            <p:ph type="subTitle" idx="1"/>
          </p:nvPr>
        </p:nvSpPr>
        <p:spPr>
          <a:xfrm>
            <a:off x="1371600" y="4872165"/>
            <a:ext cx="6400800" cy="1364965"/>
          </a:xfrm>
        </p:spPr>
        <p:txBody>
          <a:bodyPr>
            <a:normAutofit/>
          </a:bodyPr>
          <a:lstStyle/>
          <a:p>
            <a:r>
              <a:rPr lang="en-US" dirty="0" smtClean="0">
                <a:solidFill>
                  <a:schemeClr val="tx1"/>
                </a:solidFill>
              </a:rPr>
              <a:t>Brittany Gallo</a:t>
            </a:r>
          </a:p>
          <a:p>
            <a:r>
              <a:rPr lang="en-US" dirty="0" smtClean="0">
                <a:solidFill>
                  <a:schemeClr val="tx1"/>
                </a:solidFill>
              </a:rPr>
              <a:t>December 10, 2018</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2641666" y="2388688"/>
            <a:ext cx="3492500" cy="2324100"/>
          </a:xfrm>
          <a:prstGeom prst="rect">
            <a:avLst/>
          </a:prstGeom>
        </p:spPr>
      </p:pic>
    </p:spTree>
    <p:extLst>
      <p:ext uri="{BB962C8B-B14F-4D97-AF65-F5344CB8AC3E}">
        <p14:creationId xmlns:p14="http://schemas.microsoft.com/office/powerpoint/2010/main" val="115109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GERD </a:t>
            </a:r>
            <a:endParaRPr lang="en-US" dirty="0"/>
          </a:p>
        </p:txBody>
      </p:sp>
      <p:sp>
        <p:nvSpPr>
          <p:cNvPr id="3" name="Content Placeholder 2"/>
          <p:cNvSpPr>
            <a:spLocks noGrp="1"/>
          </p:cNvSpPr>
          <p:nvPr>
            <p:ph idx="1"/>
          </p:nvPr>
        </p:nvSpPr>
        <p:spPr>
          <a:xfrm>
            <a:off x="822960" y="914400"/>
            <a:ext cx="6342486" cy="3597567"/>
          </a:xfrm>
        </p:spPr>
        <p:txBody>
          <a:bodyPr>
            <a:noAutofit/>
          </a:bodyPr>
          <a:lstStyle/>
          <a:p>
            <a:pPr>
              <a:buFont typeface="Arial"/>
              <a:buChar char="•"/>
            </a:pPr>
            <a:r>
              <a:rPr lang="en-US" sz="2000" dirty="0" smtClean="0"/>
              <a:t> GERD is a condition called </a:t>
            </a:r>
            <a:r>
              <a:rPr lang="en-US" sz="2000" dirty="0" err="1" smtClean="0"/>
              <a:t>Gastroesophgeal</a:t>
            </a:r>
            <a:r>
              <a:rPr lang="en-US" sz="2000" dirty="0" smtClean="0"/>
              <a:t> reflux disease. This occurs when stomach acid frequently flows back into the tube connecting your mouth and stomach, this can irritate the lining of your esophagus.</a:t>
            </a:r>
          </a:p>
          <a:p>
            <a:pPr>
              <a:buFont typeface="Arial"/>
              <a:buChar char="•"/>
            </a:pPr>
            <a:r>
              <a:rPr lang="en-US" sz="2000" dirty="0"/>
              <a:t> </a:t>
            </a:r>
            <a:r>
              <a:rPr lang="en-US" sz="2000" dirty="0" smtClean="0"/>
              <a:t>Several factors can cause GERD to occur such as hiatal hernia, smoking, obesity,  pregnancy, certain food and drinks such as alcohol, carbonated beverages, spicy foods, fried foods and citrus fruits. </a:t>
            </a:r>
          </a:p>
          <a:p>
            <a:pPr>
              <a:buFont typeface="Arial"/>
              <a:buChar char="•"/>
            </a:pPr>
            <a:r>
              <a:rPr lang="en-US" sz="2000" dirty="0" smtClean="0"/>
              <a:t>  Signs and symptoms of GERD would include a burning sensation in your chest (heart burn), chest pain, difficulty swallowing, regurgitation of food, sensation of lump in your throat. </a:t>
            </a:r>
            <a:endParaRPr lang="en-US" sz="2000" dirty="0"/>
          </a:p>
        </p:txBody>
      </p:sp>
      <p:pic>
        <p:nvPicPr>
          <p:cNvPr id="4" name="Picture 3" descr="medical-astroesophageal_reflux_disease-acid_reflux-stomach_acids-xrays-x_rays-rmgn203_l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446" y="758314"/>
            <a:ext cx="2000053" cy="4000105"/>
          </a:xfrm>
          <a:prstGeom prst="rect">
            <a:avLst/>
          </a:prstGeom>
        </p:spPr>
      </p:pic>
    </p:spTree>
    <p:extLst>
      <p:ext uri="{BB962C8B-B14F-4D97-AF65-F5344CB8AC3E}">
        <p14:creationId xmlns:p14="http://schemas.microsoft.com/office/powerpoint/2010/main" val="120934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GERD management </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Font typeface="Arial"/>
              <a:buChar char="•"/>
            </a:pPr>
            <a:r>
              <a:rPr lang="en-US" sz="2400" dirty="0" smtClean="0"/>
              <a:t> Most people can manage GERD with lifestyle changes and over the counter medications. If the patient does not experience relief within a few weeks, the doctor might recommend prescription medication or surgery.  </a:t>
            </a:r>
          </a:p>
          <a:p>
            <a:pPr marL="285750" indent="-285750">
              <a:buFont typeface="Arial"/>
              <a:buChar char="•"/>
            </a:pPr>
            <a:endParaRPr lang="en-US" sz="2400" dirty="0"/>
          </a:p>
        </p:txBody>
      </p:sp>
      <p:pic>
        <p:nvPicPr>
          <p:cNvPr id="4" name="Picture 3" descr="istockphoto-623598478-170667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781" y="2603697"/>
            <a:ext cx="2900300" cy="2201066"/>
          </a:xfrm>
          <a:prstGeom prst="rect">
            <a:avLst/>
          </a:prstGeom>
        </p:spPr>
      </p:pic>
    </p:spTree>
    <p:extLst>
      <p:ext uri="{BB962C8B-B14F-4D97-AF65-F5344CB8AC3E}">
        <p14:creationId xmlns:p14="http://schemas.microsoft.com/office/powerpoint/2010/main" val="267832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 hygiene management/ contraindications of GERD </a:t>
            </a:r>
            <a:endParaRPr lang="en-US" dirty="0"/>
          </a:p>
        </p:txBody>
      </p:sp>
      <p:sp>
        <p:nvSpPr>
          <p:cNvPr id="3" name="Content Placeholder 2"/>
          <p:cNvSpPr>
            <a:spLocks noGrp="1"/>
          </p:cNvSpPr>
          <p:nvPr>
            <p:ph idx="1"/>
          </p:nvPr>
        </p:nvSpPr>
        <p:spPr>
          <a:xfrm>
            <a:off x="0" y="914400"/>
            <a:ext cx="8852548" cy="5436478"/>
          </a:xfrm>
        </p:spPr>
        <p:txBody>
          <a:bodyPr>
            <a:normAutofit/>
          </a:bodyPr>
          <a:lstStyle/>
          <a:p>
            <a:pPr marL="0" indent="0"/>
            <a:endParaRPr lang="en-US" sz="1800" dirty="0"/>
          </a:p>
          <a:p>
            <a:pPr>
              <a:buFont typeface="Arial"/>
              <a:buChar char="•"/>
            </a:pPr>
            <a:r>
              <a:rPr lang="en-US" sz="2000" dirty="0" smtClean="0"/>
              <a:t> </a:t>
            </a:r>
            <a:r>
              <a:rPr lang="en-US" sz="2000" dirty="0" err="1" smtClean="0"/>
              <a:t>Remineralization</a:t>
            </a:r>
            <a:r>
              <a:rPr lang="en-US" sz="2000" dirty="0" smtClean="0"/>
              <a:t> therapy is important part of protecting the long term health of the dentition. </a:t>
            </a:r>
            <a:r>
              <a:rPr lang="en-US" sz="2000" dirty="0" err="1" smtClean="0"/>
              <a:t>Remineralization</a:t>
            </a:r>
            <a:r>
              <a:rPr lang="en-US" sz="2000" dirty="0" smtClean="0"/>
              <a:t> treatments can be administered professionally and recommended as apart of a patients self care routine.  Not only will these treatments help patients with erosion due to acid reflux, but they will help control damage to the enamel from </a:t>
            </a:r>
            <a:r>
              <a:rPr lang="en-US" sz="2000" dirty="0" err="1" smtClean="0"/>
              <a:t>futher</a:t>
            </a:r>
            <a:r>
              <a:rPr lang="en-US" sz="2000" dirty="0" smtClean="0"/>
              <a:t> demineralization. Topical fluoride in office treatments can be given every 3 months to help keep the dentition in stable. Topical fluoride through varnish application, rinses, tooth paste can also be recommended by oral health are providers</a:t>
            </a:r>
            <a:r>
              <a:rPr lang="en-US" sz="1800" dirty="0" smtClean="0"/>
              <a:t>. </a:t>
            </a:r>
            <a:endParaRPr lang="en-US" sz="1800" dirty="0"/>
          </a:p>
        </p:txBody>
      </p:sp>
    </p:spTree>
    <p:extLst>
      <p:ext uri="{BB962C8B-B14F-4D97-AF65-F5344CB8AC3E}">
        <p14:creationId xmlns:p14="http://schemas.microsoft.com/office/powerpoint/2010/main" val="239082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Radiographs </a:t>
            </a:r>
            <a:endParaRPr lang="en-US" dirty="0"/>
          </a:p>
        </p:txBody>
      </p:sp>
      <p:sp>
        <p:nvSpPr>
          <p:cNvPr id="3" name="Content Placeholder 2"/>
          <p:cNvSpPr>
            <a:spLocks noGrp="1"/>
          </p:cNvSpPr>
          <p:nvPr>
            <p:ph idx="1"/>
          </p:nvPr>
        </p:nvSpPr>
        <p:spPr/>
        <p:txBody>
          <a:bodyPr/>
          <a:lstStyle/>
          <a:p>
            <a:endParaRPr lang="en-US" sz="2400" dirty="0" smtClean="0"/>
          </a:p>
          <a:p>
            <a:endParaRPr lang="en-US" sz="2400" dirty="0"/>
          </a:p>
          <a:p>
            <a:endParaRPr lang="en-US" sz="2400" dirty="0" smtClean="0"/>
          </a:p>
          <a:p>
            <a:r>
              <a:rPr lang="en-US" sz="2400" dirty="0" smtClean="0"/>
              <a:t>There were no radiographs present during treatment.</a:t>
            </a:r>
          </a:p>
          <a:p>
            <a:endParaRPr lang="en-US" dirty="0"/>
          </a:p>
        </p:txBody>
      </p:sp>
    </p:spTree>
    <p:extLst>
      <p:ext uri="{BB962C8B-B14F-4D97-AF65-F5344CB8AC3E}">
        <p14:creationId xmlns:p14="http://schemas.microsoft.com/office/powerpoint/2010/main" val="99443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Intra Oral </a:t>
            </a:r>
            <a:r>
              <a:rPr lang="en-US" dirty="0"/>
              <a:t>P</a:t>
            </a:r>
            <a:r>
              <a:rPr lang="en-US" dirty="0" smtClean="0"/>
              <a:t>hotos </a:t>
            </a:r>
            <a:endParaRPr lang="en-US" dirty="0"/>
          </a:p>
        </p:txBody>
      </p:sp>
      <p:pic>
        <p:nvPicPr>
          <p:cNvPr id="4" name="Content Placeholder 3" descr="20181112_153658.jpg"/>
          <p:cNvPicPr>
            <a:picLocks noGrp="1" noChangeAspect="1"/>
          </p:cNvPicPr>
          <p:nvPr>
            <p:ph idx="1"/>
          </p:nvPr>
        </p:nvPicPr>
        <p:blipFill>
          <a:blip r:embed="rId2">
            <a:extLst>
              <a:ext uri="{28A0092B-C50C-407E-A947-70E740481C1C}">
                <a14:useLocalDpi xmlns:a14="http://schemas.microsoft.com/office/drawing/2010/main" val="0"/>
              </a:ext>
            </a:extLst>
          </a:blip>
          <a:srcRect t="1155" b="1155"/>
          <a:stretch>
            <a:fillRect/>
          </a:stretch>
        </p:blipFill>
        <p:spPr>
          <a:xfrm rot="10800000">
            <a:off x="189561" y="914399"/>
            <a:ext cx="4127432" cy="2269928"/>
          </a:xfrm>
        </p:spPr>
      </p:pic>
      <p:pic>
        <p:nvPicPr>
          <p:cNvPr id="5" name="Picture 4" descr="20181112_1529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912" y="899633"/>
            <a:ext cx="4058340" cy="2284695"/>
          </a:xfrm>
          <a:prstGeom prst="rect">
            <a:avLst/>
          </a:prstGeom>
        </p:spPr>
      </p:pic>
      <p:pic>
        <p:nvPicPr>
          <p:cNvPr id="6" name="Picture 5" descr="20181112_1534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79509" y="2412213"/>
            <a:ext cx="3042185" cy="5403880"/>
          </a:xfrm>
          <a:prstGeom prst="rect">
            <a:avLst/>
          </a:prstGeom>
        </p:spPr>
      </p:pic>
    </p:spTree>
    <p:extLst>
      <p:ext uri="{BB962C8B-B14F-4D97-AF65-F5344CB8AC3E}">
        <p14:creationId xmlns:p14="http://schemas.microsoft.com/office/powerpoint/2010/main" val="350954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1112_153041.jpg"/>
          <p:cNvPicPr>
            <a:picLocks noGrp="1" noChangeAspect="1"/>
          </p:cNvPicPr>
          <p:nvPr>
            <p:ph idx="1"/>
          </p:nvPr>
        </p:nvPicPr>
        <p:blipFill>
          <a:blip r:embed="rId2">
            <a:extLst>
              <a:ext uri="{28A0092B-C50C-407E-A947-70E740481C1C}">
                <a14:useLocalDpi xmlns:a14="http://schemas.microsoft.com/office/drawing/2010/main" val="0"/>
              </a:ext>
            </a:extLst>
          </a:blip>
          <a:srcRect t="34520" b="34520"/>
          <a:stretch>
            <a:fillRect/>
          </a:stretch>
        </p:blipFill>
        <p:spPr>
          <a:xfrm>
            <a:off x="305550" y="583493"/>
            <a:ext cx="4762083" cy="2618962"/>
          </a:xfrm>
        </p:spPr>
      </p:pic>
      <p:pic>
        <p:nvPicPr>
          <p:cNvPr id="5" name="Picture 4" descr="20181112_153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04107" y="2460307"/>
            <a:ext cx="2364967" cy="4762083"/>
          </a:xfrm>
          <a:prstGeom prst="rect">
            <a:avLst/>
          </a:prstGeom>
        </p:spPr>
      </p:pic>
      <p:pic>
        <p:nvPicPr>
          <p:cNvPr id="6" name="Picture 5" descr="20181112_15315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387" y="235713"/>
            <a:ext cx="3399921" cy="6039333"/>
          </a:xfrm>
          <a:prstGeom prst="rect">
            <a:avLst/>
          </a:prstGeom>
        </p:spPr>
      </p:pic>
    </p:spTree>
    <p:extLst>
      <p:ext uri="{BB962C8B-B14F-4D97-AF65-F5344CB8AC3E}">
        <p14:creationId xmlns:p14="http://schemas.microsoft.com/office/powerpoint/2010/main" val="79249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81112_153202.jpg"/>
          <p:cNvPicPr>
            <a:picLocks noGrp="1" noChangeAspect="1"/>
          </p:cNvPicPr>
          <p:nvPr>
            <p:ph idx="1"/>
          </p:nvPr>
        </p:nvPicPr>
        <p:blipFill>
          <a:blip r:embed="rId2">
            <a:extLst>
              <a:ext uri="{28A0092B-C50C-407E-A947-70E740481C1C}">
                <a14:useLocalDpi xmlns:a14="http://schemas.microsoft.com/office/drawing/2010/main" val="0"/>
              </a:ext>
            </a:extLst>
          </a:blip>
          <a:srcRect t="34520" b="34520"/>
          <a:stretch>
            <a:fillRect/>
          </a:stretch>
        </p:blipFill>
        <p:spPr>
          <a:xfrm rot="16200000">
            <a:off x="-532156" y="1451048"/>
            <a:ext cx="6210400" cy="4218278"/>
          </a:xfrm>
        </p:spPr>
      </p:pic>
      <p:pic>
        <p:nvPicPr>
          <p:cNvPr id="7" name="Picture 6" descr="20181112_1532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956" y="333141"/>
            <a:ext cx="3598546" cy="6392154"/>
          </a:xfrm>
          <a:prstGeom prst="rect">
            <a:avLst/>
          </a:prstGeom>
        </p:spPr>
      </p:pic>
    </p:spTree>
    <p:extLst>
      <p:ext uri="{BB962C8B-B14F-4D97-AF65-F5344CB8AC3E}">
        <p14:creationId xmlns:p14="http://schemas.microsoft.com/office/powerpoint/2010/main" val="185768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t>
            </a:r>
            <a:r>
              <a:rPr lang="en-US" dirty="0"/>
              <a:t>C</a:t>
            </a:r>
            <a:r>
              <a:rPr lang="en-US" dirty="0" smtClean="0"/>
              <a:t>linical </a:t>
            </a:r>
            <a:r>
              <a:rPr lang="en-US" dirty="0"/>
              <a:t>F</a:t>
            </a:r>
            <a:r>
              <a:rPr lang="en-US" dirty="0" smtClean="0"/>
              <a:t>indings</a:t>
            </a:r>
            <a:endParaRPr lang="en-US" dirty="0"/>
          </a:p>
        </p:txBody>
      </p:sp>
      <p:sp>
        <p:nvSpPr>
          <p:cNvPr id="3" name="Content Placeholder 2"/>
          <p:cNvSpPr>
            <a:spLocks noGrp="1"/>
          </p:cNvSpPr>
          <p:nvPr>
            <p:ph idx="1"/>
          </p:nvPr>
        </p:nvSpPr>
        <p:spPr/>
        <p:txBody>
          <a:bodyPr>
            <a:noAutofit/>
          </a:bodyPr>
          <a:lstStyle/>
          <a:p>
            <a:pPr marL="0" indent="0">
              <a:buNone/>
            </a:pPr>
            <a:r>
              <a:rPr lang="en-US" sz="1400" b="1" dirty="0" smtClean="0"/>
              <a:t>Extra oral findings: </a:t>
            </a:r>
            <a:r>
              <a:rPr lang="en-US" sz="1400" dirty="0" smtClean="0"/>
              <a:t>TMJ bilaterally, asymptomatic. </a:t>
            </a:r>
          </a:p>
          <a:p>
            <a:pPr marL="0" indent="0">
              <a:buNone/>
            </a:pPr>
            <a:r>
              <a:rPr lang="en-US" sz="1400" b="1" dirty="0" smtClean="0"/>
              <a:t>Intra oral findings: </a:t>
            </a:r>
          </a:p>
          <a:p>
            <a:pPr marL="0" indent="0">
              <a:buNone/>
            </a:pPr>
            <a:r>
              <a:rPr lang="en-US" sz="1400" dirty="0" smtClean="0"/>
              <a:t>-</a:t>
            </a:r>
            <a:r>
              <a:rPr lang="en-US" sz="1400" dirty="0" err="1" smtClean="0"/>
              <a:t>Patechia</a:t>
            </a:r>
            <a:r>
              <a:rPr lang="en-US" sz="1400" dirty="0" smtClean="0"/>
              <a:t> 2mm wide on </a:t>
            </a:r>
            <a:r>
              <a:rPr lang="en-US" sz="1400" dirty="0" err="1" smtClean="0"/>
              <a:t>buccal</a:t>
            </a:r>
            <a:r>
              <a:rPr lang="en-US" sz="1400" dirty="0" smtClean="0"/>
              <a:t> </a:t>
            </a:r>
            <a:r>
              <a:rPr lang="en-US" sz="1400" dirty="0" smtClean="0"/>
              <a:t>mucosa </a:t>
            </a:r>
            <a:r>
              <a:rPr lang="en-US" sz="1400" dirty="0" smtClean="0"/>
              <a:t>adjacent to tooth #15.</a:t>
            </a:r>
          </a:p>
          <a:p>
            <a:pPr marL="0" indent="0">
              <a:buNone/>
            </a:pPr>
            <a:r>
              <a:rPr lang="en-US" sz="1400" b="1" dirty="0" smtClean="0"/>
              <a:t>2. Occlusion: </a:t>
            </a:r>
            <a:r>
              <a:rPr lang="en-US" sz="1400" dirty="0" smtClean="0"/>
              <a:t>Class I, over bite 30%, over jet 2mm.</a:t>
            </a:r>
          </a:p>
          <a:p>
            <a:pPr marL="0" indent="0">
              <a:buNone/>
            </a:pPr>
            <a:r>
              <a:rPr lang="en-US" sz="1400" b="1" dirty="0" smtClean="0"/>
              <a:t>3. Dental charting:</a:t>
            </a:r>
            <a:endParaRPr lang="en-US" sz="1400" b="1" dirty="0"/>
          </a:p>
          <a:p>
            <a:pPr>
              <a:buFontTx/>
              <a:buChar char="-"/>
            </a:pPr>
            <a:r>
              <a:rPr lang="en-US" sz="1400" dirty="0" smtClean="0"/>
              <a:t>Amalgam filling found on </a:t>
            </a:r>
            <a:r>
              <a:rPr lang="en-US" sz="1400" dirty="0" err="1" smtClean="0"/>
              <a:t>occlusal</a:t>
            </a:r>
            <a:r>
              <a:rPr lang="en-US" sz="1400" dirty="0" smtClean="0"/>
              <a:t> of tooth #1.</a:t>
            </a:r>
          </a:p>
          <a:p>
            <a:pPr>
              <a:buFontTx/>
              <a:buChar char="-"/>
            </a:pPr>
            <a:r>
              <a:rPr lang="en-US" sz="1400" dirty="0" smtClean="0"/>
              <a:t>Composite fillings found on #3 MO, #13 DO, #14 MO. </a:t>
            </a:r>
          </a:p>
          <a:p>
            <a:pPr>
              <a:buFontTx/>
              <a:buChar char="-"/>
            </a:pPr>
            <a:r>
              <a:rPr lang="en-US" sz="1400" dirty="0" smtClean="0"/>
              <a:t>Porcelain </a:t>
            </a:r>
            <a:r>
              <a:rPr lang="en-US" sz="1400" dirty="0" smtClean="0"/>
              <a:t>fused to metal crown #19</a:t>
            </a:r>
          </a:p>
          <a:p>
            <a:pPr>
              <a:buFontTx/>
              <a:buChar char="-"/>
            </a:pPr>
            <a:r>
              <a:rPr lang="en-US" sz="1400" dirty="0" smtClean="0"/>
              <a:t>Tooth #16,17,32 missing, patient stated he had extractions over 15 years ago. </a:t>
            </a:r>
          </a:p>
          <a:p>
            <a:pPr marL="0" indent="0">
              <a:buNone/>
            </a:pPr>
            <a:r>
              <a:rPr lang="en-US" sz="1400" b="1" dirty="0" smtClean="0"/>
              <a:t>4. Deposits: </a:t>
            </a:r>
          </a:p>
          <a:p>
            <a:pPr marL="0" indent="0">
              <a:buNone/>
            </a:pPr>
            <a:r>
              <a:rPr lang="en-US" sz="1400" dirty="0" smtClean="0"/>
              <a:t>-Localized brown staining on facial mandibular anterior teeth</a:t>
            </a:r>
          </a:p>
          <a:p>
            <a:pPr marL="0" indent="0">
              <a:buNone/>
            </a:pPr>
            <a:r>
              <a:rPr lang="en-US" sz="1400" dirty="0" smtClean="0"/>
              <a:t>- Generalized supra gingival plaque with generalized </a:t>
            </a:r>
            <a:r>
              <a:rPr lang="en-US" sz="1400" dirty="0" err="1" smtClean="0"/>
              <a:t>subgingival</a:t>
            </a:r>
            <a:r>
              <a:rPr lang="en-US" sz="1400" dirty="0" smtClean="0"/>
              <a:t> calculus.</a:t>
            </a:r>
          </a:p>
        </p:txBody>
      </p:sp>
    </p:spTree>
    <p:extLst>
      <p:ext uri="{BB962C8B-B14F-4D97-AF65-F5344CB8AC3E}">
        <p14:creationId xmlns:p14="http://schemas.microsoft.com/office/powerpoint/2010/main" val="366648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Dental Charting </a:t>
            </a:r>
            <a:endParaRPr lang="en-US" dirty="0"/>
          </a:p>
        </p:txBody>
      </p:sp>
      <p:pic>
        <p:nvPicPr>
          <p:cNvPr id="5" name="Content Placeholder 4" descr="file1.jpg"/>
          <p:cNvPicPr>
            <a:picLocks noGrp="1" noChangeAspect="1"/>
          </p:cNvPicPr>
          <p:nvPr>
            <p:ph idx="1"/>
          </p:nvPr>
        </p:nvPicPr>
        <p:blipFill>
          <a:blip r:embed="rId2">
            <a:extLst>
              <a:ext uri="{28A0092B-C50C-407E-A947-70E740481C1C}">
                <a14:useLocalDpi xmlns:a14="http://schemas.microsoft.com/office/drawing/2010/main" val="0"/>
              </a:ext>
            </a:extLst>
          </a:blip>
          <a:srcRect t="-5998" b="-5998"/>
          <a:stretch>
            <a:fillRect/>
          </a:stretch>
        </p:blipFill>
        <p:spPr/>
      </p:pic>
    </p:spTree>
    <p:extLst>
      <p:ext uri="{BB962C8B-B14F-4D97-AF65-F5344CB8AC3E}">
        <p14:creationId xmlns:p14="http://schemas.microsoft.com/office/powerpoint/2010/main" val="315110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9578"/>
            <a:ext cx="7520940" cy="663535"/>
          </a:xfrm>
        </p:spPr>
        <p:txBody>
          <a:bodyPr/>
          <a:lstStyle/>
          <a:p>
            <a:r>
              <a:rPr lang="en-US" dirty="0" smtClean="0"/>
              <a:t>Caries Risk Assessment</a:t>
            </a:r>
            <a:endParaRPr lang="en-US" dirty="0"/>
          </a:p>
        </p:txBody>
      </p:sp>
      <p:pic>
        <p:nvPicPr>
          <p:cNvPr id="4" name="Content Placeholder 3" descr="file3.jpg"/>
          <p:cNvPicPr>
            <a:picLocks noGrp="1" noChangeAspect="1"/>
          </p:cNvPicPr>
          <p:nvPr>
            <p:ph idx="1"/>
          </p:nvPr>
        </p:nvPicPr>
        <p:blipFill>
          <a:blip r:embed="rId2">
            <a:extLst>
              <a:ext uri="{28A0092B-C50C-407E-A947-70E740481C1C}">
                <a14:useLocalDpi xmlns:a14="http://schemas.microsoft.com/office/drawing/2010/main" val="0"/>
              </a:ext>
            </a:extLst>
          </a:blip>
          <a:srcRect l="-36282" r="-36282"/>
          <a:stretch>
            <a:fillRect/>
          </a:stretch>
        </p:blipFill>
        <p:spPr>
          <a:xfrm>
            <a:off x="303299" y="853113"/>
            <a:ext cx="8040601" cy="3826837"/>
          </a:xfrm>
        </p:spPr>
      </p:pic>
    </p:spTree>
    <p:extLst>
      <p:ext uri="{BB962C8B-B14F-4D97-AF65-F5344CB8AC3E}">
        <p14:creationId xmlns:p14="http://schemas.microsoft.com/office/powerpoint/2010/main" val="151788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Profile </a:t>
            </a:r>
            <a:endParaRPr lang="en-US" dirty="0"/>
          </a:p>
        </p:txBody>
      </p:sp>
      <p:sp>
        <p:nvSpPr>
          <p:cNvPr id="3" name="Content Placeholder 2"/>
          <p:cNvSpPr>
            <a:spLocks noGrp="1"/>
          </p:cNvSpPr>
          <p:nvPr>
            <p:ph idx="1"/>
          </p:nvPr>
        </p:nvSpPr>
        <p:spPr/>
        <p:txBody>
          <a:bodyPr>
            <a:normAutofit fontScale="85000" lnSpcReduction="20000"/>
          </a:bodyPr>
          <a:lstStyle/>
          <a:p>
            <a:pPr>
              <a:buFont typeface="Arial"/>
              <a:buChar char="•"/>
            </a:pPr>
            <a:r>
              <a:rPr lang="en-US" sz="2400" dirty="0" smtClean="0"/>
              <a:t>Mr. M is a 35 years old male.</a:t>
            </a:r>
          </a:p>
          <a:p>
            <a:pPr marL="0" indent="0"/>
            <a:r>
              <a:rPr lang="en-US" sz="2400" dirty="0" smtClean="0"/>
              <a:t>     Single, middle- class, lives in suburbs. </a:t>
            </a:r>
            <a:endParaRPr lang="en-US" sz="2400" dirty="0"/>
          </a:p>
          <a:p>
            <a:pPr marL="0" indent="0"/>
            <a:r>
              <a:rPr lang="en-US" sz="2400" dirty="0" smtClean="0"/>
              <a:t>     </a:t>
            </a:r>
            <a:r>
              <a:rPr lang="en-US" sz="2400" dirty="0"/>
              <a:t>H</a:t>
            </a:r>
            <a:r>
              <a:rPr lang="en-US" sz="2400" dirty="0" smtClean="0"/>
              <a:t>as </a:t>
            </a:r>
            <a:r>
              <a:rPr lang="en-US" sz="2400" dirty="0" smtClean="0"/>
              <a:t>a master’s degree in Biology,</a:t>
            </a:r>
          </a:p>
          <a:p>
            <a:pPr marL="0" indent="0"/>
            <a:r>
              <a:rPr lang="en-US" sz="2400" dirty="0" smtClean="0"/>
              <a:t>     and is a professor at city tech college. </a:t>
            </a:r>
          </a:p>
          <a:p>
            <a:pPr>
              <a:buFont typeface="Arial"/>
              <a:buChar char="•"/>
            </a:pPr>
            <a:r>
              <a:rPr lang="en-US" sz="2400" dirty="0" smtClean="0"/>
              <a:t>He currently has dental insurance, but heard about the program through students. </a:t>
            </a:r>
          </a:p>
          <a:p>
            <a:pPr>
              <a:buFont typeface="Arial"/>
              <a:buChar char="•"/>
            </a:pPr>
            <a:r>
              <a:rPr lang="en-US" sz="2400" dirty="0" smtClean="0"/>
              <a:t>Patient’s last dental appointment was in June 2018 for annual checkup, X-rays (Bitewings), and cleaning. </a:t>
            </a:r>
          </a:p>
          <a:p>
            <a:pPr>
              <a:buFont typeface="Arial"/>
              <a:buChar char="•"/>
            </a:pPr>
            <a:r>
              <a:rPr lang="en-US" sz="2400" dirty="0" smtClean="0"/>
              <a:t>Patient states brushing 2-3x times per day, using manual toothbrush with </a:t>
            </a:r>
            <a:r>
              <a:rPr lang="en-US" sz="2400" dirty="0" smtClean="0"/>
              <a:t>medium </a:t>
            </a:r>
            <a:r>
              <a:rPr lang="en-US" sz="2400" dirty="0" smtClean="0"/>
              <a:t>bristles</a:t>
            </a:r>
            <a:r>
              <a:rPr lang="en-US" sz="2400" dirty="0" smtClean="0"/>
              <a:t>, Colgate total toothpaste, Listerine cool mint mouth wash, and occasional flossing. </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6491687" y="365760"/>
            <a:ext cx="1602614" cy="2003268"/>
          </a:xfrm>
          <a:prstGeom prst="rect">
            <a:avLst/>
          </a:prstGeom>
        </p:spPr>
      </p:pic>
    </p:spTree>
    <p:extLst>
      <p:ext uri="{BB962C8B-B14F-4D97-AF65-F5344CB8AC3E}">
        <p14:creationId xmlns:p14="http://schemas.microsoft.com/office/powerpoint/2010/main" val="325895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Gingival Description and Periodontal status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Gingival description: Pink, generalized bulbous on maxillary and mandibular, non stippled, moderate BOP.</a:t>
            </a:r>
          </a:p>
          <a:p>
            <a:pPr>
              <a:buFont typeface="Arial"/>
              <a:buChar char="•"/>
            </a:pPr>
            <a:r>
              <a:rPr lang="en-US" dirty="0" smtClean="0"/>
              <a:t>Generalized type I periodontitis (Possible type II, will confirm with radiographic evidence).</a:t>
            </a:r>
          </a:p>
          <a:p>
            <a:pPr>
              <a:buFont typeface="Arial"/>
              <a:buChar char="•"/>
            </a:pPr>
            <a:r>
              <a:rPr lang="en-US" dirty="0" smtClean="0"/>
              <a:t>Generalized moderate bleeding upon probing</a:t>
            </a:r>
          </a:p>
          <a:p>
            <a:pPr>
              <a:buFont typeface="Arial"/>
              <a:buChar char="•"/>
            </a:pPr>
            <a:r>
              <a:rPr lang="en-US" dirty="0"/>
              <a:t> </a:t>
            </a:r>
            <a:r>
              <a:rPr lang="en-US" dirty="0" smtClean="0"/>
              <a:t>Generalized recession present</a:t>
            </a:r>
          </a:p>
          <a:p>
            <a:pPr>
              <a:buFont typeface="Arial"/>
              <a:buChar char="•"/>
            </a:pPr>
            <a:r>
              <a:rPr lang="en-US" dirty="0" smtClean="0"/>
              <a:t>No bone loss evident clinically</a:t>
            </a:r>
          </a:p>
          <a:p>
            <a:pPr>
              <a:buFont typeface="Arial"/>
              <a:buChar char="•"/>
            </a:pPr>
            <a:r>
              <a:rPr lang="en-US" dirty="0" smtClean="0"/>
              <a:t>Generalized 3-4mm pocket depth</a:t>
            </a:r>
          </a:p>
          <a:p>
            <a:pPr>
              <a:buFont typeface="Arial"/>
              <a:buChar char="•"/>
            </a:pPr>
            <a:r>
              <a:rPr lang="en-US" dirty="0" smtClean="0"/>
              <a:t>No furcation present </a:t>
            </a:r>
          </a:p>
          <a:p>
            <a:pPr>
              <a:buFont typeface="Arial"/>
              <a:buChar char="•"/>
            </a:pPr>
            <a:r>
              <a:rPr lang="en-US" dirty="0" smtClean="0"/>
              <a:t>No mobility </a:t>
            </a:r>
          </a:p>
          <a:p>
            <a:pPr marL="0" indent="0">
              <a:buNone/>
            </a:pPr>
            <a:endParaRPr lang="en-US" dirty="0" smtClean="0"/>
          </a:p>
          <a:p>
            <a:endParaRPr lang="en-US" dirty="0" smtClean="0"/>
          </a:p>
        </p:txBody>
      </p:sp>
    </p:spTree>
    <p:extLst>
      <p:ext uri="{BB962C8B-B14F-4D97-AF65-F5344CB8AC3E}">
        <p14:creationId xmlns:p14="http://schemas.microsoft.com/office/powerpoint/2010/main" val="260310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Periodontal charting</a:t>
            </a:r>
            <a:endParaRPr lang="en-US" dirty="0"/>
          </a:p>
        </p:txBody>
      </p:sp>
      <p:pic>
        <p:nvPicPr>
          <p:cNvPr id="5" name="Content Placeholder 4" descr="file.jpg"/>
          <p:cNvPicPr>
            <a:picLocks noGrp="1" noChangeAspect="1"/>
          </p:cNvPicPr>
          <p:nvPr>
            <p:ph idx="1"/>
          </p:nvPr>
        </p:nvPicPr>
        <p:blipFill>
          <a:blip r:embed="rId2">
            <a:extLst>
              <a:ext uri="{28A0092B-C50C-407E-A947-70E740481C1C}">
                <a14:useLocalDpi xmlns:a14="http://schemas.microsoft.com/office/drawing/2010/main" val="0"/>
              </a:ext>
            </a:extLst>
          </a:blip>
          <a:srcRect l="-23824" r="-23824"/>
          <a:stretch>
            <a:fillRect/>
          </a:stretch>
        </p:blipFill>
        <p:spPr>
          <a:xfrm>
            <a:off x="379414" y="888999"/>
            <a:ext cx="8378354" cy="3987943"/>
          </a:xfrm>
        </p:spPr>
      </p:pic>
    </p:spTree>
    <p:extLst>
      <p:ext uri="{BB962C8B-B14F-4D97-AF65-F5344CB8AC3E}">
        <p14:creationId xmlns:p14="http://schemas.microsoft.com/office/powerpoint/2010/main" val="1569650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Hygiene Diagnosis</a:t>
            </a:r>
            <a:endParaRPr lang="en-US" dirty="0"/>
          </a:p>
        </p:txBody>
      </p:sp>
      <p:sp>
        <p:nvSpPr>
          <p:cNvPr id="3" name="Content Placeholder 2"/>
          <p:cNvSpPr>
            <a:spLocks noGrp="1"/>
          </p:cNvSpPr>
          <p:nvPr>
            <p:ph idx="1"/>
          </p:nvPr>
        </p:nvSpPr>
        <p:spPr>
          <a:xfrm>
            <a:off x="822960" y="1100628"/>
            <a:ext cx="4143566" cy="3579849"/>
          </a:xfrm>
        </p:spPr>
        <p:txBody>
          <a:bodyPr>
            <a:normAutofit lnSpcReduction="10000"/>
          </a:bodyPr>
          <a:lstStyle/>
          <a:p>
            <a:pPr>
              <a:buFont typeface="Arial"/>
              <a:buChar char="•"/>
            </a:pPr>
            <a:r>
              <a:rPr lang="en-US" dirty="0" smtClean="0"/>
              <a:t>Mr</a:t>
            </a:r>
            <a:r>
              <a:rPr lang="en-US" sz="1800" dirty="0" smtClean="0"/>
              <a:t>. M is a type generalized type I (potential type II, will evaluate with radiographs), due to generalized 3-4mm probing depths, Moderate BUP, with localized areas on recession on maxillary and mandible regions. </a:t>
            </a:r>
          </a:p>
          <a:p>
            <a:pPr>
              <a:buFont typeface="Arial"/>
              <a:buChar char="•"/>
            </a:pPr>
            <a:endParaRPr lang="en-US" sz="1800" dirty="0"/>
          </a:p>
          <a:p>
            <a:pPr marL="285750" indent="-285750">
              <a:buFont typeface="Arial"/>
              <a:buChar char="•"/>
            </a:pPr>
            <a:r>
              <a:rPr lang="en-US" sz="1800" dirty="0" smtClean="0"/>
              <a:t>Patient was at moderate risk for caries due to </a:t>
            </a:r>
            <a:r>
              <a:rPr lang="en-US" sz="1800" dirty="0" smtClean="0"/>
              <a:t>visible </a:t>
            </a:r>
            <a:r>
              <a:rPr lang="en-US" sz="1800" dirty="0" smtClean="0"/>
              <a:t>plaque,  unusual tooth morphology, and interproximal restorations being present. </a:t>
            </a:r>
            <a:endParaRPr lang="en-US" sz="1800" dirty="0"/>
          </a:p>
        </p:txBody>
      </p:sp>
      <p:pic>
        <p:nvPicPr>
          <p:cNvPr id="7" name="Picture 6"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526" y="1100628"/>
            <a:ext cx="3930753" cy="3532702"/>
          </a:xfrm>
          <a:prstGeom prst="rect">
            <a:avLst/>
          </a:prstGeom>
        </p:spPr>
      </p:pic>
    </p:spTree>
    <p:extLst>
      <p:ext uri="{BB962C8B-B14F-4D97-AF65-F5344CB8AC3E}">
        <p14:creationId xmlns:p14="http://schemas.microsoft.com/office/powerpoint/2010/main" val="236052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hygiene care plan</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1800" dirty="0" smtClean="0"/>
              <a:t>Patient will report reduced bleeding upon probing by next </a:t>
            </a:r>
            <a:r>
              <a:rPr lang="en-US" sz="1800" dirty="0" err="1" smtClean="0"/>
              <a:t>recare</a:t>
            </a:r>
            <a:r>
              <a:rPr lang="en-US" sz="1800" dirty="0" smtClean="0"/>
              <a:t> </a:t>
            </a:r>
            <a:r>
              <a:rPr lang="en-US" sz="1800" dirty="0" smtClean="0"/>
              <a:t>visit.</a:t>
            </a:r>
          </a:p>
          <a:p>
            <a:pPr>
              <a:buFont typeface="Arial"/>
              <a:buChar char="•"/>
            </a:pPr>
            <a:r>
              <a:rPr lang="en-US" sz="1800" dirty="0" smtClean="0"/>
              <a:t> patient will report using  proxy brush daily by next revisit appointment.</a:t>
            </a:r>
          </a:p>
          <a:p>
            <a:pPr>
              <a:buFont typeface="Arial"/>
              <a:buChar char="•"/>
            </a:pPr>
            <a:r>
              <a:rPr lang="en-US" sz="1800" dirty="0"/>
              <a:t> </a:t>
            </a:r>
            <a:r>
              <a:rPr lang="en-US" sz="1800" dirty="0" smtClean="0"/>
              <a:t>Patient will report brushing twice a day with soft bristle tooth brush for 2 minutes by next revisit appointment, </a:t>
            </a:r>
            <a:endParaRPr lang="en-US" sz="1800" dirty="0"/>
          </a:p>
        </p:txBody>
      </p:sp>
      <p:pic>
        <p:nvPicPr>
          <p:cNvPr id="4" name="Picture 3" descr="70274979-cartoon-tooth-with-dental-floss-tooth-brush-toothpaste-and-mirror-training-himself-great-for-heal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713" y="2577952"/>
            <a:ext cx="2426396" cy="2426396"/>
          </a:xfrm>
          <a:prstGeom prst="rect">
            <a:avLst/>
          </a:prstGeom>
        </p:spPr>
      </p:pic>
      <p:pic>
        <p:nvPicPr>
          <p:cNvPr id="6" name="Picture 5"/>
          <p:cNvPicPr>
            <a:picLocks noChangeAspect="1"/>
          </p:cNvPicPr>
          <p:nvPr/>
        </p:nvPicPr>
        <p:blipFill>
          <a:blip r:embed="rId3"/>
          <a:stretch>
            <a:fillRect/>
          </a:stretch>
        </p:blipFill>
        <p:spPr>
          <a:xfrm>
            <a:off x="4909657" y="2521085"/>
            <a:ext cx="2483263" cy="2483263"/>
          </a:xfrm>
          <a:prstGeom prst="rect">
            <a:avLst/>
          </a:prstGeom>
        </p:spPr>
      </p:pic>
    </p:spTree>
    <p:extLst>
      <p:ext uri="{BB962C8B-B14F-4D97-AF65-F5344CB8AC3E}">
        <p14:creationId xmlns:p14="http://schemas.microsoft.com/office/powerpoint/2010/main" val="142091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for treatment</a:t>
            </a:r>
            <a:endParaRPr lang="en-US" dirty="0"/>
          </a:p>
        </p:txBody>
      </p:sp>
      <p:pic>
        <p:nvPicPr>
          <p:cNvPr id="3" name="Content Placeholder 2" descr="IMG_8426.jpg"/>
          <p:cNvPicPr>
            <a:picLocks noGrp="1" noChangeAspect="1"/>
          </p:cNvPicPr>
          <p:nvPr>
            <p:ph idx="1"/>
          </p:nvPr>
        </p:nvPicPr>
        <p:blipFill>
          <a:blip r:embed="rId2">
            <a:extLst>
              <a:ext uri="{28A0092B-C50C-407E-A947-70E740481C1C}">
                <a14:useLocalDpi xmlns:a14="http://schemas.microsoft.com/office/drawing/2010/main" val="0"/>
              </a:ext>
            </a:extLst>
          </a:blip>
          <a:srcRect l="-154335" r="-154335"/>
          <a:stretch>
            <a:fillRect/>
          </a:stretch>
        </p:blipFill>
        <p:spPr>
          <a:xfrm rot="5400000">
            <a:off x="77622" y="-1326728"/>
            <a:ext cx="9057473" cy="8492381"/>
          </a:xfrm>
        </p:spPr>
      </p:pic>
    </p:spTree>
    <p:extLst>
      <p:ext uri="{BB962C8B-B14F-4D97-AF65-F5344CB8AC3E}">
        <p14:creationId xmlns:p14="http://schemas.microsoft.com/office/powerpoint/2010/main" val="144965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TREATMENT</a:t>
            </a:r>
            <a:endParaRPr lang="en-US" dirty="0"/>
          </a:p>
        </p:txBody>
      </p:sp>
      <p:pic>
        <p:nvPicPr>
          <p:cNvPr id="4" name="Content Placeholder 3" descr="blonde-dentist-illustration-female-showing-toothbrush-molar-39899058.jpg"/>
          <p:cNvPicPr>
            <a:picLocks noGrp="1" noChangeAspect="1"/>
          </p:cNvPicPr>
          <p:nvPr>
            <p:ph idx="1"/>
          </p:nvPr>
        </p:nvPicPr>
        <p:blipFill>
          <a:blip r:embed="rId2">
            <a:extLst>
              <a:ext uri="{28A0092B-C50C-407E-A947-70E740481C1C}">
                <a14:useLocalDpi xmlns:a14="http://schemas.microsoft.com/office/drawing/2010/main" val="0"/>
              </a:ext>
            </a:extLst>
          </a:blip>
          <a:srcRect l="-61611" r="-61611"/>
          <a:stretch>
            <a:fillRect/>
          </a:stretch>
        </p:blipFill>
        <p:spPr/>
      </p:pic>
    </p:spTree>
    <p:extLst>
      <p:ext uri="{BB962C8B-B14F-4D97-AF65-F5344CB8AC3E}">
        <p14:creationId xmlns:p14="http://schemas.microsoft.com/office/powerpoint/2010/main" val="12167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treatment </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sz="1800" dirty="0" smtClean="0"/>
              <a:t>Oral self care instructions: Patient was informed to brush twice a day (once in the morning and before bed) for two minutes, with a soft bristle tooth brush. The modified bass method was taught to disrupt the presence of biofilm. Proxy brush was introduced for type I embrasure spaces. </a:t>
            </a:r>
          </a:p>
          <a:p>
            <a:pPr>
              <a:buFont typeface="Arial"/>
              <a:buChar char="•"/>
            </a:pPr>
            <a:r>
              <a:rPr lang="en-US" sz="1800" dirty="0" smtClean="0"/>
              <a:t>Fluoride: Patient was advised to have fluoride varnish every re-care appointment.</a:t>
            </a:r>
          </a:p>
          <a:p>
            <a:pPr>
              <a:buFont typeface="Arial"/>
              <a:buChar char="•"/>
            </a:pPr>
            <a:r>
              <a:rPr lang="en-US" sz="1800" dirty="0" smtClean="0"/>
              <a:t>Sealants: Patient was no a candidate for sealants.</a:t>
            </a:r>
          </a:p>
          <a:p>
            <a:pPr marL="285750" indent="-285750">
              <a:buFont typeface="Arial"/>
              <a:buChar char="•"/>
            </a:pPr>
            <a:r>
              <a:rPr lang="en-US" sz="1800" dirty="0" smtClean="0"/>
              <a:t>Antimicrobial: Patient was advised to use Listerine Zero. Zero- alcohol formula that kills millions of bad breath germs for a healthier mouth.  Advised patient to use twice daily after brushing. Swish 2 teaspoons (10 mL) for 1 minute. </a:t>
            </a:r>
            <a:endParaRPr lang="en-US" sz="1800" dirty="0"/>
          </a:p>
        </p:txBody>
      </p:sp>
    </p:spTree>
    <p:extLst>
      <p:ext uri="{BB962C8B-B14F-4D97-AF65-F5344CB8AC3E}">
        <p14:creationId xmlns:p14="http://schemas.microsoft.com/office/powerpoint/2010/main" val="4053249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treatment continued.. </a:t>
            </a:r>
            <a:endParaRPr lang="en-US" dirty="0"/>
          </a:p>
        </p:txBody>
      </p:sp>
      <p:sp>
        <p:nvSpPr>
          <p:cNvPr id="3" name="Content Placeholder 2"/>
          <p:cNvSpPr>
            <a:spLocks noGrp="1"/>
          </p:cNvSpPr>
          <p:nvPr>
            <p:ph idx="1"/>
          </p:nvPr>
        </p:nvSpPr>
        <p:spPr>
          <a:xfrm>
            <a:off x="822959" y="1100629"/>
            <a:ext cx="4371041" cy="3828410"/>
          </a:xfrm>
        </p:spPr>
        <p:txBody>
          <a:bodyPr>
            <a:normAutofit lnSpcReduction="10000"/>
          </a:bodyPr>
          <a:lstStyle/>
          <a:p>
            <a:pPr>
              <a:buFont typeface="Arial"/>
              <a:buChar char="•"/>
            </a:pPr>
            <a:r>
              <a:rPr lang="en-US" dirty="0" smtClean="0"/>
              <a:t>Dietary Guidance: Patient was recommended on foods to help with his uncontrolled condition of GERD.</a:t>
            </a:r>
          </a:p>
          <a:p>
            <a:pPr>
              <a:buFont typeface="Arial"/>
              <a:buChar char="•"/>
            </a:pPr>
            <a:r>
              <a:rPr lang="en-US" dirty="0" smtClean="0"/>
              <a:t>Patient was advised to avoid foods such as citrus fruits/ juices. </a:t>
            </a:r>
            <a:endParaRPr lang="en-US" dirty="0"/>
          </a:p>
          <a:p>
            <a:pPr>
              <a:buFont typeface="Arial"/>
              <a:buChar char="•"/>
            </a:pPr>
            <a:r>
              <a:rPr lang="en-US" dirty="0" smtClean="0"/>
              <a:t>Foods in high fat such as, cheese, fries </a:t>
            </a:r>
            <a:r>
              <a:rPr lang="en-US" dirty="0" smtClean="0"/>
              <a:t>etc</a:t>
            </a:r>
            <a:r>
              <a:rPr lang="en-US" dirty="0"/>
              <a:t>.</a:t>
            </a:r>
            <a:endParaRPr lang="en-US" dirty="0" smtClean="0"/>
          </a:p>
          <a:p>
            <a:pPr>
              <a:buFont typeface="Arial"/>
              <a:buChar char="•"/>
            </a:pPr>
            <a:r>
              <a:rPr lang="en-US" dirty="0" smtClean="0"/>
              <a:t>Garlic and onions</a:t>
            </a:r>
            <a:endParaRPr lang="en-US" dirty="0" smtClean="0"/>
          </a:p>
          <a:p>
            <a:pPr>
              <a:buFont typeface="Arial"/>
              <a:buChar char="•"/>
            </a:pPr>
            <a:r>
              <a:rPr lang="en-US" dirty="0" smtClean="0"/>
              <a:t>Spicy foods</a:t>
            </a:r>
          </a:p>
          <a:p>
            <a:pPr>
              <a:buFont typeface="Arial"/>
              <a:buChar char="•"/>
            </a:pPr>
            <a:r>
              <a:rPr lang="en-US" dirty="0" smtClean="0"/>
              <a:t>Coffee</a:t>
            </a:r>
          </a:p>
          <a:p>
            <a:pPr>
              <a:buFont typeface="Arial"/>
              <a:buChar char="•"/>
            </a:pPr>
            <a:r>
              <a:rPr lang="en-US" dirty="0" smtClean="0"/>
              <a:t>Alcohol</a:t>
            </a:r>
          </a:p>
          <a:p>
            <a:pPr marL="0" indent="0"/>
            <a:r>
              <a:rPr lang="en-US" dirty="0"/>
              <a:t> </a:t>
            </a:r>
            <a:r>
              <a:rPr lang="en-US" dirty="0" smtClean="0"/>
              <a:t>These foods along with many others, contain high acid and should be avoided to help with GERD. </a:t>
            </a:r>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846" y="1409497"/>
            <a:ext cx="3695163" cy="2818101"/>
          </a:xfrm>
          <a:prstGeom prst="rect">
            <a:avLst/>
          </a:prstGeom>
        </p:spPr>
      </p:pic>
    </p:spTree>
    <p:extLst>
      <p:ext uri="{BB962C8B-B14F-4D97-AF65-F5344CB8AC3E}">
        <p14:creationId xmlns:p14="http://schemas.microsoft.com/office/powerpoint/2010/main" val="53042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treatment continued.. </a:t>
            </a:r>
            <a:endParaRPr lang="en-US" dirty="0"/>
          </a:p>
        </p:txBody>
      </p:sp>
      <p:sp>
        <p:nvSpPr>
          <p:cNvPr id="3" name="Content Placeholder 2"/>
          <p:cNvSpPr>
            <a:spLocks noGrp="1"/>
          </p:cNvSpPr>
          <p:nvPr>
            <p:ph idx="1"/>
          </p:nvPr>
        </p:nvSpPr>
        <p:spPr>
          <a:xfrm>
            <a:off x="511817" y="914400"/>
            <a:ext cx="7832083" cy="3881934"/>
          </a:xfrm>
        </p:spPr>
        <p:txBody>
          <a:bodyPr/>
          <a:lstStyle/>
          <a:p>
            <a:pPr>
              <a:buFont typeface="Arial"/>
              <a:buChar char="•"/>
            </a:pPr>
            <a:r>
              <a:rPr lang="en-US" dirty="0" smtClean="0"/>
              <a:t>Debridement Preformed: Debrided all four quadrants using </a:t>
            </a:r>
            <a:r>
              <a:rPr lang="en-US" dirty="0" smtClean="0"/>
              <a:t>the FSI 100, </a:t>
            </a:r>
            <a:r>
              <a:rPr lang="en-US" dirty="0" err="1" smtClean="0"/>
              <a:t>thinsert</a:t>
            </a:r>
            <a:r>
              <a:rPr lang="en-US" dirty="0" smtClean="0"/>
              <a:t>, and </a:t>
            </a:r>
            <a:r>
              <a:rPr lang="en-US" dirty="0" smtClean="0"/>
              <a:t>hand </a:t>
            </a:r>
            <a:r>
              <a:rPr lang="en-US" dirty="0" smtClean="0"/>
              <a:t>scaling. </a:t>
            </a:r>
            <a:r>
              <a:rPr lang="en-US" dirty="0" err="1" smtClean="0"/>
              <a:t>Handscale</a:t>
            </a:r>
            <a:r>
              <a:rPr lang="en-US" dirty="0" smtClean="0"/>
              <a:t> instruments used were s</a:t>
            </a:r>
            <a:r>
              <a:rPr lang="en-US" dirty="0" smtClean="0"/>
              <a:t>ickle </a:t>
            </a:r>
            <a:r>
              <a:rPr lang="en-US" dirty="0" err="1" smtClean="0"/>
              <a:t>scalers</a:t>
            </a:r>
            <a:r>
              <a:rPr lang="en-US" dirty="0" smtClean="0"/>
              <a:t> and </a:t>
            </a:r>
            <a:r>
              <a:rPr lang="en-US" dirty="0" err="1" smtClean="0"/>
              <a:t>graceys</a:t>
            </a:r>
            <a:r>
              <a:rPr lang="en-US" dirty="0" smtClean="0"/>
              <a:t> to remove </a:t>
            </a:r>
            <a:r>
              <a:rPr lang="en-US" dirty="0" smtClean="0"/>
              <a:t> </a:t>
            </a:r>
            <a:r>
              <a:rPr lang="en-US" dirty="0" smtClean="0"/>
              <a:t>calculus, </a:t>
            </a:r>
            <a:r>
              <a:rPr lang="en-US" dirty="0" err="1" smtClean="0"/>
              <a:t>supragingival</a:t>
            </a:r>
            <a:r>
              <a:rPr lang="en-US" dirty="0" smtClean="0"/>
              <a:t> and </a:t>
            </a:r>
            <a:r>
              <a:rPr lang="en-US" dirty="0" err="1" smtClean="0"/>
              <a:t>subgingival</a:t>
            </a:r>
            <a:r>
              <a:rPr lang="en-US" dirty="0" smtClean="0"/>
              <a:t>. I was able to use extra oral and intra oral fulcrum techniques when using the </a:t>
            </a:r>
            <a:r>
              <a:rPr lang="en-US" dirty="0" err="1" smtClean="0"/>
              <a:t>cavitron</a:t>
            </a:r>
            <a:r>
              <a:rPr lang="en-US" dirty="0" smtClean="0"/>
              <a:t> and hand scaling. Engine polish with fine fast was used to remove any plaque. I than proceeded with treatment to a 5% fluoride varnish to reduce the risk of carries and sensitivity. </a:t>
            </a:r>
          </a:p>
          <a:p>
            <a:pPr>
              <a:buFont typeface="Arial"/>
              <a:buChar char="•"/>
            </a:pPr>
            <a:r>
              <a:rPr lang="en-US" dirty="0" smtClean="0"/>
              <a:t>During treatment Mr. M was well managed he did not need any local anesthesia. </a:t>
            </a:r>
            <a:r>
              <a:rPr lang="en-US" dirty="0"/>
              <a:t>H</a:t>
            </a:r>
            <a:r>
              <a:rPr lang="en-US" dirty="0" smtClean="0"/>
              <a:t>e was very friendly and knowledgeable about some aspects of oral hygiene due to his biology background.  </a:t>
            </a:r>
          </a:p>
          <a:p>
            <a:pPr>
              <a:buFont typeface="Arial"/>
              <a:buChar char="•"/>
            </a:pPr>
            <a:r>
              <a:rPr lang="en-US" dirty="0" smtClean="0"/>
              <a:t>One difficulty I had during debridement was extending to the third molar area on the maxillary. My professor did help me and show me some helpful tips to work better in the distal area of the third molar. </a:t>
            </a:r>
            <a:endParaRPr lang="en-US" dirty="0"/>
          </a:p>
        </p:txBody>
      </p:sp>
    </p:spTree>
    <p:extLst>
      <p:ext uri="{BB962C8B-B14F-4D97-AF65-F5344CB8AC3E}">
        <p14:creationId xmlns:p14="http://schemas.microsoft.com/office/powerpoint/2010/main" val="384976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eVALUATION</a:t>
            </a:r>
            <a:r>
              <a:rPr lang="en-US" dirty="0" smtClean="0"/>
              <a:t> OF CARE- OUTCOME OF CARE      		    PROGNOSIS </a:t>
            </a:r>
            <a:endParaRPr lang="en-US" dirty="0"/>
          </a:p>
        </p:txBody>
      </p:sp>
      <p:sp>
        <p:nvSpPr>
          <p:cNvPr id="7" name="Content Placeholder 6"/>
          <p:cNvSpPr>
            <a:spLocks noGrp="1"/>
          </p:cNvSpPr>
          <p:nvPr>
            <p:ph idx="1"/>
          </p:nvPr>
        </p:nvSpPr>
        <p:spPr/>
        <p:txBody>
          <a:bodyPr numCol="1">
            <a:normAutofit lnSpcReduction="10000"/>
          </a:bodyPr>
          <a:lstStyle/>
          <a:p>
            <a:r>
              <a:rPr lang="en-US" dirty="0" smtClean="0"/>
              <a:t> </a:t>
            </a:r>
            <a:r>
              <a:rPr lang="en-US" dirty="0" smtClean="0"/>
              <a:t>1. Goal statement: Patient will report using proxy brush by next re-care appointment. </a:t>
            </a:r>
          </a:p>
          <a:p>
            <a:r>
              <a:rPr lang="en-US" dirty="0" smtClean="0"/>
              <a:t>     Prognosis: Patient stated he did buy proxy brushes on second revisit appointment. Goal was </a:t>
            </a:r>
            <a:r>
              <a:rPr lang="en-US" dirty="0" err="1" smtClean="0"/>
              <a:t>sucessfully</a:t>
            </a:r>
            <a:r>
              <a:rPr lang="en-US" dirty="0" smtClean="0"/>
              <a:t> met</a:t>
            </a:r>
            <a:r>
              <a:rPr lang="en-US" dirty="0"/>
              <a:t>. </a:t>
            </a:r>
            <a:endParaRPr lang="en-US" dirty="0" smtClean="0"/>
          </a:p>
          <a:p>
            <a:endParaRPr lang="en-US" dirty="0" smtClean="0"/>
          </a:p>
          <a:p>
            <a:r>
              <a:rPr lang="en-US" dirty="0" smtClean="0"/>
              <a:t>2. </a:t>
            </a:r>
            <a:r>
              <a:rPr lang="en-US" dirty="0" smtClean="0"/>
              <a:t>Goal statement: Patient will report using Listerine zero by re-care appointment. </a:t>
            </a:r>
          </a:p>
          <a:p>
            <a:r>
              <a:rPr lang="en-US" dirty="0"/>
              <a:t> </a:t>
            </a:r>
            <a:r>
              <a:rPr lang="en-US" dirty="0" smtClean="0"/>
              <a:t>    Prognosis: Patient stated he will buy Listerine zero but has not changed his </a:t>
            </a:r>
            <a:r>
              <a:rPr lang="en-US" dirty="0"/>
              <a:t>L</a:t>
            </a:r>
            <a:r>
              <a:rPr lang="en-US" dirty="0" smtClean="0"/>
              <a:t>isterine yet. Goal was potentially met. </a:t>
            </a:r>
          </a:p>
          <a:p>
            <a:endParaRPr lang="en-US" dirty="0"/>
          </a:p>
          <a:p>
            <a:r>
              <a:rPr lang="en-US" dirty="0" smtClean="0"/>
              <a:t>3. Goal statement: </a:t>
            </a:r>
            <a:r>
              <a:rPr lang="en-US" dirty="0"/>
              <a:t>Patient will report brushing twice a day with a soft bristled brush for 2 minutes by 3 month </a:t>
            </a:r>
            <a:r>
              <a:rPr lang="en-US" dirty="0" smtClean="0"/>
              <a:t>re-care</a:t>
            </a:r>
            <a:r>
              <a:rPr lang="en-US" dirty="0"/>
              <a:t>. </a:t>
            </a:r>
            <a:endParaRPr lang="en-US" dirty="0" smtClean="0"/>
          </a:p>
          <a:p>
            <a:r>
              <a:rPr lang="en-US" dirty="0"/>
              <a:t> </a:t>
            </a:r>
            <a:r>
              <a:rPr lang="en-US" dirty="0" smtClean="0"/>
              <a:t>    	Prognosis: </a:t>
            </a:r>
            <a:r>
              <a:rPr lang="en-US" dirty="0"/>
              <a:t>Goal to brush twice a day has potential to be met because patient states he likes the soft bristled brush better than the medium. </a:t>
            </a:r>
            <a:endParaRPr lang="en-US" dirty="0"/>
          </a:p>
          <a:p>
            <a:endParaRPr lang="en-US" dirty="0"/>
          </a:p>
          <a:p>
            <a:endParaRPr lang="en-US" dirty="0"/>
          </a:p>
        </p:txBody>
      </p:sp>
    </p:spTree>
    <p:extLst>
      <p:ext uri="{BB962C8B-B14F-4D97-AF65-F5344CB8AC3E}">
        <p14:creationId xmlns:p14="http://schemas.microsoft.com/office/powerpoint/2010/main" val="294394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Complaint</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a:buChar char="•"/>
            </a:pPr>
            <a:r>
              <a:rPr lang="en-US" sz="2800" dirty="0"/>
              <a:t> </a:t>
            </a:r>
            <a:r>
              <a:rPr lang="en-US" sz="2800" dirty="0" smtClean="0"/>
              <a:t>Patient states that his</a:t>
            </a:r>
          </a:p>
          <a:p>
            <a:pPr marL="0" indent="0"/>
            <a:r>
              <a:rPr lang="en-US" sz="2800" dirty="0" smtClean="0"/>
              <a:t>      “teeth are very yellow”.</a:t>
            </a:r>
          </a:p>
          <a:p>
            <a:pPr marL="457200" indent="-457200">
              <a:buFont typeface="Arial"/>
              <a:buChar char="•"/>
            </a:pPr>
            <a:r>
              <a:rPr lang="en-US" sz="2800" dirty="0"/>
              <a:t> </a:t>
            </a:r>
            <a:r>
              <a:rPr lang="en-US" sz="2800" dirty="0" smtClean="0"/>
              <a:t>He presented with </a:t>
            </a:r>
          </a:p>
          <a:p>
            <a:pPr marL="0" indent="0"/>
            <a:r>
              <a:rPr lang="en-US" sz="2800" dirty="0" smtClean="0"/>
              <a:t>      severe erosion, on </a:t>
            </a:r>
            <a:r>
              <a:rPr lang="en-US" sz="2800" dirty="0" err="1"/>
              <a:t>b</a:t>
            </a:r>
            <a:r>
              <a:rPr lang="en-US" sz="2800" dirty="0" err="1" smtClean="0"/>
              <a:t>uccal</a:t>
            </a:r>
            <a:r>
              <a:rPr lang="en-US" sz="2800" dirty="0" smtClean="0"/>
              <a:t>,</a:t>
            </a:r>
          </a:p>
          <a:p>
            <a:pPr marL="0" indent="0"/>
            <a:r>
              <a:rPr lang="en-US" sz="2800" dirty="0" smtClean="0"/>
              <a:t>      lingual, and </a:t>
            </a:r>
            <a:r>
              <a:rPr lang="en-US" sz="2800" dirty="0" err="1" smtClean="0"/>
              <a:t>occlusal</a:t>
            </a:r>
            <a:r>
              <a:rPr lang="en-US" sz="2800" dirty="0" smtClean="0"/>
              <a:t> surfaces. </a:t>
            </a:r>
          </a:p>
          <a:p>
            <a:pPr marL="457200" indent="-457200">
              <a:buFont typeface="Arial"/>
              <a:buChar char="•"/>
            </a:pPr>
            <a:r>
              <a:rPr lang="en-US" sz="2800" dirty="0" smtClean="0"/>
              <a:t>Mr. M made a dental </a:t>
            </a:r>
            <a:r>
              <a:rPr lang="en-US" sz="2800" dirty="0" smtClean="0"/>
              <a:t>appointment </a:t>
            </a:r>
            <a:r>
              <a:rPr lang="en-US" sz="2800" dirty="0" smtClean="0"/>
              <a:t>to “make his </a:t>
            </a:r>
            <a:r>
              <a:rPr lang="en-US" sz="2800" dirty="0" err="1" smtClean="0"/>
              <a:t>teeh</a:t>
            </a:r>
            <a:r>
              <a:rPr lang="en-US" sz="2800" dirty="0" smtClean="0"/>
              <a:t>, “white </a:t>
            </a:r>
            <a:r>
              <a:rPr lang="en-US" sz="2800" dirty="0" smtClean="0"/>
              <a:t>and more clean”</a:t>
            </a:r>
          </a:p>
        </p:txBody>
      </p:sp>
      <p:pic>
        <p:nvPicPr>
          <p:cNvPr id="6" name="Picture 5" descr="8839e50f4eae300223c9602fda8ac2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902" y="1"/>
            <a:ext cx="3121098" cy="3121098"/>
          </a:xfrm>
          <a:prstGeom prst="rect">
            <a:avLst/>
          </a:prstGeom>
        </p:spPr>
      </p:pic>
    </p:spTree>
    <p:extLst>
      <p:ext uri="{BB962C8B-B14F-4D97-AF65-F5344CB8AC3E}">
        <p14:creationId xmlns:p14="http://schemas.microsoft.com/office/powerpoint/2010/main" val="4107409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1800" dirty="0" smtClean="0"/>
              <a:t>A referral was given to see a doctor for his untreated GERD. The patient and I discussed </a:t>
            </a:r>
            <a:r>
              <a:rPr lang="en-US" sz="1800" dirty="0"/>
              <a:t>how important it was to take care of this condition not only for his health </a:t>
            </a:r>
            <a:r>
              <a:rPr lang="en-US" sz="1800" dirty="0" smtClean="0"/>
              <a:t>but </a:t>
            </a:r>
            <a:r>
              <a:rPr lang="en-US" sz="1800" dirty="0"/>
              <a:t>for his </a:t>
            </a:r>
            <a:r>
              <a:rPr lang="en-US" sz="1800" dirty="0" smtClean="0"/>
              <a:t>oral health as well.</a:t>
            </a:r>
          </a:p>
          <a:p>
            <a:pPr>
              <a:buFont typeface="Arial"/>
              <a:buChar char="•"/>
            </a:pPr>
            <a:r>
              <a:rPr lang="en-US" sz="1800" dirty="0" smtClean="0"/>
              <a:t>Mr. M and I discussed that GERD can be a leading cause to his erosion.  </a:t>
            </a:r>
            <a:endParaRPr lang="en-US" sz="1800" dirty="0"/>
          </a:p>
        </p:txBody>
      </p:sp>
      <p:pic>
        <p:nvPicPr>
          <p:cNvPr id="4" name="Picture 3" descr="dental-blog-03-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365" y="2585531"/>
            <a:ext cx="5762687" cy="1715789"/>
          </a:xfrm>
          <a:prstGeom prst="rect">
            <a:avLst/>
          </a:prstGeom>
        </p:spPr>
      </p:pic>
    </p:spTree>
    <p:extLst>
      <p:ext uri="{BB962C8B-B14F-4D97-AF65-F5344CB8AC3E}">
        <p14:creationId xmlns:p14="http://schemas.microsoft.com/office/powerpoint/2010/main" val="2041781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care recommendations </a:t>
            </a:r>
            <a:endParaRPr lang="en-US" dirty="0"/>
          </a:p>
        </p:txBody>
      </p:sp>
      <p:sp>
        <p:nvSpPr>
          <p:cNvPr id="3" name="Content Placeholder 2"/>
          <p:cNvSpPr>
            <a:spLocks noGrp="1"/>
          </p:cNvSpPr>
          <p:nvPr>
            <p:ph idx="1"/>
          </p:nvPr>
        </p:nvSpPr>
        <p:spPr>
          <a:xfrm>
            <a:off x="822960" y="1100628"/>
            <a:ext cx="4276259" cy="3458839"/>
          </a:xfrm>
        </p:spPr>
        <p:txBody>
          <a:bodyPr>
            <a:normAutofit/>
          </a:bodyPr>
          <a:lstStyle/>
          <a:p>
            <a:pPr>
              <a:buFont typeface="Arial"/>
              <a:buChar char="•"/>
            </a:pPr>
            <a:r>
              <a:rPr lang="en-US" sz="2400" dirty="0" smtClean="0"/>
              <a:t>Patient was recommended for a 4 month re-care, due to his uncontrolled GERD and severe erosion. Patient was also at a moderate risk for caries and should be evaluated ever 4-6 months. </a:t>
            </a:r>
            <a:endParaRPr lang="en-US" sz="2400" dirty="0"/>
          </a:p>
        </p:txBody>
      </p:sp>
      <p:pic>
        <p:nvPicPr>
          <p:cNvPr id="5" name="Picture 4" descr="48902059-female-dentist-with-tooth-and-tools-illustr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333" y="914399"/>
            <a:ext cx="2303142" cy="3992115"/>
          </a:xfrm>
          <a:prstGeom prst="rect">
            <a:avLst/>
          </a:prstGeom>
        </p:spPr>
      </p:pic>
    </p:spTree>
    <p:extLst>
      <p:ext uri="{BB962C8B-B14F-4D97-AF65-F5344CB8AC3E}">
        <p14:creationId xmlns:p14="http://schemas.microsoft.com/office/powerpoint/2010/main" val="3372760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final reflections</a:t>
            </a:r>
            <a:endParaRPr lang="en-US" dirty="0"/>
          </a:p>
        </p:txBody>
      </p:sp>
      <p:sp>
        <p:nvSpPr>
          <p:cNvPr id="5" name="Content Placeholder 4"/>
          <p:cNvSpPr>
            <a:spLocks noGrp="1"/>
          </p:cNvSpPr>
          <p:nvPr>
            <p:ph idx="1"/>
          </p:nvPr>
        </p:nvSpPr>
        <p:spPr>
          <a:xfrm>
            <a:off x="822960" y="1100628"/>
            <a:ext cx="5110333" cy="3579849"/>
          </a:xfrm>
        </p:spPr>
        <p:txBody>
          <a:bodyPr>
            <a:normAutofit/>
          </a:bodyPr>
          <a:lstStyle/>
          <a:p>
            <a:pPr>
              <a:buFont typeface="Arial"/>
              <a:buChar char="•"/>
            </a:pPr>
            <a:r>
              <a:rPr lang="en-US" sz="2400" dirty="0" smtClean="0"/>
              <a:t>During treatment with my patient I felt my time management was a positive reflection. From assessments to debridement my patient  and I was compliant with treatment.  The treatment plan was followed and did not need any modifications.   </a:t>
            </a:r>
            <a:endParaRPr lang="en-US" sz="2400" dirty="0"/>
          </a:p>
        </p:txBody>
      </p:sp>
      <p:pic>
        <p:nvPicPr>
          <p:cNvPr id="6" name="Picture 5" descr="think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045" y="365759"/>
            <a:ext cx="3247113" cy="4089333"/>
          </a:xfrm>
          <a:prstGeom prst="rect">
            <a:avLst/>
          </a:prstGeom>
        </p:spPr>
      </p:pic>
    </p:spTree>
    <p:extLst>
      <p:ext uri="{BB962C8B-B14F-4D97-AF65-F5344CB8AC3E}">
        <p14:creationId xmlns:p14="http://schemas.microsoft.com/office/powerpoint/2010/main" val="3378515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final reflection</a:t>
            </a:r>
            <a:endParaRPr lang="en-US" dirty="0"/>
          </a:p>
        </p:txBody>
      </p:sp>
      <p:sp>
        <p:nvSpPr>
          <p:cNvPr id="3" name="Content Placeholder 2"/>
          <p:cNvSpPr>
            <a:spLocks noGrp="1"/>
          </p:cNvSpPr>
          <p:nvPr>
            <p:ph idx="1"/>
          </p:nvPr>
        </p:nvSpPr>
        <p:spPr>
          <a:xfrm>
            <a:off x="822960" y="1100628"/>
            <a:ext cx="4731208" cy="3579849"/>
          </a:xfrm>
        </p:spPr>
        <p:txBody>
          <a:bodyPr/>
          <a:lstStyle/>
          <a:p>
            <a:pPr>
              <a:buFont typeface="Arial"/>
              <a:buChar char="•"/>
            </a:pPr>
            <a:r>
              <a:rPr lang="en-US" dirty="0" smtClean="0"/>
              <a:t>I also feel I educated my patient to the best of my ability on what erosion is and how it is caused. </a:t>
            </a:r>
          </a:p>
          <a:p>
            <a:pPr>
              <a:buFont typeface="Arial"/>
              <a:buChar char="•"/>
            </a:pPr>
            <a:r>
              <a:rPr lang="en-US" dirty="0" smtClean="0"/>
              <a:t>When assessing my patient I asked many questions about him having </a:t>
            </a:r>
            <a:r>
              <a:rPr lang="en-US" dirty="0" err="1" smtClean="0"/>
              <a:t>Hodgkyn’s</a:t>
            </a:r>
            <a:r>
              <a:rPr lang="en-US" dirty="0" smtClean="0"/>
              <a:t> lymphoma. He did state from what he remembers during treatment he did vomit a lot due to medications and chemo therapy. </a:t>
            </a:r>
            <a:endParaRPr lang="en-US" dirty="0"/>
          </a:p>
          <a:p>
            <a:pPr>
              <a:buFont typeface="Arial"/>
              <a:buChar char="•"/>
            </a:pPr>
            <a:r>
              <a:rPr lang="en-US" dirty="0" smtClean="0"/>
              <a:t>When assessing my patient on having GERD, I explained why having untreated GERD can effect the oral cavity and went over a diet plan to help him modify the issue as he finds his way to see his doctor. </a:t>
            </a:r>
          </a:p>
          <a:p>
            <a:endParaRPr lang="en-US" dirty="0"/>
          </a:p>
        </p:txBody>
      </p:sp>
      <p:pic>
        <p:nvPicPr>
          <p:cNvPr id="4" name="Picture 3"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0" y="640042"/>
            <a:ext cx="3160460" cy="3777135"/>
          </a:xfrm>
          <a:prstGeom prst="rect">
            <a:avLst/>
          </a:prstGeom>
        </p:spPr>
      </p:pic>
    </p:spTree>
    <p:extLst>
      <p:ext uri="{BB962C8B-B14F-4D97-AF65-F5344CB8AC3E}">
        <p14:creationId xmlns:p14="http://schemas.microsoft.com/office/powerpoint/2010/main" val="3983946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final reflection</a:t>
            </a:r>
            <a:endParaRPr lang="en-US" dirty="0"/>
          </a:p>
        </p:txBody>
      </p:sp>
      <p:sp>
        <p:nvSpPr>
          <p:cNvPr id="3" name="Content Placeholder 2"/>
          <p:cNvSpPr>
            <a:spLocks noGrp="1"/>
          </p:cNvSpPr>
          <p:nvPr>
            <p:ph idx="1"/>
          </p:nvPr>
        </p:nvSpPr>
        <p:spPr/>
        <p:txBody>
          <a:bodyPr/>
          <a:lstStyle/>
          <a:p>
            <a:pPr>
              <a:buFont typeface="Arial"/>
              <a:buChar char="•"/>
            </a:pPr>
            <a:r>
              <a:rPr lang="en-US" sz="2400" dirty="0" smtClean="0"/>
              <a:t>Throughout treatment phase, I had trouble identifying CEJ and calculus due to his recession. My professor and I worked on distinguishing how to identify if there is calculus present. Air was a major help In seeing the chalky white calculus. </a:t>
            </a:r>
          </a:p>
          <a:p>
            <a:endParaRPr lang="en-US" dirty="0"/>
          </a:p>
        </p:txBody>
      </p:sp>
      <p:pic>
        <p:nvPicPr>
          <p:cNvPr id="4" name="Picture 3" descr="70305880-cartoon-dentist-or-doctor-with-tooth-sit-on-the-chair-and-thumb-up-great-for-dental-care-conce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640" y="2625556"/>
            <a:ext cx="2265568" cy="2265568"/>
          </a:xfrm>
          <a:prstGeom prst="rect">
            <a:avLst/>
          </a:prstGeom>
        </p:spPr>
      </p:pic>
    </p:spTree>
    <p:extLst>
      <p:ext uri="{BB962C8B-B14F-4D97-AF65-F5344CB8AC3E}">
        <p14:creationId xmlns:p14="http://schemas.microsoft.com/office/powerpoint/2010/main" val="1655666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a:t>
            </a:r>
            <a:endParaRPr lang="en-US" dirty="0"/>
          </a:p>
        </p:txBody>
      </p:sp>
      <p:sp>
        <p:nvSpPr>
          <p:cNvPr id="3" name="Content Placeholder 2"/>
          <p:cNvSpPr>
            <a:spLocks noGrp="1"/>
          </p:cNvSpPr>
          <p:nvPr>
            <p:ph idx="1"/>
          </p:nvPr>
        </p:nvSpPr>
        <p:spPr>
          <a:xfrm>
            <a:off x="246432" y="1289133"/>
            <a:ext cx="3317336" cy="3391344"/>
          </a:xfrm>
        </p:spPr>
        <p:txBody>
          <a:bodyPr>
            <a:noAutofit/>
          </a:bodyPr>
          <a:lstStyle/>
          <a:p>
            <a:pPr>
              <a:buFont typeface="Arial"/>
              <a:buChar char="•"/>
            </a:pPr>
            <a:r>
              <a:rPr lang="en-US" sz="2000" dirty="0" smtClean="0"/>
              <a:t>Overall I had a great experience and learning process while treating Mr. M. He seemed very excited to come back and see me next semester and I cant wait to continue to make his smile a healthy and happy one. </a:t>
            </a:r>
            <a:endParaRPr lang="en-US" sz="2000"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028" y="220582"/>
            <a:ext cx="4689219" cy="4689219"/>
          </a:xfrm>
          <a:prstGeom prst="rect">
            <a:avLst/>
          </a:prstGeom>
        </p:spPr>
      </p:pic>
    </p:spTree>
    <p:extLst>
      <p:ext uri="{BB962C8B-B14F-4D97-AF65-F5344CB8AC3E}">
        <p14:creationId xmlns:p14="http://schemas.microsoft.com/office/powerpoint/2010/main" val="191681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History Overview</a:t>
            </a:r>
            <a:endParaRPr lang="en-US" dirty="0"/>
          </a:p>
        </p:txBody>
      </p:sp>
      <p:sp>
        <p:nvSpPr>
          <p:cNvPr id="3" name="Content Placeholder 2"/>
          <p:cNvSpPr>
            <a:spLocks noGrp="1"/>
          </p:cNvSpPr>
          <p:nvPr>
            <p:ph idx="1"/>
          </p:nvPr>
        </p:nvSpPr>
        <p:spPr/>
        <p:txBody>
          <a:bodyPr>
            <a:noAutofit/>
          </a:bodyPr>
          <a:lstStyle/>
          <a:p>
            <a:pPr>
              <a:buFont typeface="Arial"/>
              <a:buChar char="•"/>
            </a:pPr>
            <a:r>
              <a:rPr lang="en-US" sz="2000" dirty="0" smtClean="0"/>
              <a:t>Blood Pressure: 130/90</a:t>
            </a:r>
          </a:p>
          <a:p>
            <a:pPr>
              <a:buFont typeface="Arial"/>
              <a:buChar char="•"/>
            </a:pPr>
            <a:r>
              <a:rPr lang="en-US" sz="2000" dirty="0"/>
              <a:t> </a:t>
            </a:r>
            <a:r>
              <a:rPr lang="en-US" sz="2000" dirty="0" smtClean="0"/>
              <a:t>Pulse: 85</a:t>
            </a:r>
          </a:p>
          <a:p>
            <a:pPr>
              <a:buFont typeface="Arial"/>
              <a:buChar char="•"/>
            </a:pPr>
            <a:r>
              <a:rPr lang="en-US" sz="2000" dirty="0"/>
              <a:t> </a:t>
            </a:r>
            <a:r>
              <a:rPr lang="en-US" sz="2000" dirty="0" smtClean="0"/>
              <a:t>ASA II</a:t>
            </a:r>
          </a:p>
          <a:p>
            <a:pPr>
              <a:buFont typeface="Arial"/>
              <a:buChar char="•"/>
            </a:pPr>
            <a:r>
              <a:rPr lang="en-US" sz="2000" dirty="0"/>
              <a:t> </a:t>
            </a:r>
            <a:r>
              <a:rPr lang="en-US" sz="2000" dirty="0" smtClean="0"/>
              <a:t>Patient states he has been treated for Hodgkin’s lymphoma in 2003 with chemotherapy</a:t>
            </a:r>
            <a:r>
              <a:rPr lang="en-US" sz="2000" dirty="0"/>
              <a:t> </a:t>
            </a:r>
            <a:r>
              <a:rPr lang="en-US" sz="2000" dirty="0" smtClean="0"/>
              <a:t>and radiation. In </a:t>
            </a:r>
            <a:r>
              <a:rPr lang="en-US" sz="2000" dirty="0"/>
              <a:t>S</a:t>
            </a:r>
            <a:r>
              <a:rPr lang="en-US" sz="2000" dirty="0" smtClean="0"/>
              <a:t>eptember of 2004 Mr. M, relapsed and was treated with a bone marrow transplant. </a:t>
            </a:r>
            <a:endParaRPr lang="en-US" sz="2000" dirty="0"/>
          </a:p>
          <a:p>
            <a:pPr>
              <a:buFont typeface="Arial"/>
              <a:buChar char="•"/>
            </a:pPr>
            <a:r>
              <a:rPr lang="en-US" sz="2000" dirty="0" smtClean="0"/>
              <a:t>Patient also presents with diagnosed GERD in 2005. He states it is untreated.  </a:t>
            </a:r>
          </a:p>
          <a:p>
            <a:pPr>
              <a:buFont typeface="Arial"/>
              <a:buChar char="•"/>
            </a:pPr>
            <a:r>
              <a:rPr lang="en-US" sz="2000" dirty="0" smtClean="0"/>
              <a:t>No current medications are being taken.</a:t>
            </a:r>
            <a:endParaRPr lang="en-US" sz="2000"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896" y="86383"/>
            <a:ext cx="1344980" cy="2270140"/>
          </a:xfrm>
          <a:prstGeom prst="rect">
            <a:avLst/>
          </a:prstGeom>
        </p:spPr>
      </p:pic>
    </p:spTree>
    <p:extLst>
      <p:ext uri="{BB962C8B-B14F-4D97-AF65-F5344CB8AC3E}">
        <p14:creationId xmlns:p14="http://schemas.microsoft.com/office/powerpoint/2010/main" val="237514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 y="1118513"/>
            <a:ext cx="8738817" cy="3545117"/>
          </a:xfrm>
        </p:spPr>
        <p:txBody>
          <a:bodyPr/>
          <a:lstStyle/>
          <a:p>
            <a:pPr marL="342900" indent="-342900">
              <a:buFont typeface="Arial"/>
              <a:buChar char="•"/>
            </a:pPr>
            <a:r>
              <a:rPr lang="en-US" sz="3200" cap="none" baseline="30000" dirty="0">
                <a:cs typeface="Arial"/>
              </a:rPr>
              <a:t>H</a:t>
            </a:r>
            <a:r>
              <a:rPr lang="en-US" sz="3200" cap="none" baseline="30000" dirty="0" smtClean="0">
                <a:cs typeface="Arial"/>
              </a:rPr>
              <a:t>odgkin’s lymphoma </a:t>
            </a:r>
            <a:r>
              <a:rPr lang="en-US" sz="3200" cap="none" baseline="30000" dirty="0" smtClean="0">
                <a:cs typeface="Arial"/>
              </a:rPr>
              <a:t>(</a:t>
            </a:r>
            <a:r>
              <a:rPr lang="en-US" sz="3200" cap="none" baseline="30000" dirty="0" smtClean="0">
                <a:cs typeface="Arial"/>
              </a:rPr>
              <a:t>HD</a:t>
            </a:r>
            <a:r>
              <a:rPr lang="en-US" sz="3200" cap="none" baseline="30000" dirty="0" smtClean="0">
                <a:cs typeface="Arial"/>
              </a:rPr>
              <a:t>) </a:t>
            </a:r>
            <a:r>
              <a:rPr lang="en-US" sz="3200" cap="none" baseline="30000" dirty="0">
                <a:cs typeface="Arial"/>
              </a:rPr>
              <a:t>H</a:t>
            </a:r>
            <a:r>
              <a:rPr lang="en-US" sz="3200" cap="none" baseline="30000" dirty="0" smtClean="0">
                <a:cs typeface="Arial"/>
              </a:rPr>
              <a:t>odgkin’s </a:t>
            </a:r>
            <a:r>
              <a:rPr lang="en-US" sz="3200" cap="none" baseline="30000" dirty="0" smtClean="0">
                <a:cs typeface="Arial"/>
              </a:rPr>
              <a:t>lymphoma </a:t>
            </a:r>
            <a:r>
              <a:rPr lang="en-US" sz="3200" cap="none" baseline="30000" dirty="0" smtClean="0">
                <a:cs typeface="Arial"/>
              </a:rPr>
              <a:t>(</a:t>
            </a:r>
            <a:r>
              <a:rPr lang="en-US" sz="3200" cap="none" baseline="30000" dirty="0" smtClean="0">
                <a:cs typeface="Arial"/>
              </a:rPr>
              <a:t>HD</a:t>
            </a:r>
            <a:r>
              <a:rPr lang="en-US" sz="3200" cap="none" baseline="30000" dirty="0" smtClean="0">
                <a:cs typeface="Arial"/>
              </a:rPr>
              <a:t>) </a:t>
            </a:r>
            <a:r>
              <a:rPr lang="en-US" sz="3200" cap="none" baseline="30000" dirty="0" smtClean="0">
                <a:cs typeface="Arial"/>
              </a:rPr>
              <a:t>is a type lymphoma, which originates in white blood cells that help protect you from infections. </a:t>
            </a:r>
            <a:r>
              <a:rPr lang="en-US" sz="3200" cap="none" baseline="30000" dirty="0">
                <a:cs typeface="Arial"/>
              </a:rPr>
              <a:t>T</a:t>
            </a:r>
            <a:r>
              <a:rPr lang="en-US" sz="3200" cap="none" baseline="30000" dirty="0" smtClean="0">
                <a:cs typeface="Arial"/>
              </a:rPr>
              <a:t>hese </a:t>
            </a:r>
            <a:r>
              <a:rPr lang="en-US" sz="3200" cap="none" baseline="30000" dirty="0" smtClean="0">
                <a:cs typeface="Arial"/>
              </a:rPr>
              <a:t>white blood cells are called lymphocytes. </a:t>
            </a:r>
            <a:r>
              <a:rPr lang="en-US" sz="3200" cap="none" baseline="30000" dirty="0" smtClean="0">
                <a:cs typeface="Arial"/>
              </a:rPr>
              <a:t>In </a:t>
            </a:r>
            <a:r>
              <a:rPr lang="en-US" sz="3200" cap="none" baseline="30000" dirty="0" smtClean="0">
                <a:cs typeface="Arial"/>
              </a:rPr>
              <a:t>people with </a:t>
            </a:r>
            <a:r>
              <a:rPr lang="en-US" sz="3200" cap="none" baseline="30000" dirty="0">
                <a:cs typeface="Arial"/>
              </a:rPr>
              <a:t>H</a:t>
            </a:r>
            <a:r>
              <a:rPr lang="en-US" sz="3200" cap="none" baseline="30000" dirty="0" smtClean="0">
                <a:cs typeface="Arial"/>
              </a:rPr>
              <a:t>odgkin’s </a:t>
            </a:r>
            <a:r>
              <a:rPr lang="en-US" sz="3200" cap="none" baseline="30000" dirty="0" smtClean="0">
                <a:cs typeface="Arial"/>
              </a:rPr>
              <a:t>lymphoma their cells grow abnormally and spread beyond the lymphatic system. </a:t>
            </a:r>
            <a:r>
              <a:rPr lang="en-US" sz="3200" cap="none" baseline="30000" dirty="0" smtClean="0">
                <a:cs typeface="Arial"/>
              </a:rPr>
              <a:t>As </a:t>
            </a:r>
            <a:r>
              <a:rPr lang="en-US" sz="3200" cap="none" baseline="30000" dirty="0" smtClean="0">
                <a:cs typeface="Arial"/>
              </a:rPr>
              <a:t>the disease progresses, it makes it more difficult for your body to fight infections.</a:t>
            </a:r>
            <a:br>
              <a:rPr lang="en-US" sz="3200" cap="none" baseline="30000" dirty="0" smtClean="0">
                <a:cs typeface="Arial"/>
              </a:rPr>
            </a:br>
            <a:r>
              <a:rPr lang="en-US" sz="3200" cap="none" baseline="30000" dirty="0" smtClean="0">
                <a:cs typeface="Arial"/>
              </a:rPr>
              <a:t> </a:t>
            </a:r>
            <a:r>
              <a:rPr lang="en-US" sz="3200" cap="none" baseline="30000" dirty="0" smtClean="0">
                <a:cs typeface="Arial"/>
              </a:rPr>
              <a:t>The disease </a:t>
            </a:r>
            <a:r>
              <a:rPr lang="en-US" sz="3200" cap="none" baseline="30000" dirty="0" smtClean="0">
                <a:cs typeface="Arial"/>
              </a:rPr>
              <a:t>has been linked to </a:t>
            </a:r>
            <a:r>
              <a:rPr lang="en-US" sz="3200" cap="none" baseline="30000" dirty="0" smtClean="0">
                <a:cs typeface="Arial"/>
              </a:rPr>
              <a:t>DNA</a:t>
            </a:r>
            <a:r>
              <a:rPr lang="en-US" sz="3200" cap="none" baseline="30000" dirty="0" smtClean="0">
                <a:cs typeface="Arial"/>
              </a:rPr>
              <a:t> </a:t>
            </a:r>
            <a:r>
              <a:rPr lang="en-US" sz="3200" cap="none" baseline="30000" dirty="0" smtClean="0">
                <a:cs typeface="Arial"/>
              </a:rPr>
              <a:t>mutations or changes, as well as </a:t>
            </a:r>
            <a:r>
              <a:rPr lang="en-US" sz="3200" cap="none" baseline="30000" dirty="0">
                <a:cs typeface="Arial"/>
              </a:rPr>
              <a:t>E</a:t>
            </a:r>
            <a:r>
              <a:rPr lang="en-US" sz="3200" cap="none" baseline="30000" dirty="0" smtClean="0">
                <a:cs typeface="Arial"/>
              </a:rPr>
              <a:t>pstein</a:t>
            </a:r>
            <a:r>
              <a:rPr lang="en-US" sz="3200" cap="none" baseline="30000" dirty="0" smtClean="0">
                <a:cs typeface="Arial"/>
              </a:rPr>
              <a:t>- </a:t>
            </a:r>
            <a:r>
              <a:rPr lang="en-US" sz="3200" cap="none" baseline="30000" dirty="0" err="1" smtClean="0">
                <a:cs typeface="Arial"/>
              </a:rPr>
              <a:t>b</a:t>
            </a:r>
            <a:r>
              <a:rPr lang="en-US" sz="3200" cap="none" baseline="30000" dirty="0" err="1" smtClean="0">
                <a:cs typeface="Arial"/>
              </a:rPr>
              <a:t>arr</a:t>
            </a:r>
            <a:r>
              <a:rPr lang="en-US" sz="3200" cap="none" baseline="30000" dirty="0" smtClean="0">
                <a:cs typeface="Arial"/>
              </a:rPr>
              <a:t> </a:t>
            </a:r>
            <a:r>
              <a:rPr lang="en-US" sz="3200" cap="none" baseline="30000" dirty="0" smtClean="0">
                <a:cs typeface="Arial"/>
              </a:rPr>
              <a:t>virus, which causes mononucleosis</a:t>
            </a:r>
            <a:r>
              <a:rPr lang="en-US" sz="3200" cap="none" baseline="30000" dirty="0" smtClean="0">
                <a:cs typeface="Arial"/>
              </a:rPr>
              <a:t>.</a:t>
            </a:r>
            <a:br>
              <a:rPr lang="en-US" sz="3200" cap="none" baseline="30000" dirty="0" smtClean="0">
                <a:cs typeface="Arial"/>
              </a:rPr>
            </a:br>
            <a:r>
              <a:rPr lang="en-US" sz="3200" cap="none" baseline="30000" dirty="0" smtClean="0">
                <a:cs typeface="Arial"/>
              </a:rPr>
              <a:t/>
            </a:r>
            <a:br>
              <a:rPr lang="en-US" sz="3200" cap="none" baseline="30000" dirty="0" smtClean="0">
                <a:cs typeface="Arial"/>
              </a:rPr>
            </a:br>
            <a:r>
              <a:rPr lang="en-US" sz="3200" cap="none" baseline="30000" dirty="0">
                <a:cs typeface="Arial"/>
              </a:rPr>
              <a:t/>
            </a:r>
            <a:br>
              <a:rPr lang="en-US" sz="3200" cap="none" baseline="30000" dirty="0">
                <a:cs typeface="Arial"/>
              </a:rPr>
            </a:br>
            <a:endParaRPr lang="en-US" sz="3200" cap="none" baseline="30000" dirty="0"/>
          </a:p>
        </p:txBody>
      </p:sp>
      <p:sp>
        <p:nvSpPr>
          <p:cNvPr id="4" name="TextBox 3"/>
          <p:cNvSpPr txBox="1"/>
          <p:nvPr/>
        </p:nvSpPr>
        <p:spPr>
          <a:xfrm>
            <a:off x="1194241" y="420872"/>
            <a:ext cx="6198679" cy="523220"/>
          </a:xfrm>
          <a:prstGeom prst="rect">
            <a:avLst/>
          </a:prstGeom>
          <a:noFill/>
        </p:spPr>
        <p:txBody>
          <a:bodyPr wrap="square" rtlCol="0">
            <a:spAutoFit/>
          </a:bodyPr>
          <a:lstStyle/>
          <a:p>
            <a:r>
              <a:rPr lang="en-US" sz="2800" b="1" dirty="0" smtClean="0">
                <a:latin typeface="+mj-lt"/>
              </a:rPr>
              <a:t>Hodgkin’s Lymphoma (HD) </a:t>
            </a:r>
            <a:endParaRPr lang="en-US" sz="2800" b="1" dirty="0">
              <a:latin typeface="+mj-lt"/>
            </a:endParaRPr>
          </a:p>
        </p:txBody>
      </p:sp>
    </p:spTree>
    <p:extLst>
      <p:ext uri="{BB962C8B-B14F-4D97-AF65-F5344CB8AC3E}">
        <p14:creationId xmlns:p14="http://schemas.microsoft.com/office/powerpoint/2010/main" val="23082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554" y="1080597"/>
            <a:ext cx="7718345" cy="3599880"/>
          </a:xfrm>
        </p:spPr>
        <p:txBody>
          <a:bodyPr>
            <a:normAutofit fontScale="92500" lnSpcReduction="10000"/>
          </a:bodyPr>
          <a:lstStyle/>
          <a:p>
            <a:pPr>
              <a:buFont typeface="Arial"/>
              <a:buChar char="•"/>
            </a:pPr>
            <a:r>
              <a:rPr lang="en-US" sz="2400" dirty="0"/>
              <a:t>The most common signs and symptoms of Hodgkin’s lymphoma is swelling of the lymph nodes, which causes a lump to form under the skin. The lump is usually not painful. The lumps can normally be palpated on the neck, armpit, and groin area. Other signs and symptoms </a:t>
            </a:r>
            <a:r>
              <a:rPr lang="en-US" sz="2400" dirty="0" smtClean="0"/>
              <a:t>associated </a:t>
            </a:r>
            <a:r>
              <a:rPr lang="en-US" sz="2400" dirty="0"/>
              <a:t>with HD are night sweats, itchy skin, fever, fatigue, unintended weight loss,  persistent cough, trouble breathing, chest pain, enlarged spleen, and pain in lymph nodes after alcohol consumption </a:t>
            </a:r>
          </a:p>
          <a:p>
            <a:pPr>
              <a:buFont typeface="Arial"/>
              <a:buChar char="•"/>
            </a:pPr>
            <a:r>
              <a:rPr lang="en-US" sz="2400" dirty="0"/>
              <a:t>Hodgkin’s lymphoma can occur at any age, but mostly affects people between ages 15 to 40. </a:t>
            </a:r>
          </a:p>
          <a:p>
            <a:endParaRPr lang="en-US" dirty="0"/>
          </a:p>
        </p:txBody>
      </p:sp>
      <p:sp>
        <p:nvSpPr>
          <p:cNvPr id="5" name="TextBox 4"/>
          <p:cNvSpPr txBox="1"/>
          <p:nvPr/>
        </p:nvSpPr>
        <p:spPr>
          <a:xfrm>
            <a:off x="1061547" y="289279"/>
            <a:ext cx="6919016" cy="523220"/>
          </a:xfrm>
          <a:prstGeom prst="rect">
            <a:avLst/>
          </a:prstGeom>
          <a:noFill/>
        </p:spPr>
        <p:txBody>
          <a:bodyPr wrap="square" rtlCol="0">
            <a:spAutoFit/>
          </a:bodyPr>
          <a:lstStyle/>
          <a:p>
            <a:r>
              <a:rPr lang="en-US" sz="2800" b="1" dirty="0" smtClean="0">
                <a:latin typeface="+mj-lt"/>
              </a:rPr>
              <a:t>Hodgkin’s Lymphoma (HD) continued.. </a:t>
            </a:r>
            <a:endParaRPr lang="en-US" sz="2800" b="1" dirty="0">
              <a:latin typeface="+mj-lt"/>
            </a:endParaRPr>
          </a:p>
        </p:txBody>
      </p:sp>
    </p:spTree>
    <p:extLst>
      <p:ext uri="{BB962C8B-B14F-4D97-AF65-F5344CB8AC3E}">
        <p14:creationId xmlns:p14="http://schemas.microsoft.com/office/powerpoint/2010/main" val="239033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9614"/>
            <a:ext cx="7707333" cy="644786"/>
          </a:xfrm>
        </p:spPr>
        <p:txBody>
          <a:bodyPr/>
          <a:lstStyle/>
          <a:p>
            <a:r>
              <a:rPr lang="en-US" dirty="0" smtClean="0"/>
              <a:t>Hodgkin’s lymphoma management  </a:t>
            </a:r>
            <a:endParaRPr lang="en-US" dirty="0"/>
          </a:p>
        </p:txBody>
      </p:sp>
      <p:sp>
        <p:nvSpPr>
          <p:cNvPr id="3" name="Content Placeholder 2"/>
          <p:cNvSpPr>
            <a:spLocks noGrp="1"/>
          </p:cNvSpPr>
          <p:nvPr>
            <p:ph idx="1"/>
          </p:nvPr>
        </p:nvSpPr>
        <p:spPr>
          <a:xfrm>
            <a:off x="151650" y="914400"/>
            <a:ext cx="5004438" cy="4564417"/>
          </a:xfrm>
        </p:spPr>
        <p:txBody>
          <a:bodyPr>
            <a:noAutofit/>
          </a:bodyPr>
          <a:lstStyle/>
          <a:p>
            <a:pPr>
              <a:buFont typeface="Arial"/>
              <a:buChar char="•"/>
            </a:pPr>
            <a:r>
              <a:rPr lang="en-US" sz="2400" dirty="0" smtClean="0"/>
              <a:t> Chemotherapy and radiation are the main treatments for </a:t>
            </a:r>
            <a:r>
              <a:rPr lang="en-US" sz="2400" dirty="0"/>
              <a:t>H</a:t>
            </a:r>
            <a:r>
              <a:rPr lang="en-US" sz="2400" dirty="0" smtClean="0"/>
              <a:t>odgkin’s lymphoma. Depending on the severity of the disease one or both treatments might be used. </a:t>
            </a:r>
          </a:p>
          <a:p>
            <a:pPr>
              <a:buFont typeface="Arial"/>
              <a:buChar char="•"/>
            </a:pPr>
            <a:r>
              <a:rPr lang="en-US" sz="2400" dirty="0"/>
              <a:t> </a:t>
            </a:r>
            <a:r>
              <a:rPr lang="en-US" sz="2400" dirty="0" smtClean="0"/>
              <a:t>Relapse patients are treated with stem cell transplant also known as bone marrow transplants. This is a way of giving a very high dose of chemotherapy. </a:t>
            </a:r>
            <a:endParaRPr lang="en-US" sz="2400" dirty="0"/>
          </a:p>
        </p:txBody>
      </p:sp>
      <p:pic>
        <p:nvPicPr>
          <p:cNvPr id="5" name="Picture 4"/>
          <p:cNvPicPr>
            <a:picLocks noChangeAspect="1"/>
          </p:cNvPicPr>
          <p:nvPr/>
        </p:nvPicPr>
        <p:blipFill>
          <a:blip r:embed="rId2"/>
          <a:stretch>
            <a:fillRect/>
          </a:stretch>
        </p:blipFill>
        <p:spPr>
          <a:xfrm>
            <a:off x="5156088" y="914400"/>
            <a:ext cx="3657117" cy="3222834"/>
          </a:xfrm>
          <a:prstGeom prst="rect">
            <a:avLst/>
          </a:prstGeom>
        </p:spPr>
      </p:pic>
    </p:spTree>
    <p:extLst>
      <p:ext uri="{BB962C8B-B14F-4D97-AF65-F5344CB8AC3E}">
        <p14:creationId xmlns:p14="http://schemas.microsoft.com/office/powerpoint/2010/main" val="121664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 Hygiene management/ contraindications of Hodgkin’s lymphoma </a:t>
            </a:r>
            <a:endParaRPr lang="en-US" dirty="0"/>
          </a:p>
        </p:txBody>
      </p:sp>
      <p:sp>
        <p:nvSpPr>
          <p:cNvPr id="3" name="Content Placeholder 2"/>
          <p:cNvSpPr>
            <a:spLocks noGrp="1"/>
          </p:cNvSpPr>
          <p:nvPr>
            <p:ph idx="1"/>
          </p:nvPr>
        </p:nvSpPr>
        <p:spPr>
          <a:xfrm>
            <a:off x="457200" y="1194344"/>
            <a:ext cx="8229600" cy="4931819"/>
          </a:xfrm>
        </p:spPr>
        <p:txBody>
          <a:bodyPr>
            <a:normAutofit/>
          </a:bodyPr>
          <a:lstStyle/>
          <a:p>
            <a:pPr>
              <a:buFont typeface="Arial"/>
              <a:buChar char="•"/>
            </a:pPr>
            <a:r>
              <a:rPr lang="en-US" sz="2400" dirty="0" smtClean="0"/>
              <a:t> Patients can be more </a:t>
            </a:r>
            <a:r>
              <a:rPr lang="en-US" sz="2400" dirty="0" smtClean="0"/>
              <a:t>likely </a:t>
            </a:r>
            <a:r>
              <a:rPr lang="en-US" sz="2400" dirty="0" smtClean="0"/>
              <a:t>to get an </a:t>
            </a:r>
            <a:r>
              <a:rPr lang="en-US" sz="2400" dirty="0" smtClean="0"/>
              <a:t>abscess or </a:t>
            </a:r>
            <a:r>
              <a:rPr lang="en-US" sz="2400" dirty="0" smtClean="0"/>
              <a:t>infection while under radiation, or chemotherapy because they are </a:t>
            </a:r>
            <a:r>
              <a:rPr lang="en-US" sz="2400" dirty="0" err="1" smtClean="0"/>
              <a:t>immunocompromised</a:t>
            </a:r>
            <a:r>
              <a:rPr lang="en-US" sz="2400" dirty="0" smtClean="0"/>
              <a:t>. Dental emergencies can often be treated on an as needed basis during chemotherapy carefully timing the dental work around the low point of patients blood count.</a:t>
            </a:r>
          </a:p>
          <a:p>
            <a:pPr>
              <a:buFont typeface="Arial"/>
              <a:buChar char="•"/>
            </a:pPr>
            <a:r>
              <a:rPr lang="en-US" sz="2400" dirty="0"/>
              <a:t>Consultation with oncologist should preformed for dental visits during radiation, chemo therapy and bone marrow transplants. </a:t>
            </a:r>
          </a:p>
          <a:p>
            <a:endParaRPr lang="en-US" dirty="0" smtClean="0"/>
          </a:p>
        </p:txBody>
      </p:sp>
    </p:spTree>
    <p:extLst>
      <p:ext uri="{BB962C8B-B14F-4D97-AF65-F5344CB8AC3E}">
        <p14:creationId xmlns:p14="http://schemas.microsoft.com/office/powerpoint/2010/main" val="246698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 Hygiene management/contraindications of Hodgkin’s lymphoma continued..  </a:t>
            </a:r>
            <a:endParaRPr lang="en-US" dirty="0"/>
          </a:p>
        </p:txBody>
      </p:sp>
      <p:sp>
        <p:nvSpPr>
          <p:cNvPr id="3" name="Content Placeholder 2"/>
          <p:cNvSpPr>
            <a:spLocks noGrp="1"/>
          </p:cNvSpPr>
          <p:nvPr>
            <p:ph idx="1"/>
          </p:nvPr>
        </p:nvSpPr>
        <p:spPr>
          <a:xfrm>
            <a:off x="457200" y="1346006"/>
            <a:ext cx="8229600" cy="4780157"/>
          </a:xfrm>
        </p:spPr>
        <p:txBody>
          <a:bodyPr>
            <a:normAutofit/>
          </a:bodyPr>
          <a:lstStyle/>
          <a:p>
            <a:pPr>
              <a:buFont typeface="Arial"/>
              <a:buChar char="•"/>
            </a:pPr>
            <a:r>
              <a:rPr lang="en-US" sz="2400" dirty="0" smtClean="0"/>
              <a:t>Blood  should be drawn 24 hours prior to dental treatment to see platelet count. </a:t>
            </a:r>
          </a:p>
          <a:p>
            <a:pPr>
              <a:buFont typeface="Arial"/>
              <a:buChar char="•"/>
            </a:pPr>
            <a:r>
              <a:rPr lang="en-US" sz="2400" dirty="0"/>
              <a:t>Patients being treated for Hodgkin’s lymphoma with radiation and chemo therapy or more </a:t>
            </a:r>
            <a:r>
              <a:rPr lang="en-US" sz="2400" dirty="0" smtClean="0"/>
              <a:t>susceptible to being nauseous </a:t>
            </a:r>
            <a:r>
              <a:rPr lang="en-US" sz="2400" dirty="0"/>
              <a:t>and vomiting which can lead to erosion in the oral cavity. </a:t>
            </a:r>
            <a:endParaRPr lang="en-US" sz="2400" dirty="0" smtClean="0"/>
          </a:p>
          <a:p>
            <a:pPr>
              <a:buFont typeface="Arial"/>
              <a:buChar char="•"/>
            </a:pPr>
            <a:r>
              <a:rPr lang="en-US" sz="2400" dirty="0" smtClean="0"/>
              <a:t>Our goal has hygienist is to prevent oral disease and manage oral health of patient safely during the treatment of HD. </a:t>
            </a:r>
            <a:endParaRPr lang="en-US" sz="2400" dirty="0"/>
          </a:p>
        </p:txBody>
      </p:sp>
    </p:spTree>
    <p:extLst>
      <p:ext uri="{BB962C8B-B14F-4D97-AF65-F5344CB8AC3E}">
        <p14:creationId xmlns:p14="http://schemas.microsoft.com/office/powerpoint/2010/main" val="3024849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7259</TotalTime>
  <Words>2069</Words>
  <Application>Microsoft Macintosh PowerPoint</Application>
  <PresentationFormat>On-screen Show (4:3)</PresentationFormat>
  <Paragraphs>134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Angles</vt:lpstr>
      <vt:lpstr>New York City College of Technology Department of Dental Hygiene DEN 2300 Case Presentation</vt:lpstr>
      <vt:lpstr>Patient Profile </vt:lpstr>
      <vt:lpstr>Chief Complaint</vt:lpstr>
      <vt:lpstr>Health History Overview</vt:lpstr>
      <vt:lpstr>Hodgkin’s lymphoma (HD) Hodgkin’s lymphoma (HD) is a type lymphoma, which originates in white blood cells that help protect you from infections. These white blood cells are called lymphocytes. In people with Hodgkin’s lymphoma their cells grow abnormally and spread beyond the lymphatic system. As the disease progresses, it makes it more difficult for your body to fight infections.  The disease has been linked to DNA mutations or changes, as well as Epstein- barr virus, which causes mononucleosis.   </vt:lpstr>
      <vt:lpstr>PowerPoint Presentation</vt:lpstr>
      <vt:lpstr>Hodgkin’s lymphoma management  </vt:lpstr>
      <vt:lpstr>Dental Hygiene management/ contraindications of Hodgkin’s lymphoma </vt:lpstr>
      <vt:lpstr>Dental Hygiene management/contraindications of Hodgkin’s lymphoma continued..  </vt:lpstr>
      <vt:lpstr>GERD </vt:lpstr>
      <vt:lpstr>GERD management </vt:lpstr>
      <vt:lpstr>Dental hygiene management/ contraindications of GERD </vt:lpstr>
      <vt:lpstr>Radiographs </vt:lpstr>
      <vt:lpstr>                     Intra Oral Photos </vt:lpstr>
      <vt:lpstr>PowerPoint Presentation</vt:lpstr>
      <vt:lpstr>PowerPoint Presentation</vt:lpstr>
      <vt:lpstr>Summary Of Clinical Findings</vt:lpstr>
      <vt:lpstr>Dental Charting </vt:lpstr>
      <vt:lpstr>Caries Risk Assessment</vt:lpstr>
      <vt:lpstr>Gingival Description and Periodontal status</vt:lpstr>
      <vt:lpstr>Periodontal charting</vt:lpstr>
      <vt:lpstr>Dental Hygiene Diagnosis</vt:lpstr>
      <vt:lpstr>Dental hygiene care plan</vt:lpstr>
      <vt:lpstr>Consent for treatment</vt:lpstr>
      <vt:lpstr>IMPLEMENTATION- TREATMENT</vt:lpstr>
      <vt:lpstr>Implementation- treatment </vt:lpstr>
      <vt:lpstr>Implementation- treatment continued.. </vt:lpstr>
      <vt:lpstr>Implementation- treatment continued.. </vt:lpstr>
      <vt:lpstr>eVALUATION OF CARE- OUTCOME OF CARE            PROGNOSIS </vt:lpstr>
      <vt:lpstr>Referrals</vt:lpstr>
      <vt:lpstr>Continued care recommendations </vt:lpstr>
      <vt:lpstr>Positive final reflections</vt:lpstr>
      <vt:lpstr>Positive final reflection</vt:lpstr>
      <vt:lpstr>Critical final reflection</vt:lpstr>
      <vt:lpstr>overall</vt:lpstr>
    </vt:vector>
  </TitlesOfParts>
  <Company>brittybabehsx3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 College of Technology Department of Dental Hygiene DEN 2300 Case Presentation</dc:title>
  <dc:creator>brittany gallo</dc:creator>
  <cp:lastModifiedBy>brittany gallo</cp:lastModifiedBy>
  <cp:revision>39</cp:revision>
  <dcterms:created xsi:type="dcterms:W3CDTF">2018-12-01T23:56:29Z</dcterms:created>
  <dcterms:modified xsi:type="dcterms:W3CDTF">2018-12-09T19:45:32Z</dcterms:modified>
</cp:coreProperties>
</file>