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15"/>
  </p:handoutMasterIdLst>
  <p:sldIdLst>
    <p:sldId id="256" r:id="rId2"/>
    <p:sldId id="257" r:id="rId3"/>
    <p:sldId id="258" r:id="rId4"/>
    <p:sldId id="259" r:id="rId5"/>
    <p:sldId id="260" r:id="rId6"/>
    <p:sldId id="261" r:id="rId7"/>
    <p:sldId id="270" r:id="rId8"/>
    <p:sldId id="272" r:id="rId9"/>
    <p:sldId id="273" r:id="rId10"/>
    <p:sldId id="263"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186" y="22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2A10C69-5E69-4868-8E65-DD50133210B3}" type="datetimeFigureOut">
              <a:rPr lang="en-US" smtClean="0"/>
              <a:pPr/>
              <a:t>5/19/2013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E6110A3-F6A9-4D39-85E3-9483176158AB}" type="slidenum">
              <a:rPr lang="en-US" smtClean="0"/>
              <a:pPr/>
              <a:t>‹#›</a:t>
            </a:fld>
            <a:endParaRPr lang="en-US"/>
          </a:p>
        </p:txBody>
      </p:sp>
    </p:spTree>
    <p:extLst>
      <p:ext uri="{BB962C8B-B14F-4D97-AF65-F5344CB8AC3E}">
        <p14:creationId xmlns:p14="http://schemas.microsoft.com/office/powerpoint/2010/main" val="22241594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226143-6330-4F8E-BB08-0E8E150E7D04}" type="datetimeFigureOut">
              <a:rPr lang="en-US" smtClean="0"/>
              <a:pPr/>
              <a:t>5/19/2013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7450A3-C3A9-48FC-B26D-C7461521A95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226143-6330-4F8E-BB08-0E8E150E7D04}" type="datetimeFigureOut">
              <a:rPr lang="en-US" smtClean="0"/>
              <a:pPr/>
              <a:t>5/19/2013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7450A3-C3A9-48FC-B26D-C7461521A95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226143-6330-4F8E-BB08-0E8E150E7D04}" type="datetimeFigureOut">
              <a:rPr lang="en-US" smtClean="0"/>
              <a:pPr/>
              <a:t>5/19/2013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7450A3-C3A9-48FC-B26D-C7461521A95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226143-6330-4F8E-BB08-0E8E150E7D04}" type="datetimeFigureOut">
              <a:rPr lang="en-US" smtClean="0"/>
              <a:pPr/>
              <a:t>5/19/2013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7450A3-C3A9-48FC-B26D-C7461521A95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4A226143-6330-4F8E-BB08-0E8E150E7D04}" type="datetimeFigureOut">
              <a:rPr lang="en-US" smtClean="0"/>
              <a:pPr/>
              <a:t>5/19/2013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7450A3-C3A9-48FC-B26D-C7461521A95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A226143-6330-4F8E-BB08-0E8E150E7D04}" type="datetimeFigureOut">
              <a:rPr lang="en-US" smtClean="0"/>
              <a:pPr/>
              <a:t>5/19/2013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7450A3-C3A9-48FC-B26D-C7461521A951}"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A226143-6330-4F8E-BB08-0E8E150E7D04}" type="datetimeFigureOut">
              <a:rPr lang="en-US" smtClean="0"/>
              <a:pPr/>
              <a:t>5/19/2013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7450A3-C3A9-48FC-B26D-C7461521A95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226143-6330-4F8E-BB08-0E8E150E7D04}" type="datetimeFigureOut">
              <a:rPr lang="en-US" smtClean="0"/>
              <a:pPr/>
              <a:t>5/19/2013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7450A3-C3A9-48FC-B26D-C7461521A95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226143-6330-4F8E-BB08-0E8E150E7D04}" type="datetimeFigureOut">
              <a:rPr lang="en-US" smtClean="0"/>
              <a:pPr/>
              <a:t>5/19/2013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7450A3-C3A9-48FC-B26D-C7461521A95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4A226143-6330-4F8E-BB08-0E8E150E7D04}" type="datetimeFigureOut">
              <a:rPr lang="en-US" smtClean="0"/>
              <a:pPr/>
              <a:t>5/19/2013</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767450A3-C3A9-48FC-B26D-C7461521A95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226143-6330-4F8E-BB08-0E8E150E7D04}" type="datetimeFigureOut">
              <a:rPr lang="en-US" smtClean="0"/>
              <a:pPr/>
              <a:t>5/19/2013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7450A3-C3A9-48FC-B26D-C7461521A95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4A226143-6330-4F8E-BB08-0E8E150E7D04}" type="datetimeFigureOut">
              <a:rPr lang="en-US" smtClean="0"/>
              <a:pPr/>
              <a:t>5/19/2013</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767450A3-C3A9-48FC-B26D-C7461521A95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845270" y="1694328"/>
            <a:ext cx="5648623" cy="1204306"/>
          </a:xfrm>
        </p:spPr>
        <p:txBody>
          <a:bodyPr/>
          <a:lstStyle/>
          <a:p>
            <a:r>
              <a:rPr lang="en-US" dirty="0" smtClean="0"/>
              <a:t>Epidemiology: HIV/AIDS</a:t>
            </a:r>
            <a:endParaRPr lang="en-US" dirty="0"/>
          </a:p>
        </p:txBody>
      </p:sp>
      <p:sp>
        <p:nvSpPr>
          <p:cNvPr id="3" name="Subtitle 2"/>
          <p:cNvSpPr>
            <a:spLocks noGrp="1"/>
          </p:cNvSpPr>
          <p:nvPr>
            <p:ph type="subTitle" idx="1"/>
          </p:nvPr>
        </p:nvSpPr>
        <p:spPr/>
        <p:txBody>
          <a:bodyPr>
            <a:normAutofit/>
          </a:bodyPr>
          <a:lstStyle/>
          <a:p>
            <a:r>
              <a:rPr lang="en-US" dirty="0" err="1" smtClean="0"/>
              <a:t>BeverlyTennant</a:t>
            </a:r>
            <a:r>
              <a:rPr lang="en-US" dirty="0" smtClean="0"/>
              <a:t>/</a:t>
            </a:r>
            <a:r>
              <a:rPr lang="en-US" dirty="0" err="1" smtClean="0"/>
              <a:t>GreganneBremner</a:t>
            </a:r>
            <a:r>
              <a:rPr lang="en-US" dirty="0" smtClean="0"/>
              <a:t>/</a:t>
            </a:r>
            <a:r>
              <a:rPr lang="en-US" dirty="0" err="1" smtClean="0"/>
              <a:t>EricaRoss</a:t>
            </a:r>
            <a:endParaRPr lang="en-US" dirty="0"/>
          </a:p>
        </p:txBody>
      </p:sp>
    </p:spTree>
    <p:extLst>
      <p:ext uri="{BB962C8B-B14F-4D97-AF65-F5344CB8AC3E}">
        <p14:creationId xmlns:p14="http://schemas.microsoft.com/office/powerpoint/2010/main" val="2607811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p:txBody>
          <a:bodyPr>
            <a:normAutofit fontScale="40000" lnSpcReduction="20000"/>
          </a:bodyPr>
          <a:lstStyle/>
          <a:p>
            <a:endParaRPr lang="en-US" sz="900" dirty="0" smtClean="0"/>
          </a:p>
          <a:p>
            <a:r>
              <a:rPr lang="en-US" u="sng" dirty="0" smtClean="0"/>
              <a:t>AWARENESS</a:t>
            </a:r>
            <a:endParaRPr lang="en-US" u="sng" dirty="0"/>
          </a:p>
          <a:p>
            <a:r>
              <a:rPr lang="en-US" dirty="0"/>
              <a:t>HIV/AIDS awareness is very important in the Latino community. Bringing awareness to the community of what HIV/AIDS is and its effects will give knowledge to individuals. The community should know that there is no cure for this disease however it is 100% preventable</a:t>
            </a:r>
            <a:r>
              <a:rPr lang="en-US" dirty="0" smtClean="0"/>
              <a:t>.</a:t>
            </a:r>
            <a:endParaRPr lang="en-US" dirty="0"/>
          </a:p>
          <a:p>
            <a:endParaRPr lang="en-US" u="sng" dirty="0" smtClean="0"/>
          </a:p>
          <a:p>
            <a:r>
              <a:rPr lang="en-US" u="sng" dirty="0" smtClean="0"/>
              <a:t>EDUCATION</a:t>
            </a:r>
            <a:endParaRPr lang="en-US" u="sng" dirty="0"/>
          </a:p>
          <a:p>
            <a:r>
              <a:rPr lang="en-US" dirty="0" smtClean="0"/>
              <a:t>Education to the Latino community about HIV/AIDS is another very important action. Educating </a:t>
            </a:r>
            <a:r>
              <a:rPr lang="en-US" dirty="0"/>
              <a:t>the young population and the old on how to protect themselves against contracting HIV/AIDS and how to prevent the spread of the disease. This will include things such as safe sex practices, routine HIV screening and getting help for substance abusers.</a:t>
            </a:r>
          </a:p>
        </p:txBody>
      </p:sp>
      <p:sp>
        <p:nvSpPr>
          <p:cNvPr id="5" name="Content Placeholder 4"/>
          <p:cNvSpPr>
            <a:spLocks noGrp="1"/>
          </p:cNvSpPr>
          <p:nvPr>
            <p:ph sz="half" idx="2"/>
          </p:nvPr>
        </p:nvSpPr>
        <p:spPr/>
        <p:txBody>
          <a:bodyPr>
            <a:normAutofit fontScale="40000" lnSpcReduction="20000"/>
          </a:bodyPr>
          <a:lstStyle/>
          <a:p>
            <a:endParaRPr lang="en-US" dirty="0" smtClean="0"/>
          </a:p>
          <a:p>
            <a:r>
              <a:rPr lang="en-US" u="sng" dirty="0" smtClean="0"/>
              <a:t>SCREENING</a:t>
            </a:r>
          </a:p>
          <a:p>
            <a:r>
              <a:rPr lang="en-US" dirty="0" smtClean="0"/>
              <a:t>Screening can save many lives in the community. Knowing your HIV/AIDS status can help stop the spread of the disease and at the same time to get treatment early to preserve your life expectancy. </a:t>
            </a:r>
          </a:p>
          <a:p>
            <a:endParaRPr lang="en-US" dirty="0" smtClean="0"/>
          </a:p>
          <a:p>
            <a:r>
              <a:rPr lang="en-US" u="sng" dirty="0" smtClean="0"/>
              <a:t>SUBSTANCE ABUSE</a:t>
            </a:r>
          </a:p>
          <a:p>
            <a:r>
              <a:rPr lang="en-US" dirty="0" smtClean="0"/>
              <a:t>Substance abuse is a big cause of HIV/AIDS infection because having an addiction and being impaired does not allow for someone to make the right choices such as using a condom when having sex. Getting help for the substance abusers in the Latino community can make a difference in their decision making skills. </a:t>
            </a:r>
          </a:p>
          <a:p>
            <a:endParaRPr lang="en-US" dirty="0"/>
          </a:p>
        </p:txBody>
      </p:sp>
      <p:sp>
        <p:nvSpPr>
          <p:cNvPr id="2" name="Title 1"/>
          <p:cNvSpPr>
            <a:spLocks noGrp="1"/>
          </p:cNvSpPr>
          <p:nvPr>
            <p:ph type="title"/>
          </p:nvPr>
        </p:nvSpPr>
        <p:spPr/>
        <p:txBody>
          <a:bodyPr/>
          <a:lstStyle/>
          <a:p>
            <a:r>
              <a:rPr lang="en-US" dirty="0" smtClean="0"/>
              <a:t/>
            </a:r>
            <a:br>
              <a:rPr lang="en-US" dirty="0" smtClean="0"/>
            </a:br>
            <a:r>
              <a:rPr lang="en-US" dirty="0" smtClean="0"/>
              <a:t>Four recommended solutions for HIV in the Latino Community should include:</a:t>
            </a:r>
            <a:br>
              <a:rPr lang="en-US" dirty="0" smtClean="0"/>
            </a:br>
            <a:endParaRPr lang="en-US" dirty="0"/>
          </a:p>
        </p:txBody>
      </p:sp>
    </p:spTree>
    <p:extLst>
      <p:ext uri="{BB962C8B-B14F-4D97-AF65-F5344CB8AC3E}">
        <p14:creationId xmlns:p14="http://schemas.microsoft.com/office/powerpoint/2010/main" val="1653447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a:t/>
            </a:r>
            <a:br>
              <a:rPr lang="en-US" dirty="0"/>
            </a:br>
            <a:r>
              <a:rPr lang="en-US" dirty="0" smtClean="0"/>
              <a:t/>
            </a:r>
            <a:br>
              <a:rPr lang="en-US" dirty="0" smtClean="0"/>
            </a:br>
            <a:r>
              <a:rPr lang="en-US" dirty="0" smtClean="0"/>
              <a:t>The </a:t>
            </a:r>
            <a:r>
              <a:rPr lang="en-US" dirty="0"/>
              <a:t>Role of the Community Health Nurse in HIV Prevention:</a:t>
            </a:r>
            <a:br>
              <a:rPr lang="en-US" dirty="0"/>
            </a:b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a:xfrm>
            <a:off x="609600" y="1066800"/>
            <a:ext cx="7520940" cy="3579849"/>
          </a:xfrm>
        </p:spPr>
        <p:txBody>
          <a:bodyPr>
            <a:normAutofit fontScale="92500" lnSpcReduction="20000"/>
          </a:bodyPr>
          <a:lstStyle/>
          <a:p>
            <a:endParaRPr lang="en-US" dirty="0" smtClean="0"/>
          </a:p>
          <a:p>
            <a:r>
              <a:rPr lang="en-US" dirty="0" smtClean="0"/>
              <a:t>Educator</a:t>
            </a:r>
            <a:r>
              <a:rPr lang="en-US" dirty="0"/>
              <a:t>: The community health nurse fulfills this role through awareness of HIV of the prevalence of HIV among the Latino population. As fore mentioned Latino males have the highest rate of HIV infection according to 2011 CDC report, therefore the community health nurse should focus her teaching plan on prevention measures such as using condoms during sexual, reduction/elimination of risk taking behaviors such IV drug use, promiscuous sex and for HIV positive members teach the importance of strict compliance to medication regime and blood test. </a:t>
            </a:r>
          </a:p>
          <a:p>
            <a:r>
              <a:rPr lang="en-US" dirty="0"/>
              <a:t>Advocate:  Most often the community health nurse may encounter HIV positive patients who might be too depressed to speak up for themselves. The nurse must then become their voice, there are many services and programs that HIV positive patients are entitled and it’s up to the nurse possibly the only accessible healthcare professional who can share this information with them. For example the nurse can share information about the Ryan White Program which is a </a:t>
            </a:r>
            <a:r>
              <a:rPr lang="en-US" dirty="0" smtClean="0"/>
              <a:t>City, State </a:t>
            </a:r>
            <a:r>
              <a:rPr lang="en-US" dirty="0"/>
              <a:t>and community based organization that provides HIV related services to those who do not sufficient health coverage or financial resources to cover HIV related expenses.</a:t>
            </a:r>
          </a:p>
          <a:p>
            <a:endParaRPr lang="en-US" dirty="0"/>
          </a:p>
        </p:txBody>
      </p:sp>
    </p:spTree>
    <p:extLst>
      <p:ext uri="{BB962C8B-B14F-4D97-AF65-F5344CB8AC3E}">
        <p14:creationId xmlns:p14="http://schemas.microsoft.com/office/powerpoint/2010/main" val="2210172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The </a:t>
            </a:r>
            <a:r>
              <a:rPr lang="en-US" dirty="0"/>
              <a:t>Role of the Community Health Nurse in HIV </a:t>
            </a:r>
            <a:r>
              <a:rPr lang="en-US" dirty="0" smtClean="0"/>
              <a:t>Prevention cont’d</a:t>
            </a:r>
            <a:r>
              <a:rPr lang="en-US" dirty="0"/>
              <a:t/>
            </a:r>
            <a:br>
              <a:rPr lang="en-US" dirty="0"/>
            </a:br>
            <a:endParaRPr lang="en-US" dirty="0"/>
          </a:p>
        </p:txBody>
      </p:sp>
      <p:sp>
        <p:nvSpPr>
          <p:cNvPr id="3" name="Content Placeholder 2"/>
          <p:cNvSpPr>
            <a:spLocks noGrp="1"/>
          </p:cNvSpPr>
          <p:nvPr>
            <p:ph idx="1"/>
          </p:nvPr>
        </p:nvSpPr>
        <p:spPr>
          <a:xfrm>
            <a:off x="685800" y="1219200"/>
            <a:ext cx="7520940" cy="3579849"/>
          </a:xfrm>
        </p:spPr>
        <p:txBody>
          <a:bodyPr>
            <a:normAutofit/>
          </a:bodyPr>
          <a:lstStyle/>
          <a:p>
            <a:r>
              <a:rPr lang="en-US" dirty="0" smtClean="0"/>
              <a:t>Researcher</a:t>
            </a:r>
            <a:r>
              <a:rPr lang="en-US" dirty="0"/>
              <a:t>:  </a:t>
            </a:r>
            <a:r>
              <a:rPr lang="en-US" dirty="0" smtClean="0"/>
              <a:t>The </a:t>
            </a:r>
            <a:r>
              <a:rPr lang="en-US" dirty="0"/>
              <a:t>community health nurse maybe directly involved or contributes to evidence based research that helps reduce the side effects of HIV medication or effective measures that may reduce the spread of the disease. This is a very important role as it pertains to the future of HIV/AIDS becoming actively involved in research that can potentially eradicate this disease is a goal that the community health should ultimately strive for.</a:t>
            </a:r>
          </a:p>
          <a:p>
            <a:r>
              <a:rPr lang="en-US" dirty="0"/>
              <a:t>Collaborator:  Collaborating with community leaders, politicians and even local vendors to perform yearly health fairs in high risk communities can encourage and promote health awareness in these communities. </a:t>
            </a:r>
          </a:p>
          <a:p>
            <a:endParaRPr lang="en-US" dirty="0"/>
          </a:p>
        </p:txBody>
      </p:sp>
    </p:spTree>
    <p:extLst>
      <p:ext uri="{BB962C8B-B14F-4D97-AF65-F5344CB8AC3E}">
        <p14:creationId xmlns:p14="http://schemas.microsoft.com/office/powerpoint/2010/main" val="344846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Bradley-Springer</a:t>
            </a:r>
            <a:r>
              <a:rPr lang="en-US" dirty="0"/>
              <a:t>, L. (1999). HIV/AIDS Nursing Care Plans (2nd ed.). Albany, New York, USA: </a:t>
            </a:r>
            <a:r>
              <a:rPr lang="en-US" dirty="0" smtClean="0"/>
              <a:t>Delmar </a:t>
            </a:r>
            <a:r>
              <a:rPr lang="en-US" dirty="0"/>
              <a:t>Thompson Learning.</a:t>
            </a:r>
          </a:p>
          <a:p>
            <a:r>
              <a:rPr lang="en-US" dirty="0"/>
              <a:t>CDC. (2010, October 12). HIV/AIDS Among Hispanic: United States. Retrieved April 28, 2013, from www.cdc.gov/mmwr.htm</a:t>
            </a:r>
          </a:p>
          <a:p>
            <a:r>
              <a:rPr lang="en-US" dirty="0"/>
              <a:t>Center, U. M. (2012, August 6). USCF Medical Center. Retrieved May 7, 2013, from www.ucsfhealth.org/conditions/hiv/treatment.html</a:t>
            </a:r>
          </a:p>
          <a:p>
            <a:r>
              <a:rPr lang="en-US" dirty="0"/>
              <a:t>Disease, N. I. (2012, November 14). National Institute of Allergy and Infectious Disease. Retrieved May Sunday, 2013, from HIV/AIDS: www.niaid.nih.gov/topic/hivaids/understanding/treatments/pages/default.aspx</a:t>
            </a:r>
          </a:p>
          <a:p>
            <a:r>
              <a:rPr lang="en-US" dirty="0"/>
              <a:t>info, A. (2012, August). HIV and its Treatment. Retrieved May 4 Saturday, 2013, from AIDS Info Fact Sheets: http://aidsinfo.nih.gov/guidelines</a:t>
            </a:r>
          </a:p>
          <a:p>
            <a:r>
              <a:rPr lang="en-US" dirty="0"/>
              <a:t>Joseph P. </a:t>
            </a:r>
            <a:r>
              <a:rPr lang="en-US" dirty="0" err="1"/>
              <a:t>Santis</a:t>
            </a:r>
            <a:r>
              <a:rPr lang="en-US" dirty="0"/>
              <a:t>, E. P.-V. (2012). </a:t>
            </a:r>
            <a:r>
              <a:rPr lang="en-US" dirty="0" smtClean="0"/>
              <a:t>Predictors </a:t>
            </a:r>
            <a:r>
              <a:rPr lang="en-US" dirty="0"/>
              <a:t>of HIV Knowledge Among Hispanic Men. Hispanic </a:t>
            </a:r>
            <a:r>
              <a:rPr lang="en-US" dirty="0" smtClean="0"/>
              <a:t>Health </a:t>
            </a:r>
            <a:r>
              <a:rPr lang="en-US" dirty="0"/>
              <a:t>Care International, 10(1), 8-14.</a:t>
            </a:r>
          </a:p>
          <a:p>
            <a:r>
              <a:rPr lang="en-US" dirty="0"/>
              <a:t>Judith Ann </a:t>
            </a:r>
            <a:r>
              <a:rPr lang="en-US" dirty="0" err="1"/>
              <a:t>Allender</a:t>
            </a:r>
            <a:r>
              <a:rPr lang="en-US" dirty="0"/>
              <a:t>, B. W. (2010). Community Health </a:t>
            </a:r>
            <a:r>
              <a:rPr lang="en-US" dirty="0" smtClean="0"/>
              <a:t>Nursing: Promoting </a:t>
            </a:r>
            <a:r>
              <a:rPr lang="en-US" dirty="0"/>
              <a:t>and Protecting the Public's Health (7th edition ed.). New York, New York, USA: Lippincott Williams and Wilkins.</a:t>
            </a:r>
          </a:p>
          <a:p>
            <a:r>
              <a:rPr lang="en-US" dirty="0"/>
              <a:t>Liana </a:t>
            </a:r>
            <a:r>
              <a:rPr lang="en-US" dirty="0" err="1"/>
              <a:t>Winett</a:t>
            </a:r>
            <a:r>
              <a:rPr lang="en-US" dirty="0"/>
              <a:t>, S. H. (2011, June 6). </a:t>
            </a:r>
            <a:r>
              <a:rPr lang="en-US" dirty="0" smtClean="0"/>
              <a:t>Immigrants </a:t>
            </a:r>
            <a:r>
              <a:rPr lang="en-US" dirty="0"/>
              <a:t>Latino men in Rural Communities in </a:t>
            </a:r>
            <a:r>
              <a:rPr lang="en-US" dirty="0" smtClean="0"/>
              <a:t>Northwest: social environment </a:t>
            </a:r>
            <a:r>
              <a:rPr lang="en-US" dirty="0"/>
              <a:t>and </a:t>
            </a:r>
            <a:r>
              <a:rPr lang="en-US" dirty="0" smtClean="0"/>
              <a:t>HIV/STI risk</a:t>
            </a:r>
            <a:r>
              <a:rPr lang="en-US" dirty="0"/>
              <a:t>. (H. a. Culture, Ed.) Culture, Health and Sexuality, 13, 647-653.</a:t>
            </a:r>
          </a:p>
          <a:p>
            <a:r>
              <a:rPr lang="en-US" dirty="0"/>
              <a:t>Nadine E. Chen, J. E. (2013, July 21). A systematic Review of HIV/AIDS Survival and Delayed Diagnosis Among Hispanics in the United States. Immigrant Minority Heath, 65-78.</a:t>
            </a:r>
          </a:p>
          <a:p>
            <a:r>
              <a:rPr lang="en-US" dirty="0"/>
              <a:t>Prevention, C. f. (2013, April 24). HIV Among Latinos. CDC, 1-4.</a:t>
            </a:r>
          </a:p>
          <a:p>
            <a:r>
              <a:rPr lang="en-US" dirty="0"/>
              <a:t>States, N. H. (2010, July 13). Vision for the National HIV/AIDS Strategy. 21-22.</a:t>
            </a:r>
          </a:p>
        </p:txBody>
      </p:sp>
    </p:spTree>
    <p:extLst>
      <p:ext uri="{BB962C8B-B14F-4D97-AF65-F5344CB8AC3E}">
        <p14:creationId xmlns:p14="http://schemas.microsoft.com/office/powerpoint/2010/main" val="3527532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HIV/Aids</a:t>
            </a:r>
            <a:endParaRPr lang="en-US" dirty="0"/>
          </a:p>
        </p:txBody>
      </p:sp>
      <p:sp>
        <p:nvSpPr>
          <p:cNvPr id="3" name="Content Placeholder 2"/>
          <p:cNvSpPr>
            <a:spLocks noGrp="1"/>
          </p:cNvSpPr>
          <p:nvPr>
            <p:ph idx="1"/>
          </p:nvPr>
        </p:nvSpPr>
        <p:spPr/>
        <p:txBody>
          <a:bodyPr>
            <a:noAutofit/>
          </a:bodyPr>
          <a:lstStyle/>
          <a:p>
            <a:r>
              <a:rPr lang="en-US" b="0"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Human Immunodeficiency Virus </a:t>
            </a:r>
            <a:r>
              <a:rPr lang="en-US" b="0" dirty="0" smtClean="0">
                <a:latin typeface="Times New Roman" pitchFamily="18" charset="0"/>
                <a:cs typeface="Times New Roman" pitchFamily="18" charset="0"/>
              </a:rPr>
              <a:t>or</a:t>
            </a:r>
            <a:r>
              <a:rPr lang="en-US" dirty="0" smtClean="0">
                <a:latin typeface="Times New Roman" pitchFamily="18" charset="0"/>
                <a:cs typeface="Times New Roman" pitchFamily="18" charset="0"/>
              </a:rPr>
              <a:t> HIV</a:t>
            </a:r>
            <a:r>
              <a:rPr lang="en-US" b="0" dirty="0" smtClean="0">
                <a:latin typeface="Times New Roman" pitchFamily="18" charset="0"/>
                <a:cs typeface="Times New Roman" pitchFamily="18" charset="0"/>
              </a:rPr>
              <a:t>, is the virus that causes HIV infection. During HIV infection, the virus attacks and destroys the infection-fighting CD4 cells of the body’s immune system. Loss of CD4 cells makes it difficult for the immune system to fight infections. Like all virus HIV is an intracellular parasite; it cannot survive and replicate unless it is inside a living cell.  There are two types of HIV infections that has been identified, they are HIV-1 and HIV-2.</a:t>
            </a:r>
          </a:p>
          <a:p>
            <a:endParaRPr lang="en-US" b="0" dirty="0">
              <a:latin typeface="Times New Roman" pitchFamily="18" charset="0"/>
              <a:cs typeface="Times New Roman" pitchFamily="18" charset="0"/>
            </a:endParaRPr>
          </a:p>
          <a:p>
            <a:r>
              <a:rPr lang="en-US" dirty="0" smtClean="0">
                <a:latin typeface="Times New Roman" pitchFamily="18" charset="0"/>
                <a:cs typeface="Times New Roman" pitchFamily="18" charset="0"/>
              </a:rPr>
              <a:t>AIDS  or Acquired Immunodeficiency Syndrome </a:t>
            </a:r>
            <a:r>
              <a:rPr lang="en-US" b="0" dirty="0" smtClean="0">
                <a:latin typeface="Times New Roman" pitchFamily="18" charset="0"/>
                <a:cs typeface="Times New Roman" pitchFamily="18" charset="0"/>
              </a:rPr>
              <a:t>is the most advance stage of the HIV infection.  AIDS is diagnosed when a person infected with HIV has a CD4 count of less than 200 cells/mm</a:t>
            </a:r>
            <a:r>
              <a:rPr lang="az-Cyrl-AZ" b="0" dirty="0" smtClean="0">
                <a:latin typeface="Times New Roman" pitchFamily="18" charset="0"/>
                <a:cs typeface="Times New Roman" pitchFamily="18" charset="0"/>
              </a:rPr>
              <a:t>з</a:t>
            </a:r>
            <a:r>
              <a:rPr lang="en-US" b="0" dirty="0" smtClean="0">
                <a:latin typeface="Times New Roman" pitchFamily="18" charset="0"/>
                <a:cs typeface="Times New Roman" pitchFamily="18" charset="0"/>
              </a:rPr>
              <a:t> or has an AIDS –defining condition, such as thrust, Bacterial Pneumonia, Pneumocystis </a:t>
            </a:r>
            <a:r>
              <a:rPr lang="en-US" b="0" dirty="0" err="1">
                <a:latin typeface="Times New Roman" pitchFamily="18" charset="0"/>
                <a:cs typeface="Times New Roman" pitchFamily="18" charset="0"/>
              </a:rPr>
              <a:t>C</a:t>
            </a:r>
            <a:r>
              <a:rPr lang="en-US" b="0" dirty="0" err="1" smtClean="0">
                <a:latin typeface="Times New Roman" pitchFamily="18" charset="0"/>
                <a:cs typeface="Times New Roman" pitchFamily="18" charset="0"/>
              </a:rPr>
              <a:t>arinii</a:t>
            </a:r>
            <a:r>
              <a:rPr lang="en-US" b="0" dirty="0" smtClean="0">
                <a:latin typeface="Times New Roman" pitchFamily="18" charset="0"/>
                <a:cs typeface="Times New Roman" pitchFamily="18" charset="0"/>
              </a:rPr>
              <a:t> (PCP), </a:t>
            </a:r>
            <a:r>
              <a:rPr lang="en-US" b="0" dirty="0">
                <a:latin typeface="Times New Roman" pitchFamily="18" charset="0"/>
                <a:cs typeface="Times New Roman" pitchFamily="18" charset="0"/>
              </a:rPr>
              <a:t>K</a:t>
            </a:r>
            <a:r>
              <a:rPr lang="en-US" b="0" dirty="0" smtClean="0">
                <a:latin typeface="Times New Roman" pitchFamily="18" charset="0"/>
                <a:cs typeface="Times New Roman" pitchFamily="18" charset="0"/>
              </a:rPr>
              <a:t>aposi </a:t>
            </a:r>
            <a:r>
              <a:rPr lang="en-US" b="0" dirty="0">
                <a:latin typeface="Times New Roman" pitchFamily="18" charset="0"/>
                <a:cs typeface="Times New Roman" pitchFamily="18" charset="0"/>
              </a:rPr>
              <a:t>S</a:t>
            </a:r>
            <a:r>
              <a:rPr lang="en-US" b="0" dirty="0" smtClean="0">
                <a:latin typeface="Times New Roman" pitchFamily="18" charset="0"/>
                <a:cs typeface="Times New Roman" pitchFamily="18" charset="0"/>
              </a:rPr>
              <a:t>arcoma,  and wasting syndrome.</a:t>
            </a:r>
            <a:endParaRPr lang="en-US" b="0" dirty="0">
              <a:latin typeface="Times New Roman" pitchFamily="18" charset="0"/>
              <a:cs typeface="Times New Roman" pitchFamily="18" charset="0"/>
            </a:endParaRPr>
          </a:p>
        </p:txBody>
      </p:sp>
    </p:spTree>
    <p:extLst>
      <p:ext uri="{BB962C8B-B14F-4D97-AF65-F5344CB8AC3E}">
        <p14:creationId xmlns:p14="http://schemas.microsoft.com/office/powerpoint/2010/main" val="111045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HIV Transmitted</a:t>
            </a:r>
            <a:endParaRPr lang="en-US" dirty="0"/>
          </a:p>
        </p:txBody>
      </p:sp>
      <p:sp>
        <p:nvSpPr>
          <p:cNvPr id="3" name="Content Placeholder 2"/>
          <p:cNvSpPr>
            <a:spLocks noGrp="1"/>
          </p:cNvSpPr>
          <p:nvPr>
            <p:ph idx="1"/>
          </p:nvPr>
        </p:nvSpPr>
        <p:spPr/>
        <p:txBody>
          <a:bodyPr>
            <a:normAutofit fontScale="92500" lnSpcReduction="20000"/>
          </a:bodyPr>
          <a:lstStyle/>
          <a:p>
            <a:r>
              <a:rPr lang="en-US" b="0" dirty="0" smtClean="0"/>
              <a:t>HIV is transmitted through blood, semen, genital fluids, or breast milk of a person infected with HIV.  Having unprotected sex or sharing drug injection equipment, such as needles and syringes with an HIV infected person, are the most common ways HIV is transmitted.</a:t>
            </a:r>
          </a:p>
          <a:p>
            <a:r>
              <a:rPr lang="en-US" b="0" dirty="0" smtClean="0"/>
              <a:t>HIV cannot be transmitted by handshake, hugging, or closed mouth kissing with a person who is infected with HIV. You cannot get HIV from contact with an object such as toilet seats, doorknobs, drinking glasses or dishes used by a  person infected with HIV.</a:t>
            </a:r>
          </a:p>
          <a:p>
            <a:r>
              <a:rPr lang="en-US" b="0" dirty="0"/>
              <a:t>• HIV transmission patterns among Latino men vary from those of </a:t>
            </a:r>
            <a:r>
              <a:rPr lang="en-US" b="0" dirty="0" smtClean="0"/>
              <a:t>White </a:t>
            </a:r>
            <a:r>
              <a:rPr lang="en-US" b="0" dirty="0"/>
              <a:t>men. Both groups are most likely to be infected through sex with other men, but heterosexual transmission accounts for a greater share of new infections among Latino men than white men.</a:t>
            </a:r>
            <a:endParaRPr lang="en-US" b="0" dirty="0" smtClean="0"/>
          </a:p>
          <a:p>
            <a:endParaRPr lang="en-US" b="0" dirty="0" smtClean="0"/>
          </a:p>
          <a:p>
            <a:r>
              <a:rPr lang="en-US" b="0" dirty="0" smtClean="0"/>
              <a:t>Although it might take up to 10 years for symptoms of HIV to develop, a person infected with HIV can spread the virus at any stage of the HIV infection.</a:t>
            </a:r>
          </a:p>
        </p:txBody>
      </p:sp>
    </p:spTree>
    <p:extLst>
      <p:ext uri="{BB962C8B-B14F-4D97-AF65-F5344CB8AC3E}">
        <p14:creationId xmlns:p14="http://schemas.microsoft.com/office/powerpoint/2010/main" val="1169496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 of HIV/AIDS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Some  people have a flu-like illness, called HIV  </a:t>
            </a:r>
            <a:r>
              <a:rPr lang="en-US" dirty="0" err="1" smtClean="0"/>
              <a:t>sero</a:t>
            </a:r>
            <a:r>
              <a:rPr lang="en-US" dirty="0" smtClean="0"/>
              <a:t>-conversion syndrome, a month or two after exposure to the virus.  </a:t>
            </a:r>
            <a:r>
              <a:rPr lang="en-US" dirty="0"/>
              <a:t>S</a:t>
            </a:r>
            <a:r>
              <a:rPr lang="en-US" dirty="0" smtClean="0"/>
              <a:t>ymptoms </a:t>
            </a:r>
            <a:r>
              <a:rPr lang="en-US" dirty="0"/>
              <a:t>that may occur during the early phase </a:t>
            </a:r>
            <a:r>
              <a:rPr lang="en-US" dirty="0" smtClean="0"/>
              <a:t> may include some of the following:</a:t>
            </a:r>
          </a:p>
          <a:p>
            <a:pPr>
              <a:buFont typeface="Wingdings" pitchFamily="2" charset="2"/>
              <a:buChar char="v"/>
            </a:pPr>
            <a:r>
              <a:rPr lang="en-US" dirty="0" smtClean="0"/>
              <a:t>Diarrhea, nausea, vomiting</a:t>
            </a:r>
          </a:p>
          <a:p>
            <a:pPr>
              <a:buFont typeface="Wingdings" pitchFamily="2" charset="2"/>
              <a:buChar char="v"/>
            </a:pPr>
            <a:r>
              <a:rPr lang="en-US" dirty="0" smtClean="0"/>
              <a:t>Enlarge spleen or liver</a:t>
            </a:r>
          </a:p>
          <a:p>
            <a:pPr>
              <a:buFont typeface="Wingdings" pitchFamily="2" charset="2"/>
              <a:buChar char="v"/>
            </a:pPr>
            <a:r>
              <a:rPr lang="en-US" dirty="0" smtClean="0"/>
              <a:t>Fever,  chills, sore throat</a:t>
            </a:r>
          </a:p>
          <a:p>
            <a:pPr>
              <a:buFont typeface="Wingdings" pitchFamily="2" charset="2"/>
              <a:buChar char="v"/>
            </a:pPr>
            <a:r>
              <a:rPr lang="en-US" dirty="0" smtClean="0"/>
              <a:t>Enlarge swollen lymph nodes</a:t>
            </a:r>
          </a:p>
          <a:p>
            <a:pPr>
              <a:buFont typeface="Wingdings" pitchFamily="2" charset="2"/>
              <a:buChar char="v"/>
            </a:pPr>
            <a:r>
              <a:rPr lang="en-US" dirty="0"/>
              <a:t>F</a:t>
            </a:r>
            <a:r>
              <a:rPr lang="en-US" dirty="0" smtClean="0"/>
              <a:t>atigue</a:t>
            </a:r>
            <a:r>
              <a:rPr lang="en-US" dirty="0"/>
              <a:t>, headaches, </a:t>
            </a:r>
            <a:r>
              <a:rPr lang="en-US" dirty="0" smtClean="0"/>
              <a:t> muscle aches</a:t>
            </a:r>
          </a:p>
          <a:p>
            <a:pPr>
              <a:buFont typeface="Wingdings" pitchFamily="2" charset="2"/>
              <a:buChar char="v"/>
            </a:pPr>
            <a:r>
              <a:rPr lang="en-US" dirty="0" smtClean="0"/>
              <a:t>Night </a:t>
            </a:r>
            <a:r>
              <a:rPr lang="en-US" dirty="0"/>
              <a:t>sweats.</a:t>
            </a:r>
          </a:p>
          <a:p>
            <a:r>
              <a:rPr lang="en-US" dirty="0"/>
              <a:t>Detecting HIV early </a:t>
            </a:r>
            <a:r>
              <a:rPr lang="en-US" dirty="0" smtClean="0"/>
              <a:t>after infection </a:t>
            </a:r>
            <a:r>
              <a:rPr lang="en-US" dirty="0"/>
              <a:t>and starting treatment with anti-HIV </a:t>
            </a:r>
            <a:r>
              <a:rPr lang="en-US" dirty="0" smtClean="0"/>
              <a:t>medications before </a:t>
            </a:r>
            <a:r>
              <a:rPr lang="en-US" dirty="0"/>
              <a:t>symptoms of HIV develop can help people with </a:t>
            </a:r>
            <a:r>
              <a:rPr lang="en-US" dirty="0" smtClean="0"/>
              <a:t>HIV live </a:t>
            </a:r>
            <a:r>
              <a:rPr lang="en-US" dirty="0"/>
              <a:t>longer, healthier </a:t>
            </a:r>
            <a:r>
              <a:rPr lang="en-US" dirty="0" smtClean="0"/>
              <a:t>lives. Treatment </a:t>
            </a:r>
            <a:r>
              <a:rPr lang="en-US" dirty="0"/>
              <a:t>can also reduce the </a:t>
            </a:r>
            <a:r>
              <a:rPr lang="en-US" dirty="0" smtClean="0"/>
              <a:t>risk of </a:t>
            </a:r>
            <a:r>
              <a:rPr lang="en-US" dirty="0"/>
              <a:t>transmission of HIV</a:t>
            </a:r>
            <a:r>
              <a:rPr lang="en-US" dirty="0" smtClean="0"/>
              <a:t>.</a:t>
            </a:r>
            <a:endParaRPr lang="en-US" dirty="0"/>
          </a:p>
        </p:txBody>
      </p:sp>
    </p:spTree>
    <p:extLst>
      <p:ext uri="{BB962C8B-B14F-4D97-AF65-F5344CB8AC3E}">
        <p14:creationId xmlns:p14="http://schemas.microsoft.com/office/powerpoint/2010/main" val="2071589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for HIV Infection</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a:p>
          <a:p>
            <a:r>
              <a:rPr lang="en-US" dirty="0" smtClean="0"/>
              <a:t>Antiretroviral </a:t>
            </a:r>
            <a:r>
              <a:rPr lang="en-US" dirty="0"/>
              <a:t>therapy (ART) is the </a:t>
            </a:r>
            <a:r>
              <a:rPr lang="en-US" dirty="0" smtClean="0"/>
              <a:t>recommended treatment </a:t>
            </a:r>
            <a:r>
              <a:rPr lang="en-US" dirty="0"/>
              <a:t>for HIV infection. </a:t>
            </a:r>
            <a:r>
              <a:rPr lang="en-US" dirty="0" smtClean="0"/>
              <a:t>ART involves </a:t>
            </a:r>
            <a:r>
              <a:rPr lang="en-US" dirty="0"/>
              <a:t>taking </a:t>
            </a:r>
            <a:r>
              <a:rPr lang="en-US" dirty="0" smtClean="0"/>
              <a:t>a combination </a:t>
            </a:r>
            <a:r>
              <a:rPr lang="en-US" dirty="0"/>
              <a:t>(regimen) of three or more </a:t>
            </a:r>
            <a:r>
              <a:rPr lang="en-US" dirty="0" smtClean="0"/>
              <a:t>anti-HIV medications </a:t>
            </a:r>
            <a:r>
              <a:rPr lang="en-US" dirty="0"/>
              <a:t>daily. </a:t>
            </a:r>
            <a:r>
              <a:rPr lang="en-US" dirty="0" smtClean="0"/>
              <a:t> ART </a:t>
            </a:r>
            <a:r>
              <a:rPr lang="en-US" dirty="0"/>
              <a:t>prevents HIV from multiplying </a:t>
            </a:r>
            <a:r>
              <a:rPr lang="en-US" dirty="0" smtClean="0"/>
              <a:t>and destroying </a:t>
            </a:r>
            <a:r>
              <a:rPr lang="en-US" dirty="0"/>
              <a:t>infection-fighting CD4 </a:t>
            </a:r>
            <a:r>
              <a:rPr lang="en-US" dirty="0" smtClean="0"/>
              <a:t>cells. ART </a:t>
            </a:r>
            <a:r>
              <a:rPr lang="en-US" dirty="0"/>
              <a:t>can’t cure HIV, but anti-HIV medications help </a:t>
            </a:r>
            <a:r>
              <a:rPr lang="en-US" dirty="0" smtClean="0"/>
              <a:t>people infected </a:t>
            </a:r>
            <a:r>
              <a:rPr lang="en-US" dirty="0"/>
              <a:t>with HIV live longer, healthier lives</a:t>
            </a:r>
            <a:r>
              <a:rPr lang="en-US" dirty="0" smtClean="0"/>
              <a:t>.</a:t>
            </a:r>
          </a:p>
          <a:p>
            <a:r>
              <a:rPr lang="en-US" dirty="0"/>
              <a:t>Close adherence to an HIV treatment regimen also helps prevent drug resistance. Drug resistance develops when the virus mutates (changes form), becoming "resistant" to certain anti-HIV medications. One or more anti-HIV medications in a treatment regimen can become ineffective as a result of drug resistance. </a:t>
            </a:r>
          </a:p>
          <a:p>
            <a:endParaRPr lang="en-US" dirty="0" smtClean="0"/>
          </a:p>
          <a:p>
            <a:r>
              <a:rPr lang="en-US" dirty="0"/>
              <a:t>There are more than 30 HIV medications and drug-combination pills approved for use in the U.S., each of which has its own set of dosing requirements, potential side effects .</a:t>
            </a:r>
          </a:p>
          <a:p>
            <a:endParaRPr lang="en-US" dirty="0"/>
          </a:p>
        </p:txBody>
      </p:sp>
    </p:spTree>
    <p:extLst>
      <p:ext uri="{BB962C8B-B14F-4D97-AF65-F5344CB8AC3E}">
        <p14:creationId xmlns:p14="http://schemas.microsoft.com/office/powerpoint/2010/main" val="923922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of HIV/Aids </a:t>
            </a:r>
            <a:r>
              <a:rPr lang="en-US" dirty="0" err="1" smtClean="0"/>
              <a:t>cont’D</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v"/>
            </a:pPr>
            <a:r>
              <a:rPr lang="it-IT" dirty="0"/>
              <a:t>Non-nucleoside Reverse Transcriptase Inhibitors (NNRTIs</a:t>
            </a:r>
            <a:r>
              <a:rPr lang="it-IT" dirty="0" smtClean="0"/>
              <a:t>) </a:t>
            </a:r>
            <a:r>
              <a:rPr lang="en-US" dirty="0" smtClean="0"/>
              <a:t>bind </a:t>
            </a:r>
            <a:r>
              <a:rPr lang="en-US" dirty="0"/>
              <a:t>to </a:t>
            </a:r>
            <a:r>
              <a:rPr lang="en-US" dirty="0" smtClean="0"/>
              <a:t>and alter reverse transcriptase</a:t>
            </a:r>
            <a:r>
              <a:rPr lang="en-US" dirty="0"/>
              <a:t>, </a:t>
            </a:r>
            <a:r>
              <a:rPr lang="en-US" dirty="0" smtClean="0"/>
              <a:t>an enzyme </a:t>
            </a:r>
            <a:r>
              <a:rPr lang="en-US" dirty="0"/>
              <a:t>HIV needs </a:t>
            </a:r>
            <a:r>
              <a:rPr lang="en-US" dirty="0" smtClean="0"/>
              <a:t>to make </a:t>
            </a:r>
            <a:r>
              <a:rPr lang="en-US" dirty="0"/>
              <a:t>copies of </a:t>
            </a:r>
            <a:r>
              <a:rPr lang="en-US" dirty="0" smtClean="0"/>
              <a:t>itself</a:t>
            </a:r>
            <a:r>
              <a:rPr lang="en-US" dirty="0"/>
              <a:t>. </a:t>
            </a:r>
            <a:r>
              <a:rPr lang="en-US" dirty="0" smtClean="0"/>
              <a:t>Example: </a:t>
            </a:r>
            <a:r>
              <a:rPr lang="en-US" dirty="0" err="1" smtClean="0"/>
              <a:t>Delavirdine</a:t>
            </a:r>
            <a:r>
              <a:rPr lang="en-US" dirty="0"/>
              <a:t>, </a:t>
            </a:r>
            <a:r>
              <a:rPr lang="en-US" dirty="0" err="1" smtClean="0"/>
              <a:t>Efavirenz</a:t>
            </a:r>
            <a:r>
              <a:rPr lang="en-US" dirty="0"/>
              <a:t>, </a:t>
            </a:r>
            <a:r>
              <a:rPr lang="en-US" dirty="0" err="1" smtClean="0"/>
              <a:t>Nevirapine</a:t>
            </a:r>
            <a:r>
              <a:rPr lang="en-US" dirty="0"/>
              <a:t> </a:t>
            </a:r>
            <a:r>
              <a:rPr lang="en-US" dirty="0" smtClean="0"/>
              <a:t>,and </a:t>
            </a:r>
            <a:r>
              <a:rPr lang="en-US" dirty="0" err="1" smtClean="0"/>
              <a:t>Etravirine</a:t>
            </a:r>
            <a:r>
              <a:rPr lang="en-US" dirty="0" smtClean="0"/>
              <a:t>.</a:t>
            </a:r>
          </a:p>
          <a:p>
            <a:pPr>
              <a:buFont typeface="Wingdings" pitchFamily="2" charset="2"/>
              <a:buChar char="v"/>
            </a:pPr>
            <a:r>
              <a:rPr lang="en-US" dirty="0"/>
              <a:t>Nucleoside Reverse Transcriptase Inhibitors (NRTIs) </a:t>
            </a:r>
            <a:r>
              <a:rPr lang="en-US" dirty="0" smtClean="0"/>
              <a:t>block reverse transcriptase</a:t>
            </a:r>
            <a:r>
              <a:rPr lang="en-US" dirty="0"/>
              <a:t>, </a:t>
            </a:r>
            <a:r>
              <a:rPr lang="en-US" dirty="0" smtClean="0"/>
              <a:t>an enzyme </a:t>
            </a:r>
            <a:r>
              <a:rPr lang="en-US" dirty="0"/>
              <a:t>HIV needs </a:t>
            </a:r>
            <a:r>
              <a:rPr lang="en-US" dirty="0" smtClean="0"/>
              <a:t>to make </a:t>
            </a:r>
            <a:r>
              <a:rPr lang="en-US" dirty="0"/>
              <a:t>copies of itself</a:t>
            </a:r>
            <a:r>
              <a:rPr lang="en-US" dirty="0" smtClean="0"/>
              <a:t>. </a:t>
            </a:r>
            <a:r>
              <a:rPr lang="en-US" dirty="0"/>
              <a:t>Ex: </a:t>
            </a:r>
            <a:r>
              <a:rPr lang="en-US" dirty="0" err="1"/>
              <a:t>Zidovudine</a:t>
            </a:r>
            <a:r>
              <a:rPr lang="en-US" dirty="0"/>
              <a:t> (ZDV, AZT), </a:t>
            </a:r>
            <a:r>
              <a:rPr lang="en-US" dirty="0" err="1" smtClean="0"/>
              <a:t>Abacavir</a:t>
            </a:r>
            <a:r>
              <a:rPr lang="en-US" dirty="0"/>
              <a:t>, </a:t>
            </a:r>
            <a:r>
              <a:rPr lang="en-US" dirty="0" err="1" smtClean="0"/>
              <a:t>Emtricitabine</a:t>
            </a:r>
            <a:r>
              <a:rPr lang="en-US" dirty="0"/>
              <a:t>, </a:t>
            </a:r>
            <a:r>
              <a:rPr lang="en-US" dirty="0" smtClean="0"/>
              <a:t>, </a:t>
            </a:r>
            <a:r>
              <a:rPr lang="en-US" dirty="0" err="1" smtClean="0"/>
              <a:t>Combivir</a:t>
            </a:r>
            <a:r>
              <a:rPr lang="en-US" dirty="0" smtClean="0"/>
              <a:t>, and Lamivudine.</a:t>
            </a:r>
          </a:p>
          <a:p>
            <a:pPr>
              <a:buFont typeface="Wingdings" pitchFamily="2" charset="2"/>
              <a:buChar char="v"/>
            </a:pPr>
            <a:r>
              <a:rPr lang="en-US" dirty="0"/>
              <a:t>Protease Inhibitors (PIs) </a:t>
            </a:r>
            <a:r>
              <a:rPr lang="en-US" dirty="0" smtClean="0"/>
              <a:t>block </a:t>
            </a:r>
            <a:r>
              <a:rPr lang="en-US" dirty="0"/>
              <a:t>HIV </a:t>
            </a:r>
            <a:r>
              <a:rPr lang="en-US" dirty="0" smtClean="0"/>
              <a:t>protease, an </a:t>
            </a:r>
            <a:r>
              <a:rPr lang="en-US" dirty="0"/>
              <a:t>enzyme HIV </a:t>
            </a:r>
            <a:r>
              <a:rPr lang="en-US" dirty="0" smtClean="0"/>
              <a:t>needs to </a:t>
            </a:r>
            <a:r>
              <a:rPr lang="en-US" dirty="0"/>
              <a:t>make copies of itself. </a:t>
            </a:r>
            <a:r>
              <a:rPr lang="en-US" dirty="0" err="1" smtClean="0"/>
              <a:t>Indinavir</a:t>
            </a:r>
            <a:r>
              <a:rPr lang="en-US" dirty="0" smtClean="0"/>
              <a:t>, </a:t>
            </a:r>
            <a:r>
              <a:rPr lang="en-US" dirty="0" err="1" smtClean="0"/>
              <a:t>Nelfinavir</a:t>
            </a:r>
            <a:r>
              <a:rPr lang="en-US" dirty="0"/>
              <a:t>, </a:t>
            </a:r>
            <a:r>
              <a:rPr lang="en-US" dirty="0" err="1" smtClean="0"/>
              <a:t>Darunavir</a:t>
            </a:r>
            <a:r>
              <a:rPr lang="en-US" dirty="0"/>
              <a:t>, </a:t>
            </a:r>
            <a:r>
              <a:rPr lang="en-US" dirty="0" err="1" smtClean="0"/>
              <a:t>Atazanavir</a:t>
            </a:r>
            <a:r>
              <a:rPr lang="en-US" dirty="0"/>
              <a:t>, and </a:t>
            </a:r>
            <a:r>
              <a:rPr lang="en-US" dirty="0" smtClean="0"/>
              <a:t>Ritonavir.</a:t>
            </a:r>
          </a:p>
          <a:p>
            <a:pPr>
              <a:buFont typeface="Wingdings" pitchFamily="2" charset="2"/>
              <a:buChar char="v"/>
            </a:pPr>
            <a:r>
              <a:rPr lang="en-US" dirty="0"/>
              <a:t>Fusion inhibitors </a:t>
            </a:r>
            <a:r>
              <a:rPr lang="en-US" dirty="0" smtClean="0"/>
              <a:t>block HIV </a:t>
            </a:r>
            <a:r>
              <a:rPr lang="en-US" dirty="0"/>
              <a:t>from entering </a:t>
            </a:r>
            <a:r>
              <a:rPr lang="en-US" dirty="0" smtClean="0"/>
              <a:t>the CD4 </a:t>
            </a:r>
            <a:r>
              <a:rPr lang="en-US" dirty="0"/>
              <a:t>cells </a:t>
            </a:r>
            <a:r>
              <a:rPr lang="en-US" dirty="0" smtClean="0"/>
              <a:t> of the immune </a:t>
            </a:r>
            <a:r>
              <a:rPr lang="en-US" dirty="0"/>
              <a:t>system</a:t>
            </a:r>
            <a:r>
              <a:rPr lang="en-US" dirty="0" smtClean="0"/>
              <a:t>. Ex: </a:t>
            </a:r>
            <a:r>
              <a:rPr lang="en-US" dirty="0" err="1" smtClean="0"/>
              <a:t>Enfuvirtide</a:t>
            </a:r>
            <a:r>
              <a:rPr lang="en-US" dirty="0"/>
              <a:t> </a:t>
            </a:r>
            <a:r>
              <a:rPr lang="en-US" dirty="0" smtClean="0"/>
              <a:t>and </a:t>
            </a:r>
            <a:r>
              <a:rPr lang="en-US" dirty="0" err="1" smtClean="0"/>
              <a:t>Maraviroc</a:t>
            </a:r>
            <a:r>
              <a:rPr lang="en-US" dirty="0" smtClean="0"/>
              <a:t>.</a:t>
            </a:r>
          </a:p>
          <a:p>
            <a:pPr>
              <a:buFont typeface="Wingdings" pitchFamily="2" charset="2"/>
              <a:buChar char="v"/>
            </a:pPr>
            <a:r>
              <a:rPr lang="en-US" dirty="0" err="1"/>
              <a:t>Integrase</a:t>
            </a:r>
            <a:r>
              <a:rPr lang="en-US" dirty="0"/>
              <a:t> </a:t>
            </a:r>
            <a:r>
              <a:rPr lang="en-US" dirty="0" smtClean="0"/>
              <a:t>inhibitors block </a:t>
            </a:r>
            <a:r>
              <a:rPr lang="en-US" dirty="0"/>
              <a:t>HIV </a:t>
            </a:r>
            <a:r>
              <a:rPr lang="en-US" dirty="0" err="1"/>
              <a:t>integrase</a:t>
            </a:r>
            <a:r>
              <a:rPr lang="en-US" dirty="0"/>
              <a:t>, </a:t>
            </a:r>
            <a:r>
              <a:rPr lang="en-US" dirty="0" smtClean="0"/>
              <a:t>an enzyme </a:t>
            </a:r>
            <a:r>
              <a:rPr lang="en-US" dirty="0"/>
              <a:t>HIV needs </a:t>
            </a:r>
            <a:r>
              <a:rPr lang="en-US" dirty="0" smtClean="0"/>
              <a:t>to make </a:t>
            </a:r>
            <a:r>
              <a:rPr lang="en-US" dirty="0"/>
              <a:t>copies of itself</a:t>
            </a:r>
            <a:r>
              <a:rPr lang="en-US" dirty="0" smtClean="0"/>
              <a:t>. Ex: </a:t>
            </a:r>
            <a:r>
              <a:rPr lang="en-US" dirty="0" err="1" smtClean="0"/>
              <a:t>Raltegravir</a:t>
            </a:r>
            <a:r>
              <a:rPr lang="en-US" dirty="0" smtClean="0"/>
              <a:t>, </a:t>
            </a:r>
            <a:r>
              <a:rPr lang="en-US" dirty="0" err="1" smtClean="0"/>
              <a:t>Elvitegravir</a:t>
            </a:r>
            <a:r>
              <a:rPr lang="en-US" dirty="0" smtClean="0"/>
              <a:t>.</a:t>
            </a:r>
            <a:endParaRPr lang="en-US" dirty="0"/>
          </a:p>
        </p:txBody>
      </p:sp>
    </p:spTree>
    <p:extLst>
      <p:ext uri="{BB962C8B-B14F-4D97-AF65-F5344CB8AC3E}">
        <p14:creationId xmlns:p14="http://schemas.microsoft.com/office/powerpoint/2010/main" val="4280343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The first cases of what would later become known as AIDS were reported in the United States in June of </a:t>
            </a:r>
            <a:r>
              <a:rPr lang="en-US" dirty="0" smtClean="0"/>
              <a:t>1981. </a:t>
            </a:r>
            <a:r>
              <a:rPr lang="en-US" dirty="0"/>
              <a:t>Today, there are more than 1.1 million people living with HIV in the U.S., including approximately 220,000 Latinos.</a:t>
            </a:r>
            <a:endParaRPr lang="en-US" dirty="0" smtClean="0"/>
          </a:p>
          <a:p>
            <a:pPr>
              <a:buFont typeface="Arial" pitchFamily="34" charset="0"/>
              <a:buChar char="•"/>
            </a:pPr>
            <a:r>
              <a:rPr lang="en-US" dirty="0" smtClean="0"/>
              <a:t>New </a:t>
            </a:r>
            <a:r>
              <a:rPr lang="en-US" dirty="0"/>
              <a:t>HIV diagnoses are concentrated primarily in large U.S. metropolitan areas (81% in 2011), with New York, Los Angeles, and Miami topping the </a:t>
            </a:r>
            <a:r>
              <a:rPr lang="en-US" dirty="0" smtClean="0"/>
              <a:t>list</a:t>
            </a:r>
            <a:r>
              <a:rPr lang="en-US" dirty="0"/>
              <a:t>.</a:t>
            </a:r>
          </a:p>
          <a:p>
            <a:pPr marL="285750" indent="-285750">
              <a:buFont typeface="Arial" pitchFamily="34" charset="0"/>
              <a:buChar char="•"/>
            </a:pPr>
            <a:r>
              <a:rPr lang="en-US" dirty="0" smtClean="0"/>
              <a:t>Racial </a:t>
            </a:r>
            <a:r>
              <a:rPr lang="en-US" dirty="0"/>
              <a:t>and ethnic minorities have been disproportionately affected by HIV/AIDS since the beginning of the epidemic, and represent the majority of new HIV infections, people living with HIV disease, and deaths among people with </a:t>
            </a:r>
            <a:r>
              <a:rPr lang="en-US" dirty="0" smtClean="0"/>
              <a:t>HIV.</a:t>
            </a:r>
          </a:p>
          <a:p>
            <a:pPr marL="285750" indent="-285750">
              <a:buFont typeface="Arial" pitchFamily="34" charset="0"/>
              <a:buChar char="•"/>
            </a:pPr>
            <a:r>
              <a:rPr lang="en-US" dirty="0" smtClean="0"/>
              <a:t> </a:t>
            </a:r>
            <a:r>
              <a:rPr lang="en-US" dirty="0"/>
              <a:t>Latinos represented approximately 16% of the U.S. </a:t>
            </a:r>
            <a:r>
              <a:rPr lang="en-US" dirty="0" smtClean="0"/>
              <a:t>population, </a:t>
            </a:r>
            <a:r>
              <a:rPr lang="en-US" dirty="0"/>
              <a:t>but accounted for 21% of new HIV infections in 2010 </a:t>
            </a:r>
            <a:r>
              <a:rPr lang="en-US" dirty="0" smtClean="0"/>
              <a:t>.</a:t>
            </a:r>
          </a:p>
          <a:p>
            <a:pPr marL="285750" indent="-285750">
              <a:buFont typeface="Arial" pitchFamily="34" charset="0"/>
              <a:buChar char="•"/>
            </a:pPr>
            <a:r>
              <a:rPr lang="en-US" dirty="0"/>
              <a:t>Latinos also accounted for 21% of new AIDS diagnoses in 2011 (AIDS being the most advanced form of HIV disease).</a:t>
            </a:r>
          </a:p>
        </p:txBody>
      </p:sp>
      <p:sp>
        <p:nvSpPr>
          <p:cNvPr id="4" name="Title 3"/>
          <p:cNvSpPr>
            <a:spLocks noGrp="1"/>
          </p:cNvSpPr>
          <p:nvPr>
            <p:ph type="title"/>
          </p:nvPr>
        </p:nvSpPr>
        <p:spPr/>
        <p:txBody>
          <a:bodyPr/>
          <a:lstStyle/>
          <a:p>
            <a:r>
              <a:rPr lang="en-US" dirty="0"/>
              <a:t>The HIV/AIDS Epidemic in the United States</a:t>
            </a:r>
          </a:p>
        </p:txBody>
      </p:sp>
    </p:spTree>
    <p:extLst>
      <p:ext uri="{BB962C8B-B14F-4D97-AF65-F5344CB8AC3E}">
        <p14:creationId xmlns:p14="http://schemas.microsoft.com/office/powerpoint/2010/main" val="268488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Latinos and HIV/AIDS</a:t>
            </a:r>
          </a:p>
        </p:txBody>
      </p:sp>
      <p:sp>
        <p:nvSpPr>
          <p:cNvPr id="3" name="Content Placeholder 2"/>
          <p:cNvSpPr>
            <a:spLocks noGrp="1"/>
          </p:cNvSpPr>
          <p:nvPr>
            <p:ph idx="1"/>
          </p:nvPr>
        </p:nvSpPr>
        <p:spPr/>
        <p:txBody>
          <a:bodyPr>
            <a:normAutofit/>
          </a:bodyPr>
          <a:lstStyle/>
          <a:p>
            <a:pPr marL="0" indent="0"/>
            <a:r>
              <a:rPr lang="en-US" dirty="0"/>
              <a:t>Latinos in the United States continue to be impacted by HIV/AIDS, having higher rates of both new HIV infections and people living with HIV disease than their white </a:t>
            </a:r>
            <a:r>
              <a:rPr lang="en-US" dirty="0" smtClean="0"/>
              <a:t>counterparts. </a:t>
            </a:r>
          </a:p>
          <a:p>
            <a:pPr>
              <a:buFont typeface="Arial" pitchFamily="34" charset="0"/>
              <a:buChar char="•"/>
            </a:pPr>
            <a:r>
              <a:rPr lang="en-US" dirty="0"/>
              <a:t>Latinos accounted for nearly 1 in 5 deaths among people with an HIV diagnosis in 2010 </a:t>
            </a:r>
          </a:p>
          <a:p>
            <a:endParaRPr lang="en-US" dirty="0" smtClean="0"/>
          </a:p>
          <a:p>
            <a:pPr>
              <a:buFont typeface="Arial" pitchFamily="34" charset="0"/>
              <a:buChar char="•"/>
            </a:pPr>
            <a:r>
              <a:rPr lang="en-US" dirty="0"/>
              <a:t>Latino youth and gay and bisexual men have been particularly affected, and the epidemic’s impact varies across the country. Moreover, a number of challenges contribute to the epidemic in Latino communities, including poverty, injection drug use, stigma and discrimination, limited access to health care, and language or cultural barriers in health care </a:t>
            </a:r>
            <a:r>
              <a:rPr lang="en-US" dirty="0" smtClean="0"/>
              <a:t>settings. As </a:t>
            </a:r>
            <a:r>
              <a:rPr lang="en-US" dirty="0"/>
              <a:t>the largest and fastest growing ethnic minority group in the U.S., addressing HIV in the Latino community takes on increased importance in efforts to address the epidemic across the country</a:t>
            </a:r>
            <a:r>
              <a:rPr lang="en-US" dirty="0" smtClean="0"/>
              <a:t>.</a:t>
            </a:r>
          </a:p>
        </p:txBody>
      </p:sp>
    </p:spTree>
    <p:extLst>
      <p:ext uri="{BB962C8B-B14F-4D97-AF65-F5344CB8AC3E}">
        <p14:creationId xmlns:p14="http://schemas.microsoft.com/office/powerpoint/2010/main" val="1315117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p:txBody>
          <a:bodyPr/>
          <a:lstStyle/>
          <a:p>
            <a:endParaRPr lang="en-US"/>
          </a:p>
        </p:txBody>
      </p:sp>
      <p:sp>
        <p:nvSpPr>
          <p:cNvPr id="2" name="Title 1"/>
          <p:cNvSpPr>
            <a:spLocks noGrp="1"/>
          </p:cNvSpPr>
          <p:nvPr>
            <p:ph type="title"/>
          </p:nvPr>
        </p:nvSpPr>
        <p:spPr/>
        <p:txBody>
          <a:bodyPr/>
          <a:lstStyle/>
          <a:p>
            <a:r>
              <a:rPr lang="en-US" sz="1600" dirty="0" smtClean="0"/>
              <a:t>Number of Latino adults/adolescents living estimated to be living with HIV DIAGNOSIS IN THE TOP 10 states/area</a:t>
            </a:r>
            <a:endParaRPr lang="en-US" sz="1600" dirty="0"/>
          </a:p>
        </p:txBody>
      </p:sp>
      <p:pic>
        <p:nvPicPr>
          <p:cNvPr id="102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990600"/>
            <a:ext cx="3809999" cy="4038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bwMode="auto">
          <a:xfrm>
            <a:off x="4572000" y="978877"/>
            <a:ext cx="3332234" cy="3962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965544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377</TotalTime>
  <Words>1904</Words>
  <Application>Microsoft Office PowerPoint</Application>
  <PresentationFormat>On-screen Show (4:3)</PresentationFormat>
  <Paragraphs>77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Angles</vt:lpstr>
      <vt:lpstr>Epidemiology: HIV/AIDS</vt:lpstr>
      <vt:lpstr>What is HIV/Aids</vt:lpstr>
      <vt:lpstr>How is HIV Transmitted</vt:lpstr>
      <vt:lpstr>Symptoms of HIV/AIDS</vt:lpstr>
      <vt:lpstr>Treatment for HIV Infection</vt:lpstr>
      <vt:lpstr>Treatment of HIV/Aids cont’D</vt:lpstr>
      <vt:lpstr>The HIV/AIDS Epidemic in the United States</vt:lpstr>
      <vt:lpstr>Latinos and HIV/AIDS</vt:lpstr>
      <vt:lpstr>Number of Latino adults/adolescents living estimated to be living with HIV DIAGNOSIS IN THE TOP 10 states/area</vt:lpstr>
      <vt:lpstr> Four recommended solutions for HIV in the Latino Community should include: </vt:lpstr>
      <vt:lpstr>   The Role of the Community Health Nurse in HIV Prevention:   </vt:lpstr>
      <vt:lpstr> The Role of the Community Health Nurse in HIV Prevention cont’d </vt:lpstr>
      <vt:lpstr>References </vt:lpstr>
    </vt:vector>
  </TitlesOfParts>
  <Company>CUNY - NYCCT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Epidemiology: HIV/AIDS</dc:title>
  <dc:creator>Student</dc:creator>
  <cp:lastModifiedBy>BEVERLY</cp:lastModifiedBy>
  <cp:revision>30</cp:revision>
  <cp:lastPrinted>2013-05-18T16:32:11Z</cp:lastPrinted>
  <dcterms:created xsi:type="dcterms:W3CDTF">2013-05-15T19:28:27Z</dcterms:created>
  <dcterms:modified xsi:type="dcterms:W3CDTF">2013-05-19T05:24:57Z</dcterms:modified>
</cp:coreProperties>
</file>