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application/xml" Extension="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7.xml"/>
  <Override ContentType="application/vnd.openxmlformats-officedocument.presentationml.slide+xml" PartName="/ppt/slides/slide1.xml"/>
  <Override ContentType="application/vnd.openxmlformats-officedocument.presentationml.slide+xml" PartName="/ppt/slides/slide4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3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2" Type="http://schemas.openxmlformats.org/officeDocument/2006/relationships/slide" Target="slides/slide7.xml"/><Relationship Id="rId2" Type="http://schemas.openxmlformats.org/officeDocument/2006/relationships/presProps" Target="presProps.xml"/><Relationship Id="rId1" Type="http://schemas.openxmlformats.org/officeDocument/2006/relationships/theme" Target="theme/theme2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3" Type="http://schemas.openxmlformats.org/officeDocument/2006/relationships/tableStyles" Target="tableStyles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idx="1" type="subTitle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0" name="Shape 10"/>
          <p:cNvSpPr txBox="1"/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SzPct val="100000"/>
              <a:buNone/>
              <a:defRPr sz="1800"/>
            </a:lvl1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Clr>
                <a:schemeClr val="lt1"/>
              </a:buClr>
              <a:buSzPct val="100000"/>
              <a:defRPr sz="3000">
                <a:solidFill>
                  <a:schemeClr val="lt1"/>
                </a:solidFill>
              </a:defRPr>
            </a:lvl1pPr>
            <a:lvl2pPr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2pPr>
            <a:lvl3pPr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3pPr>
            <a:lvl4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4pPr>
            <a:lvl5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5pPr>
            <a:lvl6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6pPr>
            <a:lvl7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7pPr>
            <a:lvl8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8pPr>
            <a:lvl9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lt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07.jpg"/><Relationship Id="rId3" Type="http://schemas.openxmlformats.org/officeDocument/2006/relationships/image" Target="../media/image01.jpg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05.jpg"/><Relationship Id="rId3" Type="http://schemas.openxmlformats.org/officeDocument/2006/relationships/image" Target="../media/image04.jpg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3.jpg"/><Relationship Id="rId3" Type="http://schemas.openxmlformats.org/officeDocument/2006/relationships/image" Target="../media/image06.jpg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youtube.com/v/iAjPOpws0eE" TargetMode="External"/><Relationship Id="rId5" Type="http://schemas.openxmlformats.org/officeDocument/2006/relationships/image" Target="../media/image00.jpg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youtube.com/v/wWu_iRuBjKs" TargetMode="External"/><Relationship Id="rId5" Type="http://schemas.openxmlformats.org/officeDocument/2006/relationships/image" Target="../media/image0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ctrTitle"/>
          </p:nvPr>
        </p:nvSpPr>
        <p:spPr>
          <a:xfrm>
            <a:off x="676050" y="888825"/>
            <a:ext cx="7791900" cy="2130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B45F06"/>
                </a:solidFill>
              </a:rPr>
              <a:t>Steampunk</a:t>
            </a:r>
            <a:r>
              <a:rPr lang="en"/>
              <a:t>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Vs</a:t>
            </a:r>
          </a:p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00FFFF"/>
                </a:solidFill>
              </a:rPr>
              <a:t>Cyberpunk</a:t>
            </a:r>
          </a:p>
        </p:txBody>
      </p:sp>
      <p:sp>
        <p:nvSpPr>
          <p:cNvPr id="31" name="Shape 31"/>
          <p:cNvSpPr txBox="1"/>
          <p:nvPr/>
        </p:nvSpPr>
        <p:spPr>
          <a:xfrm>
            <a:off x="1117950" y="4043625"/>
            <a:ext cx="6908100" cy="10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Karl Jagdipsingh</a:t>
            </a:r>
          </a:p>
          <a:p>
            <a:pPr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English 2420 Project #2 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Shape 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125" y="1332750"/>
            <a:ext cx="4029750" cy="3223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hape 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7550" y="1335527"/>
            <a:ext cx="4029748" cy="321825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Shape 38"/>
          <p:cNvSpPr txBox="1"/>
          <p:nvPr/>
        </p:nvSpPr>
        <p:spPr>
          <a:xfrm>
            <a:off x="1149275" y="201600"/>
            <a:ext cx="6848700" cy="88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2400">
                <a:solidFill>
                  <a:srgbClr val="F3F3F3"/>
                </a:solidFill>
              </a:rPr>
              <a:t>Which one is Cyberpunk?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ctrTitle"/>
          </p:nvPr>
        </p:nvSpPr>
        <p:spPr>
          <a:xfrm>
            <a:off x="685800" y="193189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7200"/>
              <a:t>Both!?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solidFill>
                  <a:srgbClr val="00FFFF"/>
                </a:solidFill>
              </a:rPr>
              <a:t>What is Cyberpunk?</a:t>
            </a:r>
          </a:p>
        </p:txBody>
      </p:sp>
      <p:pic>
        <p:nvPicPr>
          <p:cNvPr id="49" name="Shape 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019725"/>
            <a:ext cx="5091176" cy="286377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Shape 50"/>
          <p:cNvSpPr txBox="1"/>
          <p:nvPr/>
        </p:nvSpPr>
        <p:spPr>
          <a:xfrm>
            <a:off x="574650" y="1096525"/>
            <a:ext cx="8111999" cy="1083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lang="en">
                <a:solidFill>
                  <a:srgbClr val="00FFFF"/>
                </a:solidFill>
              </a:rPr>
              <a:t>Cyberpunk is a science fiction genre in which the future world is portrayed as one in which society is largely controlled by computers, at the expense of daily life and social order.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FFFF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FFFF"/>
              </a:solidFill>
            </a:endParaRPr>
          </a:p>
        </p:txBody>
      </p:sp>
      <p:pic>
        <p:nvPicPr>
          <p:cNvPr id="51" name="Shape 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22875" y="2019725"/>
            <a:ext cx="2863775" cy="286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783F04"/>
                </a:solidFill>
              </a:rPr>
              <a:t>What is Steampunk?</a:t>
            </a:r>
          </a:p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457200" y="1200150"/>
            <a:ext cx="8229600" cy="659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" sz="1400">
                <a:solidFill>
                  <a:srgbClr val="783F04"/>
                </a:solidFill>
              </a:rPr>
              <a:t>A genre of science fiction that typically features steam-powered machinery rather than advanced technology.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8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059400"/>
            <a:ext cx="4577900" cy="275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3052" y="1806849"/>
            <a:ext cx="2634825" cy="3010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Steam Chair</a:t>
            </a:r>
          </a:p>
        </p:txBody>
      </p:sp>
      <p:sp>
        <p:nvSpPr>
          <p:cNvPr id="65" name="Shape 65">
            <a:hlinkClick r:id="rId4"/>
          </p:cNvPr>
          <p:cNvSpPr/>
          <p:nvPr/>
        </p:nvSpPr>
        <p:spPr>
          <a:xfrm>
            <a:off x="2145200" y="1200150"/>
            <a:ext cx="4572000" cy="3429000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Harry Potter if Cyberpunk</a:t>
            </a:r>
          </a:p>
        </p:txBody>
      </p:sp>
      <p:sp>
        <p:nvSpPr>
          <p:cNvPr id="71" name="Shape 71">
            <a:hlinkClick r:id="rId4"/>
          </p:cNvPr>
          <p:cNvSpPr/>
          <p:nvPr/>
        </p:nvSpPr>
        <p:spPr>
          <a:xfrm>
            <a:off x="2286000" y="1260850"/>
            <a:ext cx="4572000" cy="3429000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dark-gradient">
  <a:themeElements>
    <a:clrScheme name="Custom 346">
      <a:dk1>
        <a:srgbClr val="000000"/>
      </a:dk1>
      <a:lt1>
        <a:srgbClr val="FFFFFF"/>
      </a:lt1>
      <a:dk2>
        <a:srgbClr val="4C4C4C"/>
      </a:dk2>
      <a:lt2>
        <a:srgbClr val="CCCCCC"/>
      </a:lt2>
      <a:accent1>
        <a:srgbClr val="89B4B8"/>
      </a:accent1>
      <a:accent2>
        <a:srgbClr val="AFA6CA"/>
      </a:accent2>
      <a:accent3>
        <a:srgbClr val="A5B492"/>
      </a:accent3>
      <a:accent4>
        <a:srgbClr val="E8CD6D"/>
      </a:accent4>
      <a:accent5>
        <a:srgbClr val="F4A447"/>
      </a:accent5>
      <a:accent6>
        <a:srgbClr val="D09D94"/>
      </a:accent6>
      <a:hlink>
        <a:srgbClr val="5EA7AA"/>
      </a:hlink>
      <a:folHlink>
        <a:srgbClr val="A29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