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Lst>
  <p:notesMasterIdLst>
    <p:notesMasterId r:id="rId56"/>
  </p:notesMasterIdLst>
  <p:sldIdLst>
    <p:sldId id="256" r:id="rId2"/>
    <p:sldId id="257" r:id="rId3"/>
    <p:sldId id="260" r:id="rId4"/>
    <p:sldId id="259" r:id="rId5"/>
    <p:sldId id="261"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villalobo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12T22:07:09.84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B06CB-C931-1646-8CE1-E4BE7289770B}" type="datetimeFigureOut">
              <a:rPr lang="en-US" smtClean="0"/>
              <a:t>5/13/15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589B8-4CBB-D240-B615-EE05DCECF58B}" type="slidenum">
              <a:rPr lang="en-US" smtClean="0"/>
              <a:t>‹#›</a:t>
            </a:fld>
            <a:endParaRPr lang="en-US" dirty="0"/>
          </a:p>
        </p:txBody>
      </p:sp>
    </p:spTree>
    <p:extLst>
      <p:ext uri="{BB962C8B-B14F-4D97-AF65-F5344CB8AC3E}">
        <p14:creationId xmlns:p14="http://schemas.microsoft.com/office/powerpoint/2010/main" val="12288922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589B8-4CBB-D240-B615-EE05DCECF58B}" type="slidenum">
              <a:rPr lang="en-US" smtClean="0"/>
              <a:t>1</a:t>
            </a:fld>
            <a:endParaRPr lang="en-US" dirty="0"/>
          </a:p>
        </p:txBody>
      </p:sp>
    </p:spTree>
    <p:extLst>
      <p:ext uri="{BB962C8B-B14F-4D97-AF65-F5344CB8AC3E}">
        <p14:creationId xmlns:p14="http://schemas.microsoft.com/office/powerpoint/2010/main" val="27342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B32461A-250E-4A29-9E9B-599CA3838FA1}" type="datetime1">
              <a:rPr lang="en-US" smtClean="0"/>
              <a:pPr/>
              <a:t>5/13/15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5/13/15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pPr/>
              <a:t>5/13/15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5/13/15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5/13/15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59F63ED-02B1-490A-8EAD-E0CB136D5388}" type="datetime1">
              <a:rPr lang="en-US" smtClean="0"/>
              <a:pPr/>
              <a:t>5/13/15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5/13/15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FFBFE-5C08-4E0E-AF38-FB925F0B4D71}" type="datetime1">
              <a:rPr lang="en-US" smtClean="0"/>
              <a:pPr/>
              <a:t>5/13/15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5/13/15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5/13/15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5/13/15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823242C-D747-4ADD-80D8-99421268E3A8}" type="datetime1">
              <a:rPr lang="en-US" smtClean="0"/>
              <a:pPr/>
              <a:t>5/13/15</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F40B41D-FD10-4A38-B39B-626510BD49B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 Id="rId3"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3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0743" y="4735286"/>
            <a:ext cx="6400800" cy="762000"/>
          </a:xfrm>
        </p:spPr>
        <p:txBody>
          <a:bodyPr/>
          <a:lstStyle/>
          <a:p>
            <a:r>
              <a:rPr lang="en-US" dirty="0" smtClean="0">
                <a:latin typeface="Gill Sans"/>
                <a:cs typeface="Gill Sans"/>
              </a:rPr>
              <a:t>Aaron Villalobos</a:t>
            </a:r>
            <a:endParaRPr lang="en-US" dirty="0">
              <a:latin typeface="Gill Sans"/>
              <a:cs typeface="Gill Sans"/>
            </a:endParaRPr>
          </a:p>
        </p:txBody>
      </p:sp>
      <p:sp>
        <p:nvSpPr>
          <p:cNvPr id="2" name="Title 1"/>
          <p:cNvSpPr>
            <a:spLocks noGrp="1"/>
          </p:cNvSpPr>
          <p:nvPr>
            <p:ph type="ctrTitle"/>
          </p:nvPr>
        </p:nvSpPr>
        <p:spPr>
          <a:xfrm>
            <a:off x="1371600" y="2127758"/>
            <a:ext cx="6400800" cy="1295400"/>
          </a:xfrm>
        </p:spPr>
        <p:txBody>
          <a:bodyPr>
            <a:normAutofit fontScale="90000"/>
          </a:bodyPr>
          <a:lstStyle/>
          <a:p>
            <a:r>
              <a:rPr lang="en-US" dirty="0" smtClean="0">
                <a:latin typeface="Futura"/>
                <a:cs typeface="Futura"/>
              </a:rPr>
              <a:t>TOP 5 CUTTING EDGE/ Handy </a:t>
            </a:r>
            <a:r>
              <a:rPr lang="en-US" dirty="0">
                <a:latin typeface="Futura"/>
                <a:cs typeface="Futura"/>
              </a:rPr>
              <a:t>I</a:t>
            </a:r>
            <a:r>
              <a:rPr lang="en-US" dirty="0" smtClean="0">
                <a:latin typeface="Futura"/>
                <a:cs typeface="Futura"/>
              </a:rPr>
              <a:t>nventions </a:t>
            </a:r>
            <a:r>
              <a:rPr lang="en-US" dirty="0">
                <a:latin typeface="Futura"/>
                <a:cs typeface="Futura"/>
              </a:rPr>
              <a:t>I</a:t>
            </a:r>
            <a:r>
              <a:rPr lang="en-US" dirty="0" smtClean="0">
                <a:latin typeface="Futura"/>
                <a:cs typeface="Futura"/>
              </a:rPr>
              <a:t>nspired by Science </a:t>
            </a:r>
            <a:r>
              <a:rPr lang="en-US" dirty="0">
                <a:latin typeface="Futura"/>
                <a:cs typeface="Futura"/>
              </a:rPr>
              <a:t>F</a:t>
            </a:r>
            <a:r>
              <a:rPr lang="en-US" dirty="0" smtClean="0">
                <a:latin typeface="Futura"/>
                <a:cs typeface="Futura"/>
              </a:rPr>
              <a:t>iction</a:t>
            </a:r>
            <a:endParaRPr lang="en-US" dirty="0">
              <a:latin typeface="Futura"/>
              <a:cs typeface="Futura"/>
            </a:endParaRPr>
          </a:p>
        </p:txBody>
      </p:sp>
      <p:sp>
        <p:nvSpPr>
          <p:cNvPr id="4" name="Subtitle 2"/>
          <p:cNvSpPr txBox="1">
            <a:spLocks/>
          </p:cNvSpPr>
          <p:nvPr/>
        </p:nvSpPr>
        <p:spPr>
          <a:xfrm>
            <a:off x="1371600" y="3744686"/>
            <a:ext cx="6400800" cy="762000"/>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ct val="20000"/>
              </a:spcBef>
              <a:buClrTx/>
              <a:buFont typeface="Wingdings" pitchFamily="2" charset="2"/>
              <a:buNone/>
              <a:defRPr sz="2000" i="1" kern="1200" baseline="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ClrTx/>
              <a:buFont typeface="Arial" pitchFamily="34" charset="0"/>
              <a:buNone/>
              <a:defRPr sz="16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Tx/>
              <a:buFont typeface="Arial"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Tx/>
              <a:buFont typeface="Arial"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Tx/>
              <a:buFont typeface="Arial" pitchFamily="34" charset="0"/>
              <a:buNone/>
              <a:defRPr sz="1200" kern="1200">
                <a:solidFill>
                  <a:schemeClr val="tx1">
                    <a:tint val="75000"/>
                  </a:schemeClr>
                </a:solidFill>
                <a:latin typeface="+mn-lt"/>
                <a:ea typeface="+mn-ea"/>
                <a:cs typeface="+mn-cs"/>
              </a:defRPr>
            </a:lvl9pPr>
          </a:lstStyle>
          <a:p>
            <a:r>
              <a:rPr lang="en-US" i="0" dirty="0" smtClean="0">
                <a:latin typeface="Futura"/>
                <a:cs typeface="Futura"/>
              </a:rPr>
              <a:t>Plus it’s affect on society. </a:t>
            </a:r>
            <a:endParaRPr lang="en-US" i="0" dirty="0">
              <a:latin typeface="Futura"/>
              <a:cs typeface="Futura"/>
            </a:endParaRPr>
          </a:p>
        </p:txBody>
      </p:sp>
    </p:spTree>
    <p:extLst>
      <p:ext uri="{BB962C8B-B14F-4D97-AF65-F5344CB8AC3E}">
        <p14:creationId xmlns:p14="http://schemas.microsoft.com/office/powerpoint/2010/main" val="260711336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ser-X26-420-9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28" y="-693964"/>
            <a:ext cx="10704286" cy="8028215"/>
          </a:xfrm>
          <a:prstGeom prst="rect">
            <a:avLst/>
          </a:prstGeom>
        </p:spPr>
      </p:pic>
    </p:spTree>
    <p:extLst>
      <p:ext uri="{BB962C8B-B14F-4D97-AF65-F5344CB8AC3E}">
        <p14:creationId xmlns:p14="http://schemas.microsoft.com/office/powerpoint/2010/main" val="1095102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81328334000-A03-1TASER-CAM-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50042" cy="7021286"/>
          </a:xfrm>
          <a:prstGeom prst="rect">
            <a:avLst/>
          </a:prstGeom>
        </p:spPr>
      </p:pic>
    </p:spTree>
    <p:extLst>
      <p:ext uri="{BB962C8B-B14F-4D97-AF65-F5344CB8AC3E}">
        <p14:creationId xmlns:p14="http://schemas.microsoft.com/office/powerpoint/2010/main" val="27951541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cover_19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642" y="683700"/>
            <a:ext cx="3438071" cy="4704729"/>
          </a:xfrm>
          <a:prstGeom prst="rect">
            <a:avLst/>
          </a:prstGeom>
        </p:spPr>
      </p:pic>
      <p:sp>
        <p:nvSpPr>
          <p:cNvPr id="3" name="Title 2"/>
          <p:cNvSpPr>
            <a:spLocks noGrp="1"/>
          </p:cNvSpPr>
          <p:nvPr>
            <p:ph type="title"/>
          </p:nvPr>
        </p:nvSpPr>
        <p:spPr>
          <a:xfrm>
            <a:off x="3403600" y="5427210"/>
            <a:ext cx="7924800" cy="1143000"/>
          </a:xfrm>
        </p:spPr>
        <p:txBody>
          <a:bodyPr/>
          <a:lstStyle/>
          <a:p>
            <a:r>
              <a:rPr lang="en-US" dirty="0" smtClean="0">
                <a:latin typeface="Gill Sans"/>
                <a:cs typeface="Gill Sans"/>
              </a:rPr>
              <a:t>Jack Cover</a:t>
            </a:r>
            <a:endParaRPr lang="en-US" dirty="0">
              <a:latin typeface="Gill Sans"/>
              <a:cs typeface="Gill Sans"/>
            </a:endParaRPr>
          </a:p>
        </p:txBody>
      </p:sp>
    </p:spTree>
    <p:extLst>
      <p:ext uri="{BB962C8B-B14F-4D97-AF65-F5344CB8AC3E}">
        <p14:creationId xmlns:p14="http://schemas.microsoft.com/office/powerpoint/2010/main" val="2223289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m-Swift-10_-Tom-Swift-and-His-Electric-Rifle-Victor-Applet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08" y="340894"/>
            <a:ext cx="4088022" cy="6172391"/>
          </a:xfrm>
          <a:prstGeom prst="rect">
            <a:avLst/>
          </a:prstGeom>
        </p:spPr>
      </p:pic>
      <p:sp>
        <p:nvSpPr>
          <p:cNvPr id="6" name="Subtitle 5"/>
          <p:cNvSpPr>
            <a:spLocks noGrp="1"/>
          </p:cNvSpPr>
          <p:nvPr>
            <p:ph type="subTitle" idx="1"/>
          </p:nvPr>
        </p:nvSpPr>
        <p:spPr>
          <a:xfrm>
            <a:off x="4644571" y="3817257"/>
            <a:ext cx="4336144" cy="2438783"/>
          </a:xfrm>
        </p:spPr>
        <p:txBody>
          <a:bodyPr>
            <a:normAutofit/>
          </a:bodyPr>
          <a:lstStyle/>
          <a:p>
            <a:pPr algn="l"/>
            <a:r>
              <a:rPr lang="en-US" sz="2000" dirty="0">
                <a:solidFill>
                  <a:schemeClr val="tx1"/>
                </a:solidFill>
                <a:latin typeface="Gill Sans"/>
                <a:cs typeface="Gill Sans"/>
              </a:rPr>
              <a:t>Jack Cover was inspired by this and not only created the Taser but the word “Taser” became an acronym for Swift’s fictional </a:t>
            </a:r>
            <a:r>
              <a:rPr lang="en-US" sz="2000" dirty="0" smtClean="0">
                <a:solidFill>
                  <a:schemeClr val="tx1"/>
                </a:solidFill>
                <a:latin typeface="Gill Sans"/>
                <a:cs typeface="Gill Sans"/>
              </a:rPr>
              <a:t>invention, </a:t>
            </a:r>
            <a:r>
              <a:rPr lang="en-US" sz="2000" dirty="0">
                <a:solidFill>
                  <a:schemeClr val="tx1"/>
                </a:solidFill>
                <a:latin typeface="Gill Sans"/>
                <a:cs typeface="Gill Sans"/>
              </a:rPr>
              <a:t>“</a:t>
            </a:r>
            <a:r>
              <a:rPr lang="en-US" sz="2000" dirty="0">
                <a:solidFill>
                  <a:srgbClr val="FF0000"/>
                </a:solidFill>
                <a:latin typeface="Gill Sans"/>
                <a:cs typeface="Gill Sans"/>
              </a:rPr>
              <a:t>Thomas </a:t>
            </a:r>
            <a:r>
              <a:rPr lang="en-US" sz="2000" dirty="0" smtClean="0">
                <a:solidFill>
                  <a:srgbClr val="FF0000"/>
                </a:solidFill>
                <a:latin typeface="Gill Sans"/>
                <a:cs typeface="Gill Sans"/>
              </a:rPr>
              <a:t>A. </a:t>
            </a:r>
            <a:r>
              <a:rPr lang="en-US" sz="2000" dirty="0">
                <a:solidFill>
                  <a:srgbClr val="FF0000"/>
                </a:solidFill>
                <a:latin typeface="Gill Sans"/>
                <a:cs typeface="Gill Sans"/>
              </a:rPr>
              <a:t>Swift’s Electric Rifle</a:t>
            </a:r>
            <a:r>
              <a:rPr lang="en-US" sz="2000" dirty="0">
                <a:solidFill>
                  <a:schemeClr val="tx1"/>
                </a:solidFill>
                <a:latin typeface="Gill Sans"/>
                <a:cs typeface="Gill Sans"/>
              </a:rPr>
              <a:t>”. </a:t>
            </a:r>
          </a:p>
        </p:txBody>
      </p:sp>
      <p:sp>
        <p:nvSpPr>
          <p:cNvPr id="8" name="Subtitle 5"/>
          <p:cNvSpPr txBox="1">
            <a:spLocks/>
          </p:cNvSpPr>
          <p:nvPr/>
        </p:nvSpPr>
        <p:spPr>
          <a:xfrm>
            <a:off x="4796971" y="489474"/>
            <a:ext cx="4336144" cy="2438783"/>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a:r>
              <a:rPr lang="en-US" sz="2000" dirty="0" smtClean="0">
                <a:solidFill>
                  <a:schemeClr val="tx1"/>
                </a:solidFill>
                <a:latin typeface="Gill Sans"/>
                <a:cs typeface="Gill Sans"/>
              </a:rPr>
              <a:t>Jack Cover, who was a NASA researcher got the idea to create the Taser after he read the 1911 novel “Tom Swift and His Electric Rifle” by Victor Appleton. He started developing this device in 1969 and by the year </a:t>
            </a:r>
            <a:r>
              <a:rPr lang="en-US" sz="2000" dirty="0" smtClean="0">
                <a:solidFill>
                  <a:srgbClr val="FF0000"/>
                </a:solidFill>
                <a:latin typeface="Gill Sans"/>
                <a:cs typeface="Gill Sans"/>
              </a:rPr>
              <a:t>1974</a:t>
            </a:r>
            <a:r>
              <a:rPr lang="en-US" sz="2000" dirty="0" smtClean="0">
                <a:solidFill>
                  <a:schemeClr val="tx1"/>
                </a:solidFill>
                <a:latin typeface="Gill Sans"/>
                <a:cs typeface="Gill Sans"/>
              </a:rPr>
              <a:t>, it was complete. </a:t>
            </a:r>
            <a:endParaRPr lang="en-US" sz="2000" dirty="0">
              <a:solidFill>
                <a:schemeClr val="tx1"/>
              </a:solidFill>
              <a:latin typeface="Gill Sans"/>
              <a:cs typeface="Gill Sans"/>
            </a:endParaRPr>
          </a:p>
        </p:txBody>
      </p:sp>
    </p:spTree>
    <p:extLst>
      <p:ext uri="{BB962C8B-B14F-4D97-AF65-F5344CB8AC3E}">
        <p14:creationId xmlns:p14="http://schemas.microsoft.com/office/powerpoint/2010/main" val="4137656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i police march26021205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986" y="1"/>
            <a:ext cx="10680986" cy="6858000"/>
          </a:xfrm>
          <a:prstGeom prst="rect">
            <a:avLst/>
          </a:prstGeom>
        </p:spPr>
      </p:pic>
    </p:spTree>
    <p:extLst>
      <p:ext uri="{BB962C8B-B14F-4D97-AF65-F5344CB8AC3E}">
        <p14:creationId xmlns:p14="http://schemas.microsoft.com/office/powerpoint/2010/main" val="37096477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IMG_06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70962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7924800" cy="2427514"/>
          </a:xfrm>
        </p:spPr>
        <p:txBody>
          <a:bodyPr>
            <a:normAutofit/>
          </a:bodyPr>
          <a:lstStyle/>
          <a:p>
            <a:pPr marL="0" indent="0">
              <a:buNone/>
            </a:pPr>
            <a:r>
              <a:rPr lang="en-US" sz="15000" dirty="0" smtClean="0">
                <a:latin typeface="Futura"/>
                <a:cs typeface="Futura"/>
              </a:rPr>
              <a:t>			#4</a:t>
            </a:r>
            <a:endParaRPr lang="en-US" sz="15000" dirty="0">
              <a:latin typeface="Futura"/>
              <a:cs typeface="Futura"/>
            </a:endParaRPr>
          </a:p>
        </p:txBody>
      </p:sp>
    </p:spTree>
    <p:extLst>
      <p:ext uri="{BB962C8B-B14F-4D97-AF65-F5344CB8AC3E}">
        <p14:creationId xmlns:p14="http://schemas.microsoft.com/office/powerpoint/2010/main" val="3376650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9495"/>
            <a:ext cx="7924800" cy="1143000"/>
          </a:xfrm>
        </p:spPr>
        <p:txBody>
          <a:bodyPr/>
          <a:lstStyle/>
          <a:p>
            <a:r>
              <a:rPr lang="en-US" sz="10000" dirty="0" smtClean="0">
                <a:latin typeface="Futura"/>
                <a:cs typeface="Futura"/>
              </a:rPr>
              <a:t>The internet</a:t>
            </a:r>
            <a:endParaRPr lang="en-US" sz="10000" dirty="0">
              <a:latin typeface="Futura"/>
              <a:cs typeface="Futura"/>
            </a:endParaRPr>
          </a:p>
        </p:txBody>
      </p:sp>
    </p:spTree>
    <p:extLst>
      <p:ext uri="{BB962C8B-B14F-4D97-AF65-F5344CB8AC3E}">
        <p14:creationId xmlns:p14="http://schemas.microsoft.com/office/powerpoint/2010/main" val="15852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h_main-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29" y="638627"/>
            <a:ext cx="7874000" cy="3556000"/>
          </a:xfrm>
          <a:prstGeom prst="rect">
            <a:avLst/>
          </a:prstGeom>
        </p:spPr>
      </p:pic>
      <p:sp>
        <p:nvSpPr>
          <p:cNvPr id="6" name="Content Placeholder 5"/>
          <p:cNvSpPr>
            <a:spLocks noGrp="1"/>
          </p:cNvSpPr>
          <p:nvPr>
            <p:ph sz="quarter" idx="13"/>
          </p:nvPr>
        </p:nvSpPr>
        <p:spPr>
          <a:xfrm>
            <a:off x="511629" y="4357913"/>
            <a:ext cx="7924800" cy="4114800"/>
          </a:xfrm>
        </p:spPr>
        <p:txBody>
          <a:bodyPr>
            <a:normAutofit/>
          </a:bodyPr>
          <a:lstStyle/>
          <a:p>
            <a:pPr marL="0" indent="0">
              <a:buNone/>
            </a:pPr>
            <a:r>
              <a:rPr lang="en-US" sz="3000" dirty="0" smtClean="0">
                <a:latin typeface="Gill Sans"/>
                <a:cs typeface="Gill Sans"/>
              </a:rPr>
              <a:t>Someone predicted it, over 100 years ago, and his name was:</a:t>
            </a:r>
            <a:endParaRPr lang="en-US" sz="3000" dirty="0">
              <a:latin typeface="Gill Sans"/>
              <a:cs typeface="Gill Sans"/>
            </a:endParaRPr>
          </a:p>
        </p:txBody>
      </p:sp>
    </p:spTree>
    <p:extLst>
      <p:ext uri="{BB962C8B-B14F-4D97-AF65-F5344CB8AC3E}">
        <p14:creationId xmlns:p14="http://schemas.microsoft.com/office/powerpoint/2010/main" val="1912512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6771" y="513751"/>
            <a:ext cx="7772400" cy="1470025"/>
          </a:xfrm>
        </p:spPr>
        <p:txBody>
          <a:bodyPr/>
          <a:lstStyle/>
          <a:p>
            <a:r>
              <a:rPr lang="en-US" sz="5000" dirty="0" smtClean="0">
                <a:latin typeface="Gill Sans"/>
                <a:cs typeface="Gill Sans"/>
              </a:rPr>
              <a:t>Mark twain</a:t>
            </a:r>
            <a:endParaRPr lang="en-US" sz="5000" dirty="0">
              <a:latin typeface="Gill Sans"/>
              <a:cs typeface="Gill Sans"/>
            </a:endParaRPr>
          </a:p>
        </p:txBody>
      </p:sp>
      <p:sp>
        <p:nvSpPr>
          <p:cNvPr id="5" name="Subtitle 4"/>
          <p:cNvSpPr>
            <a:spLocks noGrp="1"/>
          </p:cNvSpPr>
          <p:nvPr>
            <p:ph type="subTitle" idx="1"/>
          </p:nvPr>
        </p:nvSpPr>
        <p:spPr>
          <a:xfrm>
            <a:off x="1219200" y="2105042"/>
            <a:ext cx="6400800" cy="1752600"/>
          </a:xfrm>
        </p:spPr>
        <p:txBody>
          <a:bodyPr>
            <a:normAutofit/>
          </a:bodyPr>
          <a:lstStyle/>
          <a:p>
            <a:pPr algn="l"/>
            <a:r>
              <a:rPr lang="en-US" sz="2000" dirty="0">
                <a:solidFill>
                  <a:schemeClr val="tx1"/>
                </a:solidFill>
                <a:latin typeface="Gill Sans"/>
                <a:cs typeface="Gill Sans"/>
              </a:rPr>
              <a:t>Mark Twain who is famous for his books such as “The Adventures of Tom Sawyer” (1875) and its sequel “Adventures of Huckleberry Finn” (1885) actually predicted the internet as early as 1898. </a:t>
            </a:r>
          </a:p>
        </p:txBody>
      </p:sp>
      <p:sp>
        <p:nvSpPr>
          <p:cNvPr id="6" name="Subtitle 4"/>
          <p:cNvSpPr txBox="1">
            <a:spLocks/>
          </p:cNvSpPr>
          <p:nvPr/>
        </p:nvSpPr>
        <p:spPr>
          <a:xfrm>
            <a:off x="1219200" y="3840552"/>
            <a:ext cx="6400800" cy="1752600"/>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a:r>
              <a:rPr lang="en-US" sz="2000" dirty="0">
                <a:solidFill>
                  <a:schemeClr val="tx1"/>
                </a:solidFill>
                <a:latin typeface="Gill Sans"/>
                <a:cs typeface="Gill Sans"/>
              </a:rPr>
              <a:t>The short story “From The </a:t>
            </a:r>
            <a:r>
              <a:rPr lang="en-US" sz="2000" dirty="0" smtClean="0">
                <a:solidFill>
                  <a:schemeClr val="tx1"/>
                </a:solidFill>
                <a:latin typeface="Gill Sans"/>
                <a:cs typeface="Gill Sans"/>
              </a:rPr>
              <a:t>London Times” </a:t>
            </a:r>
            <a:r>
              <a:rPr lang="en-US" sz="2000" dirty="0">
                <a:solidFill>
                  <a:schemeClr val="tx1"/>
                </a:solidFill>
                <a:latin typeface="Gill Sans"/>
                <a:cs typeface="Gill Sans"/>
              </a:rPr>
              <a:t>1898, takes place 5 years in the future and actually describes an extreme resemblance of the internet. It depicts a phone system generated to contribute information over a worldwide network. He named it the “</a:t>
            </a:r>
            <a:r>
              <a:rPr lang="en-US" sz="2000" dirty="0" err="1">
                <a:solidFill>
                  <a:schemeClr val="tx1"/>
                </a:solidFill>
                <a:latin typeface="Gill Sans"/>
                <a:cs typeface="Gill Sans"/>
              </a:rPr>
              <a:t>Telectroscope</a:t>
            </a:r>
            <a:r>
              <a:rPr lang="en-US" sz="2000" dirty="0">
                <a:solidFill>
                  <a:schemeClr val="tx1"/>
                </a:solidFill>
                <a:latin typeface="Gill Sans"/>
                <a:cs typeface="Gill Sans"/>
              </a:rPr>
              <a:t>”, and his prediction saw the light of day in the early 1980’s. </a:t>
            </a:r>
          </a:p>
        </p:txBody>
      </p:sp>
    </p:spTree>
    <p:extLst>
      <p:ext uri="{BB962C8B-B14F-4D97-AF65-F5344CB8AC3E}">
        <p14:creationId xmlns:p14="http://schemas.microsoft.com/office/powerpoint/2010/main" val="18478286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a:cs typeface="Gill Sans"/>
              </a:rPr>
              <a:t>What inspires you?</a:t>
            </a:r>
            <a:endParaRPr lang="en-US" sz="4000" dirty="0">
              <a:latin typeface="Gill Sans"/>
              <a:cs typeface="Gill Sans"/>
            </a:endParaRPr>
          </a:p>
        </p:txBody>
      </p:sp>
      <p:sp>
        <p:nvSpPr>
          <p:cNvPr id="3" name="Content Placeholder 2"/>
          <p:cNvSpPr>
            <a:spLocks noGrp="1"/>
          </p:cNvSpPr>
          <p:nvPr>
            <p:ph sz="quarter" idx="13"/>
          </p:nvPr>
        </p:nvSpPr>
        <p:spPr>
          <a:xfrm>
            <a:off x="609600" y="2235200"/>
            <a:ext cx="7924800" cy="4114800"/>
          </a:xfrm>
        </p:spPr>
        <p:txBody>
          <a:bodyPr/>
          <a:lstStyle/>
          <a:p>
            <a:pPr indent="0">
              <a:buNone/>
            </a:pPr>
            <a:r>
              <a:rPr lang="en-US" sz="2500" dirty="0" smtClean="0">
                <a:latin typeface="Gill Sans"/>
                <a:cs typeface="Gill Sans"/>
              </a:rPr>
              <a:t>Inspiration </a:t>
            </a:r>
            <a:r>
              <a:rPr lang="en-US" sz="2500" dirty="0">
                <a:latin typeface="Gill Sans"/>
                <a:cs typeface="Gill Sans"/>
              </a:rPr>
              <a:t>is the key to motivation. </a:t>
            </a:r>
            <a:endParaRPr lang="en-US" sz="2500" dirty="0" smtClean="0">
              <a:latin typeface="Gill Sans"/>
              <a:cs typeface="Gill Sans"/>
            </a:endParaRPr>
          </a:p>
          <a:p>
            <a:pPr indent="0">
              <a:buNone/>
            </a:pPr>
            <a:r>
              <a:rPr lang="en-US" dirty="0">
                <a:latin typeface="Gill Sans"/>
                <a:cs typeface="Gill Sans"/>
              </a:rPr>
              <a:t>	</a:t>
            </a:r>
            <a:r>
              <a:rPr lang="en-US" dirty="0" smtClean="0">
                <a:latin typeface="Gill Sans"/>
                <a:cs typeface="Gill Sans"/>
              </a:rPr>
              <a:t>	</a:t>
            </a:r>
          </a:p>
          <a:p>
            <a:pPr indent="0">
              <a:buNone/>
            </a:pPr>
            <a:r>
              <a:rPr lang="en-US" sz="2500" dirty="0">
                <a:latin typeface="Gill Sans"/>
                <a:cs typeface="Gill Sans"/>
              </a:rPr>
              <a:t>	</a:t>
            </a:r>
            <a:r>
              <a:rPr lang="en-US" sz="2500" dirty="0" smtClean="0">
                <a:latin typeface="Gill Sans"/>
                <a:cs typeface="Gill Sans"/>
              </a:rPr>
              <a:t>	It can come from anywhere.</a:t>
            </a:r>
            <a:endParaRPr lang="en-US" sz="2500" dirty="0">
              <a:latin typeface="Gill Sans"/>
              <a:cs typeface="Gill Sans"/>
            </a:endParaRPr>
          </a:p>
        </p:txBody>
      </p:sp>
    </p:spTree>
    <p:extLst>
      <p:ext uri="{BB962C8B-B14F-4D97-AF65-F5344CB8AC3E}">
        <p14:creationId xmlns:p14="http://schemas.microsoft.com/office/powerpoint/2010/main" val="1323086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k_Twain,_Brady-Handy_photo_portrait,_Feb_7,_1871,_cropp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48" y="-2648856"/>
            <a:ext cx="9393847" cy="14866864"/>
          </a:xfrm>
          <a:prstGeom prst="rect">
            <a:avLst/>
          </a:prstGeom>
        </p:spPr>
      </p:pic>
    </p:spTree>
    <p:extLst>
      <p:ext uri="{BB962C8B-B14F-4D97-AF65-F5344CB8AC3E}">
        <p14:creationId xmlns:p14="http://schemas.microsoft.com/office/powerpoint/2010/main" val="4260205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a:cs typeface="Gill Sans"/>
              </a:rPr>
              <a:t>So who really made the internet?</a:t>
            </a:r>
            <a:endParaRPr lang="en-US" dirty="0">
              <a:latin typeface="Gill Sans"/>
              <a:cs typeface="Gill Sans"/>
            </a:endParaRPr>
          </a:p>
        </p:txBody>
      </p:sp>
      <p:pic>
        <p:nvPicPr>
          <p:cNvPr id="4" name="Picture 3"/>
          <p:cNvPicPr>
            <a:picLocks noChangeAspect="1"/>
          </p:cNvPicPr>
          <p:nvPr/>
        </p:nvPicPr>
        <p:blipFill>
          <a:blip r:embed="rId2"/>
          <a:stretch>
            <a:fillRect/>
          </a:stretch>
        </p:blipFill>
        <p:spPr>
          <a:xfrm>
            <a:off x="2278743" y="1598385"/>
            <a:ext cx="4864100" cy="3975100"/>
          </a:xfrm>
          <a:prstGeom prst="rect">
            <a:avLst/>
          </a:prstGeom>
        </p:spPr>
      </p:pic>
    </p:spTree>
    <p:extLst>
      <p:ext uri="{BB962C8B-B14F-4D97-AF65-F5344CB8AC3E}">
        <p14:creationId xmlns:p14="http://schemas.microsoft.com/office/powerpoint/2010/main" val="728170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_Berners-Le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44714"/>
            <a:ext cx="5116286" cy="5116286"/>
          </a:xfrm>
          <a:prstGeom prst="rect">
            <a:avLst/>
          </a:prstGeom>
        </p:spPr>
      </p:pic>
      <p:sp>
        <p:nvSpPr>
          <p:cNvPr id="5" name="Title 4"/>
          <p:cNvSpPr>
            <a:spLocks noGrp="1"/>
          </p:cNvSpPr>
          <p:nvPr>
            <p:ph type="title"/>
          </p:nvPr>
        </p:nvSpPr>
        <p:spPr>
          <a:xfrm>
            <a:off x="2133600" y="5461000"/>
            <a:ext cx="7924800" cy="1143000"/>
          </a:xfrm>
        </p:spPr>
        <p:txBody>
          <a:bodyPr/>
          <a:lstStyle/>
          <a:p>
            <a:r>
              <a:rPr lang="en-US" dirty="0" smtClean="0">
                <a:latin typeface="Gill Sans"/>
                <a:cs typeface="Gill Sans"/>
              </a:rPr>
              <a:t>Tim-Berners LEE </a:t>
            </a:r>
            <a:r>
              <a:rPr lang="en-US" dirty="0" err="1" smtClean="0">
                <a:latin typeface="Gill Sans"/>
                <a:cs typeface="Gill Sans"/>
              </a:rPr>
              <a:t>a.k.a</a:t>
            </a:r>
            <a:r>
              <a:rPr lang="en-US" dirty="0" smtClean="0">
                <a:latin typeface="Gill Sans"/>
                <a:cs typeface="Gill Sans"/>
              </a:rPr>
              <a:t> </a:t>
            </a:r>
            <a:r>
              <a:rPr lang="en-US" dirty="0" err="1" smtClean="0">
                <a:latin typeface="Gill Sans"/>
                <a:cs typeface="Gill Sans"/>
              </a:rPr>
              <a:t>timbl</a:t>
            </a:r>
            <a:endParaRPr lang="en-US" dirty="0">
              <a:latin typeface="Gill Sans"/>
              <a:cs typeface="Gill Sans"/>
            </a:endParaRPr>
          </a:p>
        </p:txBody>
      </p:sp>
    </p:spTree>
    <p:extLst>
      <p:ext uri="{BB962C8B-B14F-4D97-AF65-F5344CB8AC3E}">
        <p14:creationId xmlns:p14="http://schemas.microsoft.com/office/powerpoint/2010/main" val="903669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16958"/>
            <a:ext cx="7885113" cy="1500187"/>
          </a:xfrm>
        </p:spPr>
        <p:txBody>
          <a:bodyPr>
            <a:normAutofit/>
          </a:bodyPr>
          <a:lstStyle/>
          <a:p>
            <a:r>
              <a:rPr lang="en-US" sz="2800" dirty="0" smtClean="0">
                <a:solidFill>
                  <a:srgbClr val="FFFFFF"/>
                </a:solidFill>
                <a:latin typeface="Gill Sans"/>
                <a:cs typeface="Gill Sans"/>
              </a:rPr>
              <a:t>An </a:t>
            </a:r>
            <a:r>
              <a:rPr lang="en-US" sz="2800" dirty="0">
                <a:solidFill>
                  <a:srgbClr val="FFFFFF"/>
                </a:solidFill>
                <a:latin typeface="Gill Sans"/>
                <a:cs typeface="Gill Sans"/>
              </a:rPr>
              <a:t>English computer scientist </a:t>
            </a:r>
            <a:r>
              <a:rPr lang="en-US" sz="2800" dirty="0" smtClean="0">
                <a:solidFill>
                  <a:srgbClr val="FFFFFF"/>
                </a:solidFill>
                <a:latin typeface="Gill Sans"/>
                <a:cs typeface="Gill Sans"/>
              </a:rPr>
              <a:t>who is </a:t>
            </a:r>
            <a:r>
              <a:rPr lang="en-US" sz="2800" dirty="0">
                <a:solidFill>
                  <a:srgbClr val="FFFFFF"/>
                </a:solidFill>
                <a:latin typeface="Gill Sans"/>
                <a:cs typeface="Gill Sans"/>
              </a:rPr>
              <a:t>best known as the inventor of the World Wide </a:t>
            </a:r>
            <a:r>
              <a:rPr lang="en-US" sz="2800" dirty="0" smtClean="0">
                <a:solidFill>
                  <a:srgbClr val="FFFFFF"/>
                </a:solidFill>
                <a:latin typeface="Gill Sans"/>
                <a:cs typeface="Gill Sans"/>
              </a:rPr>
              <a:t>Web. He was inspired by a science fiction book.</a:t>
            </a:r>
            <a:endParaRPr lang="en-US" sz="2800" dirty="0">
              <a:solidFill>
                <a:srgbClr val="FFFFFF"/>
              </a:solidFill>
            </a:endParaRPr>
          </a:p>
        </p:txBody>
      </p:sp>
      <p:pic>
        <p:nvPicPr>
          <p:cNvPr id="5" name="Picture 4" descr="c6d2151a-c618-4d03-849f-595fc8135b8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3831"/>
            <a:ext cx="9275583" cy="5797240"/>
          </a:xfrm>
          <a:prstGeom prst="rect">
            <a:avLst/>
          </a:prstGeom>
        </p:spPr>
      </p:pic>
    </p:spTree>
    <p:extLst>
      <p:ext uri="{BB962C8B-B14F-4D97-AF65-F5344CB8AC3E}">
        <p14:creationId xmlns:p14="http://schemas.microsoft.com/office/powerpoint/2010/main" val="3829503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epardFaireyFrankensteinTSHI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68402"/>
            <a:ext cx="3402958" cy="5546168"/>
          </a:xfrm>
          <a:prstGeom prst="rect">
            <a:avLst/>
          </a:prstGeom>
        </p:spPr>
      </p:pic>
      <p:sp>
        <p:nvSpPr>
          <p:cNvPr id="6" name="Subtitle 5"/>
          <p:cNvSpPr>
            <a:spLocks noGrp="1"/>
          </p:cNvSpPr>
          <p:nvPr>
            <p:ph type="subTitle" idx="1"/>
          </p:nvPr>
        </p:nvSpPr>
        <p:spPr>
          <a:xfrm>
            <a:off x="689429" y="1796142"/>
            <a:ext cx="3695952" cy="3987800"/>
          </a:xfrm>
        </p:spPr>
        <p:txBody>
          <a:bodyPr>
            <a:normAutofit/>
          </a:bodyPr>
          <a:lstStyle/>
          <a:p>
            <a:pPr algn="l"/>
            <a:r>
              <a:rPr lang="en-US" sz="2500" dirty="0" smtClean="0">
                <a:solidFill>
                  <a:srgbClr val="FFFFFF"/>
                </a:solidFill>
                <a:latin typeface="Gill Sans"/>
                <a:cs typeface="Gill Sans"/>
              </a:rPr>
              <a:t>Author C. Clarke’s story </a:t>
            </a:r>
          </a:p>
          <a:p>
            <a:pPr algn="l"/>
            <a:r>
              <a:rPr lang="en-US" sz="2500" dirty="0" smtClean="0">
                <a:solidFill>
                  <a:srgbClr val="FF0000"/>
                </a:solidFill>
                <a:latin typeface="Gill Sans"/>
                <a:cs typeface="Gill Sans"/>
              </a:rPr>
              <a:t>Dial F For Frankenstein</a:t>
            </a:r>
            <a:r>
              <a:rPr lang="en-US" sz="2500" dirty="0" smtClean="0">
                <a:solidFill>
                  <a:srgbClr val="FFFFFF"/>
                </a:solidFill>
                <a:latin typeface="Gill Sans"/>
                <a:cs typeface="Gill Sans"/>
              </a:rPr>
              <a:t> (1964)</a:t>
            </a:r>
          </a:p>
          <a:p>
            <a:pPr algn="l"/>
            <a:endParaRPr lang="en-US" sz="2000" dirty="0">
              <a:solidFill>
                <a:srgbClr val="FFFFFF"/>
              </a:solidFill>
              <a:latin typeface="Gill Sans"/>
              <a:cs typeface="Gill Sans"/>
            </a:endParaRPr>
          </a:p>
          <a:p>
            <a:pPr algn="l"/>
            <a:r>
              <a:rPr lang="en-US" sz="2000" dirty="0">
                <a:solidFill>
                  <a:srgbClr val="FFFFFF"/>
                </a:solidFill>
                <a:latin typeface="Gill Sans"/>
                <a:cs typeface="Gill Sans"/>
              </a:rPr>
              <a:t>D</a:t>
            </a:r>
            <a:r>
              <a:rPr lang="en-US" sz="2000" dirty="0" smtClean="0">
                <a:solidFill>
                  <a:srgbClr val="FFFFFF"/>
                </a:solidFill>
                <a:latin typeface="Gill Sans"/>
                <a:cs typeface="Gill Sans"/>
              </a:rPr>
              <a:t>escribing </a:t>
            </a:r>
            <a:r>
              <a:rPr lang="en-US" sz="2000" dirty="0">
                <a:solidFill>
                  <a:srgbClr val="FFFFFF"/>
                </a:solidFill>
                <a:latin typeface="Gill Sans"/>
                <a:cs typeface="Gill Sans"/>
              </a:rPr>
              <a:t>a platform that allowed </a:t>
            </a:r>
            <a:r>
              <a:rPr lang="en-US" sz="2000" dirty="0" smtClean="0">
                <a:solidFill>
                  <a:srgbClr val="FFFFFF"/>
                </a:solidFill>
                <a:latin typeface="Gill Sans"/>
                <a:cs typeface="Gill Sans"/>
              </a:rPr>
              <a:t>computers </a:t>
            </a:r>
            <a:r>
              <a:rPr lang="en-US" sz="2000" dirty="0">
                <a:solidFill>
                  <a:srgbClr val="FFFFFF"/>
                </a:solidFill>
                <a:latin typeface="Gill Sans"/>
                <a:cs typeface="Gill Sans"/>
              </a:rPr>
              <a:t>to communicate with one another. </a:t>
            </a:r>
          </a:p>
        </p:txBody>
      </p:sp>
      <p:sp>
        <p:nvSpPr>
          <p:cNvPr id="10" name="Subtitle 5"/>
          <p:cNvSpPr txBox="1">
            <a:spLocks/>
          </p:cNvSpPr>
          <p:nvPr/>
        </p:nvSpPr>
        <p:spPr>
          <a:xfrm>
            <a:off x="5032829" y="6088741"/>
            <a:ext cx="2696029" cy="464458"/>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a:r>
              <a:rPr lang="en-US" sz="2000" dirty="0" smtClean="0">
                <a:solidFill>
                  <a:srgbClr val="FFFFFF"/>
                </a:solidFill>
                <a:latin typeface="Gill Sans"/>
                <a:cs typeface="Gill Sans"/>
              </a:rPr>
              <a:t>Not the original cover.</a:t>
            </a:r>
            <a:endParaRPr lang="en-US" sz="2000" dirty="0">
              <a:solidFill>
                <a:srgbClr val="FFFFFF"/>
              </a:solidFill>
              <a:latin typeface="Gill Sans"/>
              <a:cs typeface="Gill Sans"/>
            </a:endParaRPr>
          </a:p>
        </p:txBody>
      </p:sp>
    </p:spTree>
    <p:extLst>
      <p:ext uri="{BB962C8B-B14F-4D97-AF65-F5344CB8AC3E}">
        <p14:creationId xmlns:p14="http://schemas.microsoft.com/office/powerpoint/2010/main" val="88977412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d-reading-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5" y="0"/>
            <a:ext cx="11303000" cy="7495674"/>
          </a:xfrm>
          <a:prstGeom prst="rect">
            <a:avLst/>
          </a:prstGeom>
        </p:spPr>
      </p:pic>
      <p:pic>
        <p:nvPicPr>
          <p:cNvPr id="8" name="Picture 7" descr="square-bubble-upside-down-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772" y="2479314"/>
            <a:ext cx="4776077" cy="4155187"/>
          </a:xfrm>
          <a:prstGeom prst="rect">
            <a:avLst/>
          </a:prstGeom>
        </p:spPr>
      </p:pic>
      <p:sp>
        <p:nvSpPr>
          <p:cNvPr id="5" name="Title 4"/>
          <p:cNvSpPr>
            <a:spLocks noGrp="1"/>
          </p:cNvSpPr>
          <p:nvPr>
            <p:ph type="ctrTitle"/>
          </p:nvPr>
        </p:nvSpPr>
        <p:spPr>
          <a:xfrm>
            <a:off x="2417508" y="5314187"/>
            <a:ext cx="3432626" cy="649226"/>
          </a:xfrm>
        </p:spPr>
        <p:txBody>
          <a:bodyPr/>
          <a:lstStyle/>
          <a:p>
            <a:r>
              <a:rPr lang="en-US" dirty="0" smtClean="0">
                <a:solidFill>
                  <a:schemeClr val="bg1"/>
                </a:solidFill>
              </a:rPr>
              <a:t>I need to create </a:t>
            </a:r>
            <a:br>
              <a:rPr lang="en-US" dirty="0" smtClean="0">
                <a:solidFill>
                  <a:schemeClr val="bg1"/>
                </a:solidFill>
              </a:rPr>
            </a:br>
            <a:r>
              <a:rPr lang="en-US" dirty="0" smtClean="0">
                <a:solidFill>
                  <a:schemeClr val="bg1"/>
                </a:solidFill>
              </a:rPr>
              <a:t>something like that.</a:t>
            </a:r>
            <a:endParaRPr lang="en-US" dirty="0">
              <a:solidFill>
                <a:schemeClr val="bg1"/>
              </a:solidFill>
            </a:endParaRPr>
          </a:p>
        </p:txBody>
      </p:sp>
    </p:spTree>
    <p:extLst>
      <p:ext uri="{BB962C8B-B14F-4D97-AF65-F5344CB8AC3E}">
        <p14:creationId xmlns:p14="http://schemas.microsoft.com/office/powerpoint/2010/main" val="34496840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a:cs typeface="Futura"/>
              </a:rPr>
              <a:t>That</a:t>
            </a:r>
            <a:r>
              <a:rPr lang="fr-FR" dirty="0" smtClean="0">
                <a:latin typeface="Futura"/>
                <a:cs typeface="Futura"/>
              </a:rPr>
              <a:t>’</a:t>
            </a:r>
            <a:r>
              <a:rPr lang="en-US" dirty="0" smtClean="0">
                <a:latin typeface="Futura"/>
                <a:cs typeface="Futura"/>
              </a:rPr>
              <a:t>s exactly what he did.</a:t>
            </a:r>
            <a:endParaRPr lang="en-US" dirty="0">
              <a:latin typeface="Futura"/>
              <a:cs typeface="Futura"/>
            </a:endParaRPr>
          </a:p>
        </p:txBody>
      </p:sp>
      <p:sp>
        <p:nvSpPr>
          <p:cNvPr id="3" name="Content Placeholder 2"/>
          <p:cNvSpPr>
            <a:spLocks noGrp="1"/>
          </p:cNvSpPr>
          <p:nvPr>
            <p:ph sz="quarter" idx="4294967295"/>
          </p:nvPr>
        </p:nvSpPr>
        <p:spPr>
          <a:xfrm>
            <a:off x="1219200" y="2351088"/>
            <a:ext cx="7924800" cy="4114800"/>
          </a:xfrm>
        </p:spPr>
        <p:txBody>
          <a:bodyPr>
            <a:normAutofit/>
          </a:bodyPr>
          <a:lstStyle/>
          <a:p>
            <a:pPr marL="0" indent="0">
              <a:buNone/>
            </a:pPr>
            <a:r>
              <a:rPr lang="en-US" sz="3000" dirty="0" smtClean="0">
                <a:latin typeface="Gill Sans"/>
                <a:cs typeface="Gill Sans"/>
              </a:rPr>
              <a:t>Without him, who knows how the world would be without the beauty of the internet.</a:t>
            </a:r>
            <a:endParaRPr lang="en-US" sz="3000" dirty="0">
              <a:latin typeface="Gill Sans"/>
              <a:cs typeface="Gill Sans"/>
            </a:endParaRPr>
          </a:p>
        </p:txBody>
      </p:sp>
      <p:sp>
        <p:nvSpPr>
          <p:cNvPr id="4" name="Content Placeholder 2"/>
          <p:cNvSpPr txBox="1">
            <a:spLocks/>
          </p:cNvSpPr>
          <p:nvPr/>
        </p:nvSpPr>
        <p:spPr>
          <a:xfrm>
            <a:off x="965822" y="4869137"/>
            <a:ext cx="3380374" cy="672828"/>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sz="3500" dirty="0" smtClean="0">
                <a:latin typeface="Gill Sans"/>
                <a:cs typeface="Gill Sans"/>
              </a:rPr>
              <a:t>Thanks </a:t>
            </a:r>
            <a:r>
              <a:rPr lang="en-US" sz="3500" dirty="0" err="1" smtClean="0">
                <a:latin typeface="Gill Sans"/>
                <a:cs typeface="Gill Sans"/>
              </a:rPr>
              <a:t>TimBL</a:t>
            </a:r>
            <a:r>
              <a:rPr lang="en-US" sz="3500" dirty="0" smtClean="0">
                <a:latin typeface="Gill Sans"/>
                <a:cs typeface="Gill Sans"/>
              </a:rPr>
              <a:t>!</a:t>
            </a:r>
            <a:endParaRPr lang="en-US" sz="3500" dirty="0">
              <a:latin typeface="Gill Sans"/>
              <a:cs typeface="Gill Sans"/>
            </a:endParaRPr>
          </a:p>
        </p:txBody>
      </p:sp>
    </p:spTree>
    <p:extLst>
      <p:ext uri="{BB962C8B-B14F-4D97-AF65-F5344CB8AC3E}">
        <p14:creationId xmlns:p14="http://schemas.microsoft.com/office/powerpoint/2010/main" val="3325773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5695" y="3314749"/>
            <a:ext cx="7924800" cy="1143000"/>
          </a:xfrm>
        </p:spPr>
        <p:txBody>
          <a:bodyPr/>
          <a:lstStyle/>
          <a:p>
            <a:r>
              <a:rPr lang="en-US" sz="15000" dirty="0" smtClean="0">
                <a:latin typeface="Futura"/>
                <a:cs typeface="Futura"/>
              </a:rPr>
              <a:t>#3</a:t>
            </a:r>
            <a:endParaRPr lang="en-US" sz="15000" dirty="0">
              <a:latin typeface="Futura"/>
              <a:cs typeface="Futura"/>
            </a:endParaRPr>
          </a:p>
        </p:txBody>
      </p:sp>
    </p:spTree>
    <p:extLst>
      <p:ext uri="{BB962C8B-B14F-4D97-AF65-F5344CB8AC3E}">
        <p14:creationId xmlns:p14="http://schemas.microsoft.com/office/powerpoint/2010/main" val="100445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459" y="3673451"/>
            <a:ext cx="7924800" cy="1143000"/>
          </a:xfrm>
        </p:spPr>
        <p:txBody>
          <a:bodyPr/>
          <a:lstStyle/>
          <a:p>
            <a:r>
              <a:rPr lang="en-US" sz="13000" dirty="0" smtClean="0">
                <a:latin typeface="Futura"/>
                <a:cs typeface="Futura"/>
              </a:rPr>
              <a:t>Voice control</a:t>
            </a:r>
            <a:endParaRPr lang="en-US" sz="13000" dirty="0">
              <a:latin typeface="Futura"/>
              <a:cs typeface="Futura"/>
            </a:endParaRPr>
          </a:p>
        </p:txBody>
      </p:sp>
    </p:spTree>
    <p:extLst>
      <p:ext uri="{BB962C8B-B14F-4D97-AF65-F5344CB8AC3E}">
        <p14:creationId xmlns:p14="http://schemas.microsoft.com/office/powerpoint/2010/main" val="3125174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ri-m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7" y="-1340567"/>
            <a:ext cx="8786506" cy="8786506"/>
          </a:xfrm>
          <a:prstGeom prst="rect">
            <a:avLst/>
          </a:prstGeom>
        </p:spPr>
      </p:pic>
    </p:spTree>
    <p:extLst>
      <p:ext uri="{BB962C8B-B14F-4D97-AF65-F5344CB8AC3E}">
        <p14:creationId xmlns:p14="http://schemas.microsoft.com/office/powerpoint/2010/main" val="926827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lk-7922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948"/>
            <a:ext cx="9134408" cy="11303213"/>
          </a:xfrm>
          <a:prstGeom prst="rect">
            <a:avLst/>
          </a:prstGeom>
        </p:spPr>
      </p:pic>
    </p:spTree>
    <p:extLst>
      <p:ext uri="{BB962C8B-B14F-4D97-AF65-F5344CB8AC3E}">
        <p14:creationId xmlns:p14="http://schemas.microsoft.com/office/powerpoint/2010/main" val="10450884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9922"/>
            <a:ext cx="7924800" cy="1143000"/>
          </a:xfrm>
        </p:spPr>
        <p:txBody>
          <a:bodyPr/>
          <a:lstStyle/>
          <a:p>
            <a:r>
              <a:rPr lang="en-US" dirty="0" err="1" smtClean="0">
                <a:latin typeface="Gill Sans"/>
                <a:cs typeface="Gill Sans"/>
              </a:rPr>
              <a:t>Siri</a:t>
            </a:r>
            <a:r>
              <a:rPr lang="en-US" dirty="0" smtClean="0">
                <a:latin typeface="Gill Sans"/>
                <a:cs typeface="Gill Sans"/>
              </a:rPr>
              <a:t>, </a:t>
            </a:r>
            <a:r>
              <a:rPr lang="en-US" dirty="0" err="1" smtClean="0">
                <a:latin typeface="Gill Sans"/>
                <a:cs typeface="Gill Sans"/>
              </a:rPr>
              <a:t>xbox</a:t>
            </a:r>
            <a:r>
              <a:rPr lang="en-US" dirty="0" smtClean="0">
                <a:latin typeface="Gill Sans"/>
                <a:cs typeface="Gill Sans"/>
              </a:rPr>
              <a:t>, </a:t>
            </a:r>
            <a:r>
              <a:rPr lang="en-US" dirty="0" err="1" smtClean="0">
                <a:latin typeface="Gill Sans"/>
                <a:cs typeface="Gill Sans"/>
              </a:rPr>
              <a:t>bluetooth</a:t>
            </a:r>
            <a:r>
              <a:rPr lang="en-US" dirty="0">
                <a:latin typeface="Gill Sans"/>
                <a:cs typeface="Gill Sans"/>
              </a:rPr>
              <a:t> </a:t>
            </a:r>
            <a:r>
              <a:rPr lang="en-US" dirty="0" smtClean="0">
                <a:latin typeface="Gill Sans"/>
                <a:cs typeface="Gill Sans"/>
              </a:rPr>
              <a:t>and more!</a:t>
            </a:r>
            <a:endParaRPr lang="en-US" dirty="0">
              <a:latin typeface="Gill Sans"/>
              <a:cs typeface="Gill Sans"/>
            </a:endParaRPr>
          </a:p>
        </p:txBody>
      </p:sp>
      <p:pic>
        <p:nvPicPr>
          <p:cNvPr id="4" name="Picture 3"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51" y="1914068"/>
            <a:ext cx="4169412" cy="4169412"/>
          </a:xfrm>
          <a:prstGeom prst="rect">
            <a:avLst/>
          </a:prstGeom>
        </p:spPr>
      </p:pic>
      <p:pic>
        <p:nvPicPr>
          <p:cNvPr id="5" name="Picture 4" descr="1024px-Xbox-360-Kinect-Standal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163" y="3238019"/>
            <a:ext cx="4312691" cy="1490910"/>
          </a:xfrm>
          <a:prstGeom prst="rect">
            <a:avLst/>
          </a:prstGeom>
        </p:spPr>
      </p:pic>
    </p:spTree>
    <p:extLst>
      <p:ext uri="{BB962C8B-B14F-4D97-AF65-F5344CB8AC3E}">
        <p14:creationId xmlns:p14="http://schemas.microsoft.com/office/powerpoint/2010/main" val="8058138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43880" y="3174321"/>
            <a:ext cx="8137003" cy="2628963"/>
          </a:xfrm>
        </p:spPr>
        <p:txBody>
          <a:bodyPr>
            <a:noAutofit/>
          </a:bodyPr>
          <a:lstStyle/>
          <a:p>
            <a:r>
              <a:rPr lang="en-US" sz="3000" dirty="0" smtClean="0">
                <a:solidFill>
                  <a:srgbClr val="CCFFCC"/>
                </a:solidFill>
                <a:latin typeface="Gill Sans"/>
                <a:cs typeface="Gill Sans"/>
              </a:rPr>
              <a:t>Shortcuts. </a:t>
            </a:r>
          </a:p>
          <a:p>
            <a:r>
              <a:rPr lang="en-US" sz="3000" dirty="0" smtClean="0">
                <a:solidFill>
                  <a:srgbClr val="FFFF00"/>
                </a:solidFill>
                <a:latin typeface="Gill Sans"/>
                <a:cs typeface="Gill Sans"/>
              </a:rPr>
              <a:t>Save time.</a:t>
            </a:r>
          </a:p>
          <a:p>
            <a:r>
              <a:rPr lang="en-US" sz="3000" dirty="0" smtClean="0">
                <a:solidFill>
                  <a:schemeClr val="tx1"/>
                </a:solidFill>
                <a:latin typeface="Gill Sans"/>
                <a:cs typeface="Gill Sans"/>
              </a:rPr>
              <a:t>Responsive </a:t>
            </a:r>
            <a:r>
              <a:rPr lang="en-US" sz="3000" dirty="0" smtClean="0">
                <a:solidFill>
                  <a:srgbClr val="FF6600"/>
                </a:solidFill>
                <a:latin typeface="Gill Sans"/>
                <a:cs typeface="Gill Sans"/>
              </a:rPr>
              <a:t>Robot</a:t>
            </a:r>
            <a:r>
              <a:rPr lang="en-US" sz="3000" dirty="0" smtClean="0">
                <a:solidFill>
                  <a:schemeClr val="tx1"/>
                </a:solidFill>
                <a:latin typeface="Gill Sans"/>
                <a:cs typeface="Gill Sans"/>
              </a:rPr>
              <a:t> in your phone! (</a:t>
            </a:r>
            <a:r>
              <a:rPr lang="en-US" sz="3000" dirty="0" err="1" smtClean="0">
                <a:solidFill>
                  <a:schemeClr val="tx1"/>
                </a:solidFill>
                <a:latin typeface="Gill Sans"/>
                <a:cs typeface="Gill Sans"/>
              </a:rPr>
              <a:t>Siri</a:t>
            </a:r>
            <a:r>
              <a:rPr lang="en-US" sz="3000" dirty="0">
                <a:solidFill>
                  <a:schemeClr val="tx1"/>
                </a:solidFill>
                <a:latin typeface="Gill Sans"/>
                <a:cs typeface="Gill Sans"/>
              </a:rPr>
              <a:t> </a:t>
            </a:r>
            <a:r>
              <a:rPr lang="en-US" sz="3000" dirty="0" smtClean="0">
                <a:solidFill>
                  <a:schemeClr val="tx1"/>
                </a:solidFill>
                <a:latin typeface="Gill Sans"/>
                <a:cs typeface="Gill Sans"/>
              </a:rPr>
              <a:t>is technically not a robot because the voice is from an actual human who’s name is, Susan Bennett)</a:t>
            </a:r>
          </a:p>
          <a:p>
            <a:endParaRPr lang="en-US" sz="3000" dirty="0" smtClean="0">
              <a:solidFill>
                <a:schemeClr val="tx1"/>
              </a:solidFill>
              <a:latin typeface="Gill Sans"/>
              <a:cs typeface="Gill Sans"/>
            </a:endParaRPr>
          </a:p>
          <a:p>
            <a:endParaRPr lang="en-US" sz="3000" dirty="0">
              <a:solidFill>
                <a:schemeClr val="tx1"/>
              </a:solidFill>
              <a:latin typeface="Gill Sans"/>
              <a:cs typeface="Gill Sans"/>
            </a:endParaRPr>
          </a:p>
        </p:txBody>
      </p:sp>
    </p:spTree>
    <p:extLst>
      <p:ext uri="{BB962C8B-B14F-4D97-AF65-F5344CB8AC3E}">
        <p14:creationId xmlns:p14="http://schemas.microsoft.com/office/powerpoint/2010/main" val="13810186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6" name="Picture 5" descr="cellphone-driv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06" y="0"/>
            <a:ext cx="10814026" cy="7299467"/>
          </a:xfrm>
          <a:prstGeom prst="rect">
            <a:avLst/>
          </a:prstGeom>
        </p:spPr>
      </p:pic>
    </p:spTree>
    <p:extLst>
      <p:ext uri="{BB962C8B-B14F-4D97-AF65-F5344CB8AC3E}">
        <p14:creationId xmlns:p14="http://schemas.microsoft.com/office/powerpoint/2010/main" val="20675401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Speaky_LifeStyle2_2011110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602" y="0"/>
            <a:ext cx="10475140" cy="6858000"/>
          </a:xfrm>
          <a:prstGeom prst="rect">
            <a:avLst/>
          </a:prstGeom>
        </p:spPr>
      </p:pic>
    </p:spTree>
    <p:extLst>
      <p:ext uri="{BB962C8B-B14F-4D97-AF65-F5344CB8AC3E}">
        <p14:creationId xmlns:p14="http://schemas.microsoft.com/office/powerpoint/2010/main" val="12751328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a:cs typeface="Futura"/>
              </a:rPr>
              <a:t>“Bell laboratories”</a:t>
            </a:r>
            <a:endParaRPr lang="en-US" dirty="0">
              <a:latin typeface="Futura"/>
              <a:cs typeface="Futura"/>
            </a:endParaRPr>
          </a:p>
        </p:txBody>
      </p:sp>
      <p:sp>
        <p:nvSpPr>
          <p:cNvPr id="3" name="Content Placeholder 2"/>
          <p:cNvSpPr>
            <a:spLocks noGrp="1"/>
          </p:cNvSpPr>
          <p:nvPr>
            <p:ph sz="quarter" idx="13"/>
          </p:nvPr>
        </p:nvSpPr>
        <p:spPr/>
        <p:txBody>
          <a:bodyPr>
            <a:normAutofit/>
          </a:bodyPr>
          <a:lstStyle/>
          <a:p>
            <a:pPr marL="0" indent="0">
              <a:buNone/>
            </a:pPr>
            <a:r>
              <a:rPr lang="en-US" sz="3000" dirty="0" smtClean="0">
                <a:latin typeface="Gill Sans"/>
                <a:cs typeface="Gill Sans"/>
              </a:rPr>
              <a:t>Made it’s “Audrey” system in the 50’s/60’s which could observe digits spoken by someone’s voice. </a:t>
            </a:r>
          </a:p>
          <a:p>
            <a:pPr marL="0" indent="0">
              <a:buNone/>
            </a:pPr>
            <a:endParaRPr lang="en-US" sz="3000" dirty="0" smtClean="0">
              <a:latin typeface="Gill Sans"/>
              <a:cs typeface="Gill Sans"/>
            </a:endParaRPr>
          </a:p>
          <a:p>
            <a:pPr marL="0" indent="0">
              <a:buNone/>
            </a:pPr>
            <a:r>
              <a:rPr lang="en-US" sz="3000" dirty="0" smtClean="0">
                <a:latin typeface="Gill Sans"/>
                <a:cs typeface="Gill Sans"/>
              </a:rPr>
              <a:t>But it didn’t become a huge astonishment and possibility until...</a:t>
            </a:r>
            <a:endParaRPr lang="en-US" sz="3000" dirty="0">
              <a:latin typeface="Gill Sans"/>
              <a:cs typeface="Gill Sans"/>
            </a:endParaRPr>
          </a:p>
        </p:txBody>
      </p:sp>
    </p:spTree>
    <p:extLst>
      <p:ext uri="{BB962C8B-B14F-4D97-AF65-F5344CB8AC3E}">
        <p14:creationId xmlns:p14="http://schemas.microsoft.com/office/powerpoint/2010/main" val="5698145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3" descr="h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66346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1movi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150" y="267076"/>
            <a:ext cx="3580344" cy="5346324"/>
          </a:xfrm>
          <a:prstGeom prst="rect">
            <a:avLst/>
          </a:prstGeom>
        </p:spPr>
      </p:pic>
    </p:spTree>
    <p:extLst>
      <p:ext uri="{BB962C8B-B14F-4D97-AF65-F5344CB8AC3E}">
        <p14:creationId xmlns:p14="http://schemas.microsoft.com/office/powerpoint/2010/main" val="14705081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works-000042967847-m2clim-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490" y="250439"/>
            <a:ext cx="4425165" cy="4425165"/>
          </a:xfrm>
          <a:prstGeom prst="rect">
            <a:avLst/>
          </a:prstGeom>
        </p:spPr>
      </p:pic>
      <p:sp>
        <p:nvSpPr>
          <p:cNvPr id="6" name="Text Placeholder 5"/>
          <p:cNvSpPr>
            <a:spLocks noGrp="1"/>
          </p:cNvSpPr>
          <p:nvPr>
            <p:ph type="body" idx="1"/>
          </p:nvPr>
        </p:nvSpPr>
        <p:spPr>
          <a:xfrm>
            <a:off x="1001593" y="4496719"/>
            <a:ext cx="7296380" cy="1832040"/>
          </a:xfrm>
        </p:spPr>
        <p:txBody>
          <a:bodyPr>
            <a:normAutofit lnSpcReduction="10000"/>
          </a:bodyPr>
          <a:lstStyle/>
          <a:p>
            <a:r>
              <a:rPr lang="en-US" sz="3000" dirty="0" smtClean="0">
                <a:solidFill>
                  <a:srgbClr val="FF0000"/>
                </a:solidFill>
                <a:latin typeface="Gill Sans"/>
                <a:cs typeface="Gill Sans"/>
              </a:rPr>
              <a:t>HAL</a:t>
            </a:r>
            <a:r>
              <a:rPr lang="en-US" sz="3000" dirty="0">
                <a:solidFill>
                  <a:schemeClr val="tx1"/>
                </a:solidFill>
                <a:latin typeface="Gill Sans"/>
                <a:cs typeface="Gill Sans"/>
              </a:rPr>
              <a:t>, </a:t>
            </a:r>
            <a:r>
              <a:rPr lang="en-US" sz="3000" dirty="0" smtClean="0">
                <a:solidFill>
                  <a:schemeClr val="tx1"/>
                </a:solidFill>
                <a:latin typeface="Gill Sans"/>
                <a:cs typeface="Gill Sans"/>
              </a:rPr>
              <a:t>the robot in the movie </a:t>
            </a:r>
            <a:r>
              <a:rPr lang="en-US" sz="3000" dirty="0">
                <a:solidFill>
                  <a:schemeClr val="tx1"/>
                </a:solidFill>
                <a:latin typeface="Gill Sans"/>
                <a:cs typeface="Gill Sans"/>
              </a:rPr>
              <a:t>was responsive with voice </a:t>
            </a:r>
            <a:r>
              <a:rPr lang="en-US" sz="3000" dirty="0" smtClean="0">
                <a:solidFill>
                  <a:schemeClr val="tx1"/>
                </a:solidFill>
                <a:latin typeface="Gill Sans"/>
                <a:cs typeface="Gill Sans"/>
              </a:rPr>
              <a:t>control and </a:t>
            </a:r>
            <a:r>
              <a:rPr lang="en-US" sz="3000" dirty="0">
                <a:solidFill>
                  <a:schemeClr val="tx1"/>
                </a:solidFill>
                <a:latin typeface="Gill Sans"/>
                <a:cs typeface="Gill Sans"/>
              </a:rPr>
              <a:t>was just the spark that paved the way for all the imaginations and possibilities. </a:t>
            </a:r>
          </a:p>
        </p:txBody>
      </p:sp>
    </p:spTree>
    <p:extLst>
      <p:ext uri="{BB962C8B-B14F-4D97-AF65-F5344CB8AC3E}">
        <p14:creationId xmlns:p14="http://schemas.microsoft.com/office/powerpoint/2010/main" val="740535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098" y="2075064"/>
            <a:ext cx="3036402" cy="1834589"/>
          </a:xfrm>
        </p:spPr>
        <p:txBody>
          <a:bodyPr/>
          <a:lstStyle/>
          <a:p>
            <a:r>
              <a:rPr lang="en-US" sz="15000" dirty="0" smtClean="0">
                <a:latin typeface="Futura"/>
                <a:cs typeface="Futura"/>
              </a:rPr>
              <a:t>#2</a:t>
            </a:r>
            <a:endParaRPr lang="en-US" sz="15000" dirty="0">
              <a:latin typeface="Futura"/>
              <a:cs typeface="Futura"/>
            </a:endParaRPr>
          </a:p>
        </p:txBody>
      </p:sp>
    </p:spTree>
    <p:extLst>
      <p:ext uri="{BB962C8B-B14F-4D97-AF65-F5344CB8AC3E}">
        <p14:creationId xmlns:p14="http://schemas.microsoft.com/office/powerpoint/2010/main" val="3897138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10000" dirty="0" smtClean="0">
                <a:latin typeface="Futura"/>
                <a:cs typeface="Futura"/>
              </a:rPr>
              <a:t>Video Chat</a:t>
            </a:r>
            <a:endParaRPr lang="en-US" sz="10000" dirty="0">
              <a:latin typeface="Futura"/>
              <a:cs typeface="Futura"/>
            </a:endParaRPr>
          </a:p>
        </p:txBody>
      </p:sp>
    </p:spTree>
    <p:extLst>
      <p:ext uri="{BB962C8B-B14F-4D97-AF65-F5344CB8AC3E}">
        <p14:creationId xmlns:p14="http://schemas.microsoft.com/office/powerpoint/2010/main" val="36130707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1000_-_Athletics_wheelchair_racing_800m_T54_final_Louise_Sauvage_silver_action_3_-_3b_-_2000_Sydney_race_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214429" cy="6858000"/>
          </a:xfrm>
          <a:prstGeom prst="rect">
            <a:avLst/>
          </a:prstGeom>
        </p:spPr>
      </p:pic>
    </p:spTree>
    <p:extLst>
      <p:ext uri="{BB962C8B-B14F-4D97-AF65-F5344CB8AC3E}">
        <p14:creationId xmlns:p14="http://schemas.microsoft.com/office/powerpoint/2010/main" val="342845222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6491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37" y="360023"/>
            <a:ext cx="2438908" cy="2438908"/>
          </a:xfrm>
          <a:prstGeom prst="rect">
            <a:avLst/>
          </a:prstGeom>
        </p:spPr>
      </p:pic>
      <p:pic>
        <p:nvPicPr>
          <p:cNvPr id="5" name="Picture 4" descr="Sky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978" y="360023"/>
            <a:ext cx="3251200" cy="3251200"/>
          </a:xfrm>
          <a:prstGeom prst="rect">
            <a:avLst/>
          </a:prstGeom>
        </p:spPr>
      </p:pic>
      <p:pic>
        <p:nvPicPr>
          <p:cNvPr id="6" name="Picture 5" descr="4050487016959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124" y="2707236"/>
            <a:ext cx="4624415" cy="4624415"/>
          </a:xfrm>
          <a:prstGeom prst="rect">
            <a:avLst/>
          </a:prstGeom>
        </p:spPr>
      </p:pic>
    </p:spTree>
    <p:extLst>
      <p:ext uri="{BB962C8B-B14F-4D97-AF65-F5344CB8AC3E}">
        <p14:creationId xmlns:p14="http://schemas.microsoft.com/office/powerpoint/2010/main" val="542013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78117" y="5008753"/>
            <a:ext cx="7924800" cy="4114800"/>
          </a:xfrm>
        </p:spPr>
        <p:txBody>
          <a:bodyPr>
            <a:normAutofit/>
          </a:bodyPr>
          <a:lstStyle/>
          <a:p>
            <a:pPr marL="0" indent="0">
              <a:buNone/>
            </a:pPr>
            <a:r>
              <a:rPr lang="en-US" sz="3000" dirty="0" smtClean="0">
                <a:latin typeface="Gill Sans"/>
                <a:cs typeface="Gill Sans"/>
              </a:rPr>
              <a:t>					Who predicted it?</a:t>
            </a:r>
            <a:endParaRPr lang="en-US" sz="3000" dirty="0">
              <a:latin typeface="Gill Sans"/>
              <a:cs typeface="Gill Sans"/>
            </a:endParaRPr>
          </a:p>
        </p:txBody>
      </p:sp>
      <p:pic>
        <p:nvPicPr>
          <p:cNvPr id="5" name="Picture 4" descr="AT&amp;T_logo_20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262" y="2420140"/>
            <a:ext cx="4480460" cy="2016206"/>
          </a:xfrm>
          <a:prstGeom prst="rect">
            <a:avLst/>
          </a:prstGeom>
        </p:spPr>
      </p:pic>
      <p:sp>
        <p:nvSpPr>
          <p:cNvPr id="7" name="Content Placeholder 2"/>
          <p:cNvSpPr txBox="1">
            <a:spLocks/>
          </p:cNvSpPr>
          <p:nvPr/>
        </p:nvSpPr>
        <p:spPr>
          <a:xfrm>
            <a:off x="762000" y="1126503"/>
            <a:ext cx="7924800" cy="41148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sz="3000" smtClean="0">
                <a:latin typeface="Gill Sans"/>
                <a:cs typeface="Gill Sans"/>
              </a:rPr>
              <a:t>Videoconferences were created in the 70’s as part of AT&amp; T’s development of Picturephone technology. </a:t>
            </a:r>
            <a:endParaRPr lang="en-US" sz="3000" dirty="0">
              <a:latin typeface="Gill Sans"/>
              <a:cs typeface="Gill Sans"/>
            </a:endParaRPr>
          </a:p>
        </p:txBody>
      </p:sp>
    </p:spTree>
    <p:extLst>
      <p:ext uri="{BB962C8B-B14F-4D97-AF65-F5344CB8AC3E}">
        <p14:creationId xmlns:p14="http://schemas.microsoft.com/office/powerpoint/2010/main" val="21602453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_76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792" y="588379"/>
            <a:ext cx="7157212" cy="4022353"/>
          </a:xfrm>
          <a:prstGeom prst="rect">
            <a:avLst/>
          </a:prstGeom>
        </p:spPr>
      </p:pic>
      <p:sp>
        <p:nvSpPr>
          <p:cNvPr id="5" name="Content Placeholder 2"/>
          <p:cNvSpPr>
            <a:spLocks noGrp="1"/>
          </p:cNvSpPr>
          <p:nvPr>
            <p:ph sz="quarter" idx="13"/>
          </p:nvPr>
        </p:nvSpPr>
        <p:spPr>
          <a:xfrm>
            <a:off x="727719" y="5008753"/>
            <a:ext cx="7924800" cy="4114800"/>
          </a:xfrm>
        </p:spPr>
        <p:txBody>
          <a:bodyPr>
            <a:normAutofit/>
          </a:bodyPr>
          <a:lstStyle/>
          <a:p>
            <a:pPr marL="0" indent="0">
              <a:buNone/>
            </a:pPr>
            <a:r>
              <a:rPr lang="en-US" sz="2800" dirty="0">
                <a:latin typeface="Gill Sans"/>
                <a:cs typeface="Gill Sans"/>
              </a:rPr>
              <a:t>A</a:t>
            </a:r>
            <a:r>
              <a:rPr lang="en-US" sz="2800" dirty="0" smtClean="0">
                <a:latin typeface="Gill Sans"/>
                <a:cs typeface="Gill Sans"/>
              </a:rPr>
              <a:t>n </a:t>
            </a:r>
            <a:r>
              <a:rPr lang="en-US" sz="2800" dirty="0">
                <a:latin typeface="Gill Sans"/>
                <a:cs typeface="Gill Sans"/>
              </a:rPr>
              <a:t>American cartoon show produced by Hannah </a:t>
            </a:r>
            <a:r>
              <a:rPr lang="en-US" sz="2800" dirty="0" err="1">
                <a:latin typeface="Gill Sans"/>
                <a:cs typeface="Gill Sans"/>
              </a:rPr>
              <a:t>Barbera</a:t>
            </a:r>
            <a:r>
              <a:rPr lang="en-US" sz="2800" dirty="0">
                <a:latin typeface="Gill Sans"/>
                <a:cs typeface="Gill Sans"/>
              </a:rPr>
              <a:t>, formerly airing in primetime from 1962 to 1963, then later with new episodes in 1985 to 1987. </a:t>
            </a:r>
          </a:p>
        </p:txBody>
      </p:sp>
    </p:spTree>
    <p:extLst>
      <p:ext uri="{BB962C8B-B14F-4D97-AF65-F5344CB8AC3E}">
        <p14:creationId xmlns:p14="http://schemas.microsoft.com/office/powerpoint/2010/main" val="3368710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tson-button-push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43" y="795176"/>
            <a:ext cx="4044393" cy="4688195"/>
          </a:xfrm>
          <a:prstGeom prst="rect">
            <a:avLst/>
          </a:prstGeom>
        </p:spPr>
      </p:pic>
      <p:pic>
        <p:nvPicPr>
          <p:cNvPr id="6" name="Picture 5" descr="1386012246000-Screen-Shot-2013-12-02-at-14128-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498" y="795176"/>
            <a:ext cx="2919819" cy="2054687"/>
          </a:xfrm>
          <a:prstGeom prst="rect">
            <a:avLst/>
          </a:prstGeom>
        </p:spPr>
      </p:pic>
      <p:pic>
        <p:nvPicPr>
          <p:cNvPr id="7" name="Picture 6" descr="jetsonsvideoch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498" y="3308105"/>
            <a:ext cx="2919819" cy="2175266"/>
          </a:xfrm>
          <a:prstGeom prst="rect">
            <a:avLst/>
          </a:prstGeom>
        </p:spPr>
      </p:pic>
    </p:spTree>
    <p:extLst>
      <p:ext uri="{BB962C8B-B14F-4D97-AF65-F5344CB8AC3E}">
        <p14:creationId xmlns:p14="http://schemas.microsoft.com/office/powerpoint/2010/main" val="61083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466" y="3387235"/>
            <a:ext cx="7924800" cy="1143000"/>
          </a:xfrm>
        </p:spPr>
        <p:txBody>
          <a:bodyPr/>
          <a:lstStyle/>
          <a:p>
            <a:r>
              <a:rPr lang="en-US" sz="15000" dirty="0" smtClean="0">
                <a:solidFill>
                  <a:srgbClr val="FFFFFF"/>
                </a:solidFill>
                <a:latin typeface="Futura"/>
                <a:cs typeface="Futura"/>
              </a:rPr>
              <a:t>#1</a:t>
            </a:r>
            <a:endParaRPr lang="en-US" sz="15000" dirty="0">
              <a:solidFill>
                <a:srgbClr val="FFFFFF"/>
              </a:solidFill>
              <a:latin typeface="Futura"/>
              <a:cs typeface="Futura"/>
            </a:endParaRPr>
          </a:p>
        </p:txBody>
      </p:sp>
    </p:spTree>
    <p:extLst>
      <p:ext uri="{BB962C8B-B14F-4D97-AF65-F5344CB8AC3E}">
        <p14:creationId xmlns:p14="http://schemas.microsoft.com/office/powerpoint/2010/main" val="1843670925"/>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ybrid-crowdsourc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92" y="0"/>
            <a:ext cx="12841744" cy="7400327"/>
          </a:xfrm>
          <a:prstGeom prst="rect">
            <a:avLst/>
          </a:prstGeom>
        </p:spPr>
      </p:pic>
    </p:spTree>
    <p:extLst>
      <p:ext uri="{BB962C8B-B14F-4D97-AF65-F5344CB8AC3E}">
        <p14:creationId xmlns:p14="http://schemas.microsoft.com/office/powerpoint/2010/main" val="2618460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96" y="2726902"/>
            <a:ext cx="10336372" cy="1143000"/>
          </a:xfrm>
        </p:spPr>
        <p:txBody>
          <a:bodyPr/>
          <a:lstStyle/>
          <a:p>
            <a:r>
              <a:rPr lang="en-US" sz="9000" dirty="0" smtClean="0">
                <a:latin typeface="Futura"/>
                <a:cs typeface="Futura"/>
              </a:rPr>
              <a:t>The cell phone</a:t>
            </a:r>
            <a:endParaRPr lang="en-US" sz="9000" dirty="0">
              <a:latin typeface="Futura"/>
              <a:cs typeface="Futura"/>
            </a:endParaRPr>
          </a:p>
        </p:txBody>
      </p:sp>
    </p:spTree>
    <p:extLst>
      <p:ext uri="{BB962C8B-B14F-4D97-AF65-F5344CB8AC3E}">
        <p14:creationId xmlns:p14="http://schemas.microsoft.com/office/powerpoint/2010/main" val="2997105866"/>
      </p:ext>
    </p:extLst>
  </p:cSld>
  <p:clrMapOvr>
    <a:masterClrMapping/>
  </p:clrMapOvr>
  <mc:AlternateContent xmlns:mc="http://schemas.openxmlformats.org/markup-compatibility/2006" xmlns:p14="http://schemas.microsoft.com/office/powerpoint/2010/main">
    <mc:Choice Requires="p14">
      <p:transition spd="slow" p14:dur="23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727" y="274638"/>
            <a:ext cx="7924800" cy="1143000"/>
          </a:xfrm>
        </p:spPr>
        <p:txBody>
          <a:bodyPr/>
          <a:lstStyle/>
          <a:p>
            <a:r>
              <a:rPr lang="en-US" dirty="0">
                <a:latin typeface="Futura"/>
                <a:cs typeface="Futura"/>
              </a:rPr>
              <a:t>“The Motorola </a:t>
            </a:r>
            <a:r>
              <a:rPr lang="en-US" dirty="0" err="1">
                <a:latin typeface="Futura"/>
                <a:cs typeface="Futura"/>
              </a:rPr>
              <a:t>DynaTAC</a:t>
            </a:r>
            <a:r>
              <a:rPr lang="en-US" dirty="0">
                <a:latin typeface="Futura"/>
                <a:cs typeface="Futura"/>
              </a:rPr>
              <a:t> 8000X” </a:t>
            </a:r>
          </a:p>
        </p:txBody>
      </p:sp>
      <p:sp>
        <p:nvSpPr>
          <p:cNvPr id="3" name="Content Placeholder 2"/>
          <p:cNvSpPr>
            <a:spLocks noGrp="1"/>
          </p:cNvSpPr>
          <p:nvPr>
            <p:ph sz="quarter" idx="13"/>
          </p:nvPr>
        </p:nvSpPr>
        <p:spPr>
          <a:xfrm>
            <a:off x="2197018" y="6137964"/>
            <a:ext cx="7924800" cy="4114800"/>
          </a:xfrm>
        </p:spPr>
        <p:txBody>
          <a:bodyPr/>
          <a:lstStyle/>
          <a:p>
            <a:pPr marL="0" indent="0">
              <a:buNone/>
            </a:pPr>
            <a:r>
              <a:rPr lang="en-US" dirty="0">
                <a:latin typeface="Gill Sans"/>
                <a:cs typeface="Gill Sans"/>
              </a:rPr>
              <a:t>The first commercially available cell phone </a:t>
            </a:r>
            <a:r>
              <a:rPr lang="en-US" dirty="0" smtClean="0">
                <a:latin typeface="Gill Sans"/>
                <a:cs typeface="Gill Sans"/>
              </a:rPr>
              <a:t>in </a:t>
            </a:r>
            <a:r>
              <a:rPr lang="en-US" dirty="0">
                <a:latin typeface="Gill Sans"/>
                <a:cs typeface="Gill Sans"/>
              </a:rPr>
              <a:t>1984. </a:t>
            </a:r>
          </a:p>
        </p:txBody>
      </p:sp>
      <p:pic>
        <p:nvPicPr>
          <p:cNvPr id="4" name="Picture 3" descr="dkmb86g_487pr55s2hc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670" y="1792696"/>
            <a:ext cx="2685526" cy="3761241"/>
          </a:xfrm>
          <a:prstGeom prst="rect">
            <a:avLst/>
          </a:prstGeom>
        </p:spPr>
      </p:pic>
    </p:spTree>
    <p:extLst>
      <p:ext uri="{BB962C8B-B14F-4D97-AF65-F5344CB8AC3E}">
        <p14:creationId xmlns:p14="http://schemas.microsoft.com/office/powerpoint/2010/main" val="12258837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ty_coo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57" y="1565228"/>
            <a:ext cx="6772209" cy="3803964"/>
          </a:xfrm>
          <a:prstGeom prst="rect">
            <a:avLst/>
          </a:prstGeom>
        </p:spPr>
      </p:pic>
      <p:sp>
        <p:nvSpPr>
          <p:cNvPr id="5" name="Content Placeholder 2"/>
          <p:cNvSpPr>
            <a:spLocks noGrp="1"/>
          </p:cNvSpPr>
          <p:nvPr>
            <p:ph sz="quarter" idx="13"/>
          </p:nvPr>
        </p:nvSpPr>
        <p:spPr>
          <a:xfrm>
            <a:off x="2701259" y="555860"/>
            <a:ext cx="7924800" cy="4114800"/>
          </a:xfrm>
        </p:spPr>
        <p:txBody>
          <a:bodyPr>
            <a:normAutofit/>
          </a:bodyPr>
          <a:lstStyle/>
          <a:p>
            <a:pPr marL="0" indent="0">
              <a:buNone/>
            </a:pPr>
            <a:r>
              <a:rPr lang="en-US" sz="4000" dirty="0" smtClean="0">
                <a:latin typeface="Gill Sans"/>
                <a:cs typeface="Gill Sans"/>
              </a:rPr>
              <a:t>Martin Cooper</a:t>
            </a:r>
            <a:endParaRPr lang="en-US" sz="4000" dirty="0">
              <a:latin typeface="Gill Sans"/>
              <a:cs typeface="Gill Sans"/>
            </a:endParaRPr>
          </a:p>
        </p:txBody>
      </p:sp>
      <p:sp>
        <p:nvSpPr>
          <p:cNvPr id="6" name="Rectangle 5"/>
          <p:cNvSpPr/>
          <p:nvPr/>
        </p:nvSpPr>
        <p:spPr>
          <a:xfrm>
            <a:off x="1176557" y="6048533"/>
            <a:ext cx="7455617" cy="646331"/>
          </a:xfrm>
          <a:prstGeom prst="rect">
            <a:avLst/>
          </a:prstGeom>
        </p:spPr>
        <p:txBody>
          <a:bodyPr wrap="square">
            <a:spAutoFit/>
          </a:bodyPr>
          <a:lstStyle/>
          <a:p>
            <a:r>
              <a:rPr lang="en-US" dirty="0">
                <a:latin typeface="Gill Sans"/>
                <a:cs typeface="Gill Sans"/>
              </a:rPr>
              <a:t>He is the director of research and development at Motorola. He got his brilliant invention inspiration from </a:t>
            </a:r>
            <a:r>
              <a:rPr lang="en-US" dirty="0" smtClean="0">
                <a:latin typeface="Gill Sans"/>
                <a:cs typeface="Gill Sans"/>
              </a:rPr>
              <a:t>Sci-Fi series called…</a:t>
            </a:r>
            <a:endParaRPr lang="en-US" dirty="0">
              <a:latin typeface="Gill Sans"/>
              <a:cs typeface="Gill Sans"/>
            </a:endParaRPr>
          </a:p>
        </p:txBody>
      </p:sp>
    </p:spTree>
    <p:extLst>
      <p:ext uri="{BB962C8B-B14F-4D97-AF65-F5344CB8AC3E}">
        <p14:creationId xmlns:p14="http://schemas.microsoft.com/office/powerpoint/2010/main" val="1770292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Tre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55" y="2039111"/>
            <a:ext cx="8665440" cy="4332720"/>
          </a:xfrm>
          <a:prstGeom prst="rect">
            <a:avLst/>
          </a:prstGeom>
        </p:spPr>
      </p:pic>
      <p:pic>
        <p:nvPicPr>
          <p:cNvPr id="5" name="Picture 4" descr="Star_Trek_TOS_logo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062" y="0"/>
            <a:ext cx="4482124" cy="1792850"/>
          </a:xfrm>
          <a:prstGeom prst="rect">
            <a:avLst/>
          </a:prstGeom>
        </p:spPr>
      </p:pic>
    </p:spTree>
    <p:extLst>
      <p:ext uri="{BB962C8B-B14F-4D97-AF65-F5344CB8AC3E}">
        <p14:creationId xmlns:p14="http://schemas.microsoft.com/office/powerpoint/2010/main" val="3734288871"/>
      </p:ext>
    </p:extLst>
  </p:cSld>
  <p:clrMapOvr>
    <a:masterClrMapping/>
  </p:clrMapOvr>
  <mc:AlternateContent xmlns:mc="http://schemas.openxmlformats.org/markup-compatibility/2006" xmlns:p14="http://schemas.microsoft.com/office/powerpoint/2010/main">
    <mc:Choice Requires="p14">
      <p:transition spd="slow" p14:dur="900">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instein1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4714"/>
            <a:ext cx="9144000" cy="11017046"/>
          </a:xfrm>
          <a:prstGeom prst="rect">
            <a:avLst/>
          </a:prstGeom>
        </p:spPr>
      </p:pic>
    </p:spTree>
    <p:extLst>
      <p:ext uri="{BB962C8B-B14F-4D97-AF65-F5344CB8AC3E}">
        <p14:creationId xmlns:p14="http://schemas.microsoft.com/office/powerpoint/2010/main" val="185302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370" y="274638"/>
            <a:ext cx="7924800" cy="1143000"/>
          </a:xfrm>
        </p:spPr>
        <p:txBody>
          <a:bodyPr/>
          <a:lstStyle/>
          <a:p>
            <a:r>
              <a:rPr lang="en-US" dirty="0" smtClean="0">
                <a:latin typeface="Futura"/>
                <a:cs typeface="Futura"/>
              </a:rPr>
              <a:t>Star trek communicator </a:t>
            </a:r>
            <a:endParaRPr lang="en-US" dirty="0">
              <a:latin typeface="Futura"/>
              <a:cs typeface="Futura"/>
            </a:endParaRPr>
          </a:p>
        </p:txBody>
      </p:sp>
      <p:pic>
        <p:nvPicPr>
          <p:cNvPr id="5" name="Picture 4"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63" y="1845845"/>
            <a:ext cx="8228900" cy="4628756"/>
          </a:xfrm>
          <a:prstGeom prst="rect">
            <a:avLst/>
          </a:prstGeom>
        </p:spPr>
      </p:pic>
    </p:spTree>
    <p:extLst>
      <p:ext uri="{BB962C8B-B14F-4D97-AF65-F5344CB8AC3E}">
        <p14:creationId xmlns:p14="http://schemas.microsoft.com/office/powerpoint/2010/main" val="561392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phone_PNG57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326" y="278840"/>
            <a:ext cx="5100871" cy="4901619"/>
          </a:xfrm>
          <a:prstGeom prst="rect">
            <a:avLst/>
          </a:prstGeom>
        </p:spPr>
      </p:pic>
      <p:pic>
        <p:nvPicPr>
          <p:cNvPr id="7" name="Picture 6" descr="dkmb86g_487pr55s2hc_b-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71" y="278840"/>
            <a:ext cx="3499756" cy="4901619"/>
          </a:xfrm>
          <a:prstGeom prst="rect">
            <a:avLst/>
          </a:prstGeom>
        </p:spPr>
      </p:pic>
      <p:sp>
        <p:nvSpPr>
          <p:cNvPr id="9" name="TextBox 8"/>
          <p:cNvSpPr txBox="1"/>
          <p:nvPr/>
        </p:nvSpPr>
        <p:spPr>
          <a:xfrm>
            <a:off x="1960930" y="5359417"/>
            <a:ext cx="1083537" cy="553998"/>
          </a:xfrm>
          <a:prstGeom prst="rect">
            <a:avLst/>
          </a:prstGeom>
          <a:noFill/>
        </p:spPr>
        <p:txBody>
          <a:bodyPr wrap="none" rtlCol="0">
            <a:spAutoFit/>
          </a:bodyPr>
          <a:lstStyle/>
          <a:p>
            <a:r>
              <a:rPr lang="en-US" sz="3000" dirty="0" smtClean="0">
                <a:latin typeface="Futura"/>
                <a:cs typeface="Futura"/>
              </a:rPr>
              <a:t>1984</a:t>
            </a:r>
            <a:endParaRPr lang="en-US" sz="3000" dirty="0">
              <a:latin typeface="Futura"/>
              <a:cs typeface="Futura"/>
            </a:endParaRPr>
          </a:p>
        </p:txBody>
      </p:sp>
      <p:sp>
        <p:nvSpPr>
          <p:cNvPr id="10" name="TextBox 9"/>
          <p:cNvSpPr txBox="1"/>
          <p:nvPr/>
        </p:nvSpPr>
        <p:spPr>
          <a:xfrm>
            <a:off x="6315321" y="5322069"/>
            <a:ext cx="1059680" cy="553998"/>
          </a:xfrm>
          <a:prstGeom prst="rect">
            <a:avLst/>
          </a:prstGeom>
          <a:noFill/>
        </p:spPr>
        <p:txBody>
          <a:bodyPr wrap="none" rtlCol="0">
            <a:spAutoFit/>
          </a:bodyPr>
          <a:lstStyle/>
          <a:p>
            <a:r>
              <a:rPr lang="en-US" sz="3000" dirty="0" smtClean="0">
                <a:latin typeface="Futura"/>
                <a:cs typeface="Futura"/>
              </a:rPr>
              <a:t>2015</a:t>
            </a:r>
            <a:endParaRPr lang="en-US" sz="3000" dirty="0">
              <a:latin typeface="Futura"/>
              <a:cs typeface="Futura"/>
            </a:endParaRPr>
          </a:p>
        </p:txBody>
      </p:sp>
    </p:spTree>
    <p:extLst>
      <p:ext uri="{BB962C8B-B14F-4D97-AF65-F5344CB8AC3E}">
        <p14:creationId xmlns:p14="http://schemas.microsoft.com/office/powerpoint/2010/main" val="3057192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2"/>
            <a:ext cx="7924800" cy="1143000"/>
          </a:xfrm>
        </p:spPr>
        <p:txBody>
          <a:bodyPr/>
          <a:lstStyle/>
          <a:p>
            <a:r>
              <a:rPr lang="en-US" sz="2600" dirty="0" smtClean="0">
                <a:latin typeface="Gill Sans"/>
                <a:cs typeface="Gill Sans"/>
              </a:rPr>
              <a:t>Where would we be without our phones?</a:t>
            </a:r>
            <a:endParaRPr lang="en-US" sz="2600" dirty="0">
              <a:latin typeface="Gill Sans"/>
              <a:cs typeface="Gill Sans"/>
            </a:endParaRPr>
          </a:p>
        </p:txBody>
      </p:sp>
      <p:sp>
        <p:nvSpPr>
          <p:cNvPr id="3" name="Content Placeholder 2"/>
          <p:cNvSpPr>
            <a:spLocks noGrp="1"/>
          </p:cNvSpPr>
          <p:nvPr>
            <p:ph sz="quarter" idx="13"/>
          </p:nvPr>
        </p:nvSpPr>
        <p:spPr>
          <a:xfrm>
            <a:off x="6293649" y="4215401"/>
            <a:ext cx="2240751" cy="1163467"/>
          </a:xfrm>
        </p:spPr>
        <p:txBody>
          <a:bodyPr>
            <a:normAutofit fontScale="77500" lnSpcReduction="20000"/>
          </a:bodyPr>
          <a:lstStyle/>
          <a:p>
            <a:pPr marL="0" indent="0">
              <a:buNone/>
            </a:pPr>
            <a:r>
              <a:rPr lang="en-US" sz="2300" dirty="0" smtClean="0">
                <a:latin typeface="Gill Sans"/>
                <a:cs typeface="Gill Sans"/>
              </a:rPr>
              <a:t>Phone’s allow us to talk to any one anywhere at any time. So, </a:t>
            </a:r>
            <a:r>
              <a:rPr lang="en-US" sz="2300" dirty="0" smtClean="0">
                <a:solidFill>
                  <a:srgbClr val="FF0000"/>
                </a:solidFill>
                <a:latin typeface="Gill Sans"/>
                <a:cs typeface="Gill Sans"/>
              </a:rPr>
              <a:t>who knows</a:t>
            </a:r>
            <a:r>
              <a:rPr lang="en-US" sz="2300" dirty="0" smtClean="0">
                <a:latin typeface="Gill Sans"/>
                <a:cs typeface="Gill Sans"/>
              </a:rPr>
              <a:t>.</a:t>
            </a:r>
            <a:endParaRPr lang="en-US" sz="2300" dirty="0">
              <a:latin typeface="Gill Sans"/>
              <a:cs typeface="Gill Sans"/>
            </a:endParaRPr>
          </a:p>
        </p:txBody>
      </p:sp>
      <p:pic>
        <p:nvPicPr>
          <p:cNvPr id="4" name="Picture 3" descr="300px-Depressed.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719" y="1759671"/>
            <a:ext cx="5393630" cy="3955329"/>
          </a:xfrm>
          <a:prstGeom prst="rect">
            <a:avLst/>
          </a:prstGeom>
        </p:spPr>
      </p:pic>
    </p:spTree>
    <p:extLst>
      <p:ext uri="{BB962C8B-B14F-4D97-AF65-F5344CB8AC3E}">
        <p14:creationId xmlns:p14="http://schemas.microsoft.com/office/powerpoint/2010/main" val="164443435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45759" y="834569"/>
            <a:ext cx="7924800" cy="4114800"/>
          </a:xfrm>
        </p:spPr>
        <p:txBody>
          <a:bodyPr>
            <a:normAutofit/>
          </a:bodyPr>
          <a:lstStyle/>
          <a:p>
            <a:pPr marL="0" indent="0">
              <a:buNone/>
            </a:pPr>
            <a:r>
              <a:rPr lang="en-US" sz="5000" dirty="0" smtClean="0">
                <a:latin typeface="Futura"/>
                <a:cs typeface="Futura"/>
              </a:rPr>
              <a:t>Thank you for watching! </a:t>
            </a:r>
            <a:endParaRPr lang="en-US" sz="5000" dirty="0">
              <a:latin typeface="Futura"/>
              <a:cs typeface="Futura"/>
            </a:endParaRPr>
          </a:p>
        </p:txBody>
      </p:sp>
      <p:pic>
        <p:nvPicPr>
          <p:cNvPr id="4" name="Picture 3" descr="cartoon-face-h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003" y="1810131"/>
            <a:ext cx="3623050" cy="3684671"/>
          </a:xfrm>
          <a:prstGeom prst="rect">
            <a:avLst/>
          </a:prstGeom>
        </p:spPr>
      </p:pic>
    </p:spTree>
    <p:extLst>
      <p:ext uri="{BB962C8B-B14F-4D97-AF65-F5344CB8AC3E}">
        <p14:creationId xmlns:p14="http://schemas.microsoft.com/office/powerpoint/2010/main" val="815084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860" y="0"/>
            <a:ext cx="7924800" cy="989718"/>
          </a:xfrm>
        </p:spPr>
        <p:txBody>
          <a:bodyPr/>
          <a:lstStyle/>
          <a:p>
            <a:r>
              <a:rPr lang="en-US" dirty="0" smtClean="0">
                <a:latin typeface="Gill Sans"/>
                <a:cs typeface="Gill Sans"/>
              </a:rPr>
              <a:t>Here were all my sources!</a:t>
            </a:r>
            <a:endParaRPr lang="en-US" dirty="0">
              <a:latin typeface="Gill Sans"/>
              <a:cs typeface="Gill Sans"/>
            </a:endParaRPr>
          </a:p>
        </p:txBody>
      </p:sp>
      <p:sp>
        <p:nvSpPr>
          <p:cNvPr id="3" name="Content Placeholder 2"/>
          <p:cNvSpPr>
            <a:spLocks noGrp="1"/>
          </p:cNvSpPr>
          <p:nvPr>
            <p:ph sz="quarter" idx="13"/>
          </p:nvPr>
        </p:nvSpPr>
        <p:spPr>
          <a:xfrm>
            <a:off x="1045828" y="1232817"/>
            <a:ext cx="6398699" cy="2371589"/>
          </a:xfrm>
        </p:spPr>
        <p:txBody>
          <a:bodyPr>
            <a:noAutofit/>
          </a:bodyPr>
          <a:lstStyle/>
          <a:p>
            <a:pPr marL="0" indent="0">
              <a:buNone/>
            </a:pPr>
            <a:r>
              <a:rPr lang="en-US" sz="1400" dirty="0">
                <a:latin typeface="Times"/>
                <a:cs typeface="Times"/>
              </a:rPr>
              <a:t>"History, Travel, Arts, Science, People, Places | Smithsonian." </a:t>
            </a:r>
            <a:r>
              <a:rPr lang="en-US" sz="1400" i="1" dirty="0">
                <a:latin typeface="Times"/>
                <a:cs typeface="Times"/>
              </a:rPr>
              <a:t>History, Travel, Arts, Science, People, Places | Smithsonian</a:t>
            </a:r>
            <a:r>
              <a:rPr lang="en-US" sz="1400" dirty="0">
                <a:latin typeface="Times"/>
                <a:cs typeface="Times"/>
              </a:rPr>
              <a:t>. </a:t>
            </a:r>
            <a:r>
              <a:rPr lang="en-US" sz="1400" dirty="0" err="1">
                <a:latin typeface="Times"/>
                <a:cs typeface="Times"/>
              </a:rPr>
              <a:t>N.p</a:t>
            </a:r>
            <a:r>
              <a:rPr lang="en-US" sz="1400" dirty="0">
                <a:latin typeface="Times"/>
                <a:cs typeface="Times"/>
              </a:rPr>
              <a:t>., </a:t>
            </a:r>
            <a:r>
              <a:rPr lang="en-US" sz="1400" dirty="0" err="1">
                <a:latin typeface="Times"/>
                <a:cs typeface="Times"/>
              </a:rPr>
              <a:t>n.d.</a:t>
            </a:r>
            <a:r>
              <a:rPr lang="en-US" sz="1400" dirty="0">
                <a:latin typeface="Times"/>
                <a:cs typeface="Times"/>
              </a:rPr>
              <a:t> Web. 13 May 2015</a:t>
            </a:r>
            <a:r>
              <a:rPr lang="en-US" sz="1400" dirty="0" smtClean="0">
                <a:latin typeface="Times"/>
                <a:cs typeface="Times"/>
              </a:rPr>
              <a:t>.</a:t>
            </a:r>
            <a:r>
              <a:rPr lang="en-US" sz="1400" dirty="0">
                <a:latin typeface="Times"/>
                <a:cs typeface="Times"/>
              </a:rPr>
              <a:t> </a:t>
            </a:r>
          </a:p>
          <a:p>
            <a:pPr marL="0" indent="0">
              <a:buNone/>
            </a:pPr>
            <a:r>
              <a:rPr lang="en-US" sz="1400" dirty="0">
                <a:latin typeface="Times"/>
                <a:cs typeface="Times"/>
              </a:rPr>
              <a:t>"10 Inventions That Began Life as Science Fiction." The New Economy. </a:t>
            </a:r>
            <a:r>
              <a:rPr lang="en-US" sz="1400" dirty="0" err="1">
                <a:latin typeface="Times"/>
                <a:cs typeface="Times"/>
              </a:rPr>
              <a:t>N.p</a:t>
            </a:r>
            <a:r>
              <a:rPr lang="en-US" sz="1400" dirty="0">
                <a:latin typeface="Times"/>
                <a:cs typeface="Times"/>
              </a:rPr>
              <a:t>., </a:t>
            </a:r>
            <a:r>
              <a:rPr lang="en-US" sz="1400" dirty="0" err="1">
                <a:latin typeface="Times"/>
                <a:cs typeface="Times"/>
              </a:rPr>
              <a:t>n.d.</a:t>
            </a:r>
            <a:r>
              <a:rPr lang="en-US" sz="1400" dirty="0">
                <a:latin typeface="Times"/>
                <a:cs typeface="Times"/>
              </a:rPr>
              <a:t> Web. 13 May 2015</a:t>
            </a:r>
            <a:r>
              <a:rPr lang="en-US" sz="1400" dirty="0" smtClean="0">
                <a:latin typeface="Times"/>
                <a:cs typeface="Times"/>
              </a:rPr>
              <a:t>.</a:t>
            </a:r>
            <a:r>
              <a:rPr lang="en-US" sz="1400" dirty="0">
                <a:latin typeface="Times"/>
                <a:cs typeface="Times"/>
              </a:rPr>
              <a:t> </a:t>
            </a:r>
          </a:p>
          <a:p>
            <a:pPr marL="0" indent="0">
              <a:buNone/>
            </a:pPr>
            <a:r>
              <a:rPr lang="en-US" sz="1400" dirty="0">
                <a:latin typeface="Times"/>
                <a:cs typeface="Times"/>
              </a:rPr>
              <a:t>"6 Eerily Specific Inventions Predicted in Science Fiction." </a:t>
            </a:r>
            <a:r>
              <a:rPr lang="en-US" sz="1400" i="1" dirty="0" err="1">
                <a:latin typeface="Times"/>
                <a:cs typeface="Times"/>
              </a:rPr>
              <a:t>Cracked.com</a:t>
            </a:r>
            <a:r>
              <a:rPr lang="en-US" sz="1400" dirty="0">
                <a:latin typeface="Times"/>
                <a:cs typeface="Times"/>
              </a:rPr>
              <a:t>. </a:t>
            </a:r>
            <a:r>
              <a:rPr lang="en-US" sz="1400" dirty="0" err="1">
                <a:latin typeface="Times"/>
                <a:cs typeface="Times"/>
              </a:rPr>
              <a:t>N.p</a:t>
            </a:r>
            <a:r>
              <a:rPr lang="en-US" sz="1400" dirty="0">
                <a:latin typeface="Times"/>
                <a:cs typeface="Times"/>
              </a:rPr>
              <a:t>., </a:t>
            </a:r>
            <a:r>
              <a:rPr lang="en-US" sz="1400" dirty="0" err="1">
                <a:latin typeface="Times"/>
                <a:cs typeface="Times"/>
              </a:rPr>
              <a:t>n.d.</a:t>
            </a:r>
            <a:r>
              <a:rPr lang="en-US" sz="1400" dirty="0">
                <a:latin typeface="Times"/>
                <a:cs typeface="Times"/>
              </a:rPr>
              <a:t> Web. 13 May 2015</a:t>
            </a:r>
            <a:r>
              <a:rPr lang="en-US" sz="1400" dirty="0" smtClean="0">
                <a:latin typeface="Times"/>
                <a:cs typeface="Times"/>
              </a:rPr>
              <a:t>.</a:t>
            </a:r>
            <a:r>
              <a:rPr lang="en-US" sz="1400" dirty="0">
                <a:latin typeface="Times"/>
                <a:cs typeface="Times"/>
              </a:rPr>
              <a:t> </a:t>
            </a:r>
          </a:p>
          <a:p>
            <a:pPr marL="0" indent="0">
              <a:buNone/>
            </a:pPr>
            <a:r>
              <a:rPr lang="en-US" sz="1400" dirty="0">
                <a:latin typeface="Times"/>
                <a:cs typeface="Times"/>
              </a:rPr>
              <a:t>"Top 10 'Star Trek' Technologies That Actually Came True - </a:t>
            </a:r>
            <a:r>
              <a:rPr lang="en-US" sz="1400" dirty="0" err="1">
                <a:latin typeface="Times"/>
                <a:cs typeface="Times"/>
              </a:rPr>
              <a:t>HowStuffWorks</a:t>
            </a:r>
            <a:r>
              <a:rPr lang="en-US" sz="1400" dirty="0">
                <a:latin typeface="Times"/>
                <a:cs typeface="Times"/>
              </a:rPr>
              <a:t>." </a:t>
            </a:r>
            <a:r>
              <a:rPr lang="en-US" sz="1400" i="1" dirty="0" err="1">
                <a:latin typeface="Times"/>
                <a:cs typeface="Times"/>
              </a:rPr>
              <a:t>HowStuffWorks</a:t>
            </a:r>
            <a:r>
              <a:rPr lang="en-US" sz="1400" dirty="0">
                <a:latin typeface="Times"/>
                <a:cs typeface="Times"/>
              </a:rPr>
              <a:t>. </a:t>
            </a:r>
            <a:r>
              <a:rPr lang="en-US" sz="1400" dirty="0" err="1">
                <a:latin typeface="Times"/>
                <a:cs typeface="Times"/>
              </a:rPr>
              <a:t>N.p</a:t>
            </a:r>
            <a:r>
              <a:rPr lang="en-US" sz="1400" dirty="0">
                <a:latin typeface="Times"/>
                <a:cs typeface="Times"/>
              </a:rPr>
              <a:t>., </a:t>
            </a:r>
            <a:r>
              <a:rPr lang="en-US" sz="1400" dirty="0" err="1">
                <a:latin typeface="Times"/>
                <a:cs typeface="Times"/>
              </a:rPr>
              <a:t>n.d.</a:t>
            </a:r>
            <a:r>
              <a:rPr lang="en-US" sz="1400" dirty="0">
                <a:latin typeface="Times"/>
                <a:cs typeface="Times"/>
              </a:rPr>
              <a:t> Web. 13 May 2015</a:t>
            </a:r>
            <a:r>
              <a:rPr lang="en-US" sz="1400" dirty="0" smtClean="0">
                <a:latin typeface="Times"/>
                <a:cs typeface="Times"/>
              </a:rPr>
              <a:t>.</a:t>
            </a:r>
            <a:r>
              <a:rPr lang="en-US" sz="1400" dirty="0">
                <a:latin typeface="Times"/>
                <a:cs typeface="Times"/>
              </a:rPr>
              <a:t> </a:t>
            </a:r>
          </a:p>
          <a:p>
            <a:pPr marL="0" indent="0">
              <a:buNone/>
            </a:pPr>
            <a:r>
              <a:rPr lang="en-US" sz="1400" dirty="0">
                <a:latin typeface="Times"/>
                <a:cs typeface="Times"/>
              </a:rPr>
              <a:t>"Top Ten Science Fiction Technologies That Walked to Reality." </a:t>
            </a:r>
            <a:r>
              <a:rPr lang="en-US" sz="1400" i="1" dirty="0">
                <a:latin typeface="Times"/>
                <a:cs typeface="Times"/>
              </a:rPr>
              <a:t>Technology 4 U B4 U, Before You!</a:t>
            </a:r>
            <a:r>
              <a:rPr lang="en-US" sz="1400" dirty="0">
                <a:latin typeface="Times"/>
                <a:cs typeface="Times"/>
              </a:rPr>
              <a:t> </a:t>
            </a:r>
            <a:r>
              <a:rPr lang="en-US" sz="1400" dirty="0" err="1">
                <a:latin typeface="Times"/>
                <a:cs typeface="Times"/>
              </a:rPr>
              <a:t>N.p</a:t>
            </a:r>
            <a:r>
              <a:rPr lang="en-US" sz="1400" dirty="0">
                <a:latin typeface="Times"/>
                <a:cs typeface="Times"/>
              </a:rPr>
              <a:t>., 05 Feb. 2015. Web. 13 May 2015.</a:t>
            </a:r>
          </a:p>
          <a:p>
            <a:pPr marL="0" indent="0">
              <a:buNone/>
            </a:pPr>
            <a:r>
              <a:rPr lang="en-US" sz="1400" dirty="0">
                <a:latin typeface="Times"/>
                <a:cs typeface="Times"/>
              </a:rPr>
              <a:t>“11 Astounding Sci-Fi Predictions That Came True”</a:t>
            </a:r>
          </a:p>
          <a:p>
            <a:pPr marL="0" indent="0">
              <a:buNone/>
            </a:pPr>
            <a:r>
              <a:rPr lang="en-US" sz="1400" dirty="0" err="1">
                <a:latin typeface="Times"/>
                <a:cs typeface="Times"/>
              </a:rPr>
              <a:t>Mashable</a:t>
            </a:r>
            <a:r>
              <a:rPr lang="en-US" sz="1400" dirty="0">
                <a:latin typeface="Times"/>
                <a:cs typeface="Times"/>
              </a:rPr>
              <a:t>. </a:t>
            </a:r>
            <a:r>
              <a:rPr lang="en-US" sz="1400" dirty="0" err="1">
                <a:latin typeface="Times"/>
                <a:cs typeface="Times"/>
              </a:rPr>
              <a:t>N.p</a:t>
            </a:r>
            <a:r>
              <a:rPr lang="en-US" sz="1400" dirty="0">
                <a:latin typeface="Times"/>
                <a:cs typeface="Times"/>
              </a:rPr>
              <a:t>., </a:t>
            </a:r>
            <a:r>
              <a:rPr lang="en-US" sz="1400" dirty="0" err="1">
                <a:latin typeface="Times"/>
                <a:cs typeface="Times"/>
              </a:rPr>
              <a:t>n.d.</a:t>
            </a:r>
            <a:r>
              <a:rPr lang="en-US" sz="1400" dirty="0">
                <a:latin typeface="Times"/>
                <a:cs typeface="Times"/>
              </a:rPr>
              <a:t> Web. 13 May </a:t>
            </a:r>
            <a:r>
              <a:rPr lang="en-US" sz="1400" dirty="0" smtClean="0">
                <a:latin typeface="Times"/>
                <a:cs typeface="Times"/>
              </a:rPr>
              <a:t>2015</a:t>
            </a:r>
            <a:r>
              <a:rPr lang="en-US" sz="1400" dirty="0">
                <a:latin typeface="Times"/>
                <a:cs typeface="Times"/>
              </a:rPr>
              <a:t> </a:t>
            </a:r>
          </a:p>
          <a:p>
            <a:pPr marL="0" indent="0">
              <a:buNone/>
            </a:pPr>
            <a:r>
              <a:rPr lang="en-US" sz="1400" dirty="0">
                <a:latin typeface="Times"/>
                <a:cs typeface="Times"/>
              </a:rPr>
              <a:t>"How The </a:t>
            </a:r>
            <a:r>
              <a:rPr lang="en-US" sz="1400" dirty="0" err="1">
                <a:latin typeface="Times"/>
                <a:cs typeface="Times"/>
              </a:rPr>
              <a:t>Jetsons</a:t>
            </a:r>
            <a:r>
              <a:rPr lang="en-US" sz="1400" dirty="0">
                <a:latin typeface="Times"/>
                <a:cs typeface="Times"/>
              </a:rPr>
              <a:t> Predicted the Future." </a:t>
            </a:r>
            <a:r>
              <a:rPr lang="en-US" sz="1400" i="1" dirty="0">
                <a:latin typeface="Times"/>
                <a:cs typeface="Times"/>
              </a:rPr>
              <a:t>ZME Science</a:t>
            </a:r>
            <a:r>
              <a:rPr lang="en-US" sz="1400" dirty="0">
                <a:latin typeface="Times"/>
                <a:cs typeface="Times"/>
              </a:rPr>
              <a:t>. </a:t>
            </a:r>
            <a:r>
              <a:rPr lang="en-US" sz="1400" dirty="0" err="1">
                <a:latin typeface="Times"/>
                <a:cs typeface="Times"/>
              </a:rPr>
              <a:t>N.p</a:t>
            </a:r>
            <a:r>
              <a:rPr lang="en-US" sz="1400" dirty="0">
                <a:latin typeface="Times"/>
                <a:cs typeface="Times"/>
              </a:rPr>
              <a:t>., 01 Aug. 2014. Web. 13 May 2015</a:t>
            </a:r>
            <a:r>
              <a:rPr lang="en-US" sz="1400" dirty="0" smtClean="0">
                <a:latin typeface="Times"/>
                <a:cs typeface="Times"/>
              </a:rPr>
              <a:t>.</a:t>
            </a:r>
            <a:r>
              <a:rPr lang="en-US" sz="1400" dirty="0">
                <a:latin typeface="Times"/>
                <a:cs typeface="Times"/>
              </a:rPr>
              <a:t> </a:t>
            </a:r>
          </a:p>
          <a:p>
            <a:pPr marL="0" indent="0">
              <a:buNone/>
            </a:pPr>
            <a:r>
              <a:rPr lang="en-US" sz="1400" dirty="0">
                <a:latin typeface="Times"/>
                <a:cs typeface="Times"/>
              </a:rPr>
              <a:t>"“Dial F For Frankenstein”: The Birth of The World Wide Web." </a:t>
            </a:r>
            <a:r>
              <a:rPr lang="en-US" sz="1400" i="1" dirty="0">
                <a:latin typeface="Times"/>
                <a:cs typeface="Times"/>
              </a:rPr>
              <a:t>David Paul </a:t>
            </a:r>
            <a:r>
              <a:rPr lang="en-US" sz="1400" i="1" dirty="0" err="1">
                <a:latin typeface="Times"/>
                <a:cs typeface="Times"/>
              </a:rPr>
              <a:t>Kirkpatricks</a:t>
            </a:r>
            <a:r>
              <a:rPr lang="en-US" sz="1400" i="1" dirty="0">
                <a:latin typeface="Times"/>
                <a:cs typeface="Times"/>
              </a:rPr>
              <a:t> Living In The </a:t>
            </a:r>
            <a:r>
              <a:rPr lang="en-US" sz="1400" i="1" dirty="0" err="1">
                <a:latin typeface="Times"/>
                <a:cs typeface="Times"/>
              </a:rPr>
              <a:t>Metaverse</a:t>
            </a:r>
            <a:r>
              <a:rPr lang="en-US" sz="1400" dirty="0">
                <a:latin typeface="Times"/>
                <a:cs typeface="Times"/>
              </a:rPr>
              <a:t>. </a:t>
            </a:r>
            <a:r>
              <a:rPr lang="en-US" sz="1400" dirty="0" err="1">
                <a:latin typeface="Times"/>
                <a:cs typeface="Times"/>
              </a:rPr>
              <a:t>N.p</a:t>
            </a:r>
            <a:r>
              <a:rPr lang="en-US" sz="1400" dirty="0">
                <a:latin typeface="Times"/>
                <a:cs typeface="Times"/>
              </a:rPr>
              <a:t>., </a:t>
            </a:r>
            <a:r>
              <a:rPr lang="en-US" sz="1400" dirty="0" err="1">
                <a:latin typeface="Times"/>
                <a:cs typeface="Times"/>
              </a:rPr>
              <a:t>n.d.</a:t>
            </a:r>
            <a:r>
              <a:rPr lang="en-US" sz="1400" dirty="0">
                <a:latin typeface="Times"/>
                <a:cs typeface="Times"/>
              </a:rPr>
              <a:t> Web. 13 May 2015</a:t>
            </a:r>
            <a:r>
              <a:rPr lang="en-US" sz="1400" dirty="0" smtClean="0">
                <a:latin typeface="Times"/>
                <a:cs typeface="Times"/>
              </a:rPr>
              <a:t>.</a:t>
            </a:r>
            <a:endParaRPr lang="en-US" sz="1400" dirty="0">
              <a:latin typeface="Times"/>
              <a:cs typeface="Times"/>
            </a:endParaRPr>
          </a:p>
          <a:p>
            <a:pPr marL="0" indent="0">
              <a:buNone/>
            </a:pPr>
            <a:r>
              <a:rPr lang="en-US" sz="1400" dirty="0" err="1">
                <a:latin typeface="Times"/>
                <a:cs typeface="Times"/>
              </a:rPr>
              <a:t>Gahran</a:t>
            </a:r>
            <a:r>
              <a:rPr lang="en-US" sz="1400" dirty="0">
                <a:latin typeface="Times"/>
                <a:cs typeface="Times"/>
              </a:rPr>
              <a:t>, Amy. "How Cell Phones Have Changed Our Lives." </a:t>
            </a:r>
            <a:r>
              <a:rPr lang="en-US" sz="1400" i="1" dirty="0">
                <a:latin typeface="Times"/>
                <a:cs typeface="Times"/>
              </a:rPr>
              <a:t>CNN</a:t>
            </a:r>
            <a:r>
              <a:rPr lang="en-US" sz="1400" dirty="0">
                <a:latin typeface="Times"/>
                <a:cs typeface="Times"/>
              </a:rPr>
              <a:t>. Cable News Network, 22 Oct. 2010. Web. 13 May 2015.</a:t>
            </a:r>
          </a:p>
          <a:p>
            <a:pPr marL="0" indent="0">
              <a:buNone/>
            </a:pPr>
            <a:r>
              <a:rPr lang="en-US" sz="1400" dirty="0" err="1" smtClean="0">
                <a:latin typeface="Times"/>
                <a:cs typeface="Times"/>
              </a:rPr>
              <a:t>Google.com</a:t>
            </a:r>
            <a:r>
              <a:rPr lang="en-US" sz="1400" dirty="0" smtClean="0">
                <a:latin typeface="Times"/>
                <a:cs typeface="Times"/>
              </a:rPr>
              <a:t> </a:t>
            </a:r>
            <a:r>
              <a:rPr lang="en-US" sz="1400" dirty="0">
                <a:latin typeface="Times"/>
                <a:cs typeface="Times"/>
              </a:rPr>
              <a:t>(For all images)</a:t>
            </a:r>
          </a:p>
          <a:p>
            <a:endParaRPr lang="en-US" sz="1400" dirty="0">
              <a:latin typeface="Times"/>
              <a:cs typeface="Times"/>
            </a:endParaRPr>
          </a:p>
        </p:txBody>
      </p:sp>
    </p:spTree>
    <p:extLst>
      <p:ext uri="{BB962C8B-B14F-4D97-AF65-F5344CB8AC3E}">
        <p14:creationId xmlns:p14="http://schemas.microsoft.com/office/powerpoint/2010/main" val="2538889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y..i+got+an+idea...+wanna+call+these+things+Quotebreakers+_838b9caf6ba280664a9eb44c2cce76c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086890"/>
          </a:xfrm>
          <a:prstGeom prst="rect">
            <a:avLst/>
          </a:prstGeom>
        </p:spPr>
      </p:pic>
    </p:spTree>
    <p:extLst>
      <p:ext uri="{BB962C8B-B14F-4D97-AF65-F5344CB8AC3E}">
        <p14:creationId xmlns:p14="http://schemas.microsoft.com/office/powerpoint/2010/main" val="1927774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a:cs typeface="Gill Sans"/>
              </a:rPr>
              <a:t>Some people plagiarize, </a:t>
            </a:r>
            <a:endParaRPr lang="en-US" sz="4000" dirty="0">
              <a:latin typeface="Gill Sans"/>
              <a:cs typeface="Gill Sans"/>
            </a:endParaRPr>
          </a:p>
        </p:txBody>
      </p:sp>
      <p:sp>
        <p:nvSpPr>
          <p:cNvPr id="3" name="Content Placeholder 2"/>
          <p:cNvSpPr>
            <a:spLocks noGrp="1"/>
          </p:cNvSpPr>
          <p:nvPr>
            <p:ph sz="quarter" idx="13"/>
          </p:nvPr>
        </p:nvSpPr>
        <p:spPr/>
        <p:txBody>
          <a:bodyPr/>
          <a:lstStyle/>
          <a:p>
            <a:pPr marL="0" indent="0">
              <a:buNone/>
            </a:pPr>
            <a:r>
              <a:rPr lang="en-US" dirty="0" smtClean="0">
                <a:latin typeface="Gill Sans"/>
                <a:cs typeface="Gill Sans"/>
              </a:rPr>
              <a:t>		</a:t>
            </a:r>
            <a:r>
              <a:rPr lang="en-US" sz="3000" dirty="0" smtClean="0">
                <a:latin typeface="Gill Sans"/>
                <a:cs typeface="Gill Sans"/>
              </a:rPr>
              <a:t>Some people simply mimic, </a:t>
            </a:r>
          </a:p>
          <a:p>
            <a:endParaRPr lang="en-US" dirty="0"/>
          </a:p>
          <a:p>
            <a:pPr marL="0" indent="0">
              <a:buNone/>
            </a:pPr>
            <a:r>
              <a:rPr lang="en-US" sz="4700" dirty="0" smtClean="0">
                <a:latin typeface="Gill Sans"/>
                <a:cs typeface="Gill Sans"/>
              </a:rPr>
              <a:t>The genius’s observe and 									                  </a:t>
            </a:r>
            <a:r>
              <a:rPr lang="en-US" sz="4700" i="1" dirty="0" smtClean="0">
                <a:latin typeface="Gill Sans"/>
                <a:cs typeface="Gill Sans"/>
              </a:rPr>
              <a:t>INNOVATE.</a:t>
            </a:r>
            <a:endParaRPr lang="en-US" sz="4700" i="1" dirty="0">
              <a:latin typeface="Gill Sans"/>
              <a:cs typeface="Gill Sans"/>
            </a:endParaRPr>
          </a:p>
        </p:txBody>
      </p:sp>
    </p:spTree>
    <p:extLst>
      <p:ext uri="{BB962C8B-B14F-4D97-AF65-F5344CB8AC3E}">
        <p14:creationId xmlns:p14="http://schemas.microsoft.com/office/powerpoint/2010/main" val="445348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0542" y="1600200"/>
            <a:ext cx="7924800" cy="4114800"/>
          </a:xfrm>
        </p:spPr>
        <p:txBody>
          <a:bodyPr>
            <a:normAutofit/>
          </a:bodyPr>
          <a:lstStyle/>
          <a:p>
            <a:pPr marL="3657600" lvl="8" indent="0">
              <a:buNone/>
            </a:pPr>
            <a:r>
              <a:rPr lang="en-US" sz="15000" dirty="0" smtClean="0">
                <a:latin typeface="Futura"/>
                <a:cs typeface="Futura"/>
              </a:rPr>
              <a:t>#5</a:t>
            </a:r>
            <a:endParaRPr lang="en-US" sz="15000" dirty="0">
              <a:latin typeface="Futura"/>
              <a:cs typeface="Futura"/>
            </a:endParaRPr>
          </a:p>
        </p:txBody>
      </p:sp>
      <p:sp>
        <p:nvSpPr>
          <p:cNvPr id="4" name="Content Placeholder 2"/>
          <p:cNvSpPr txBox="1">
            <a:spLocks/>
          </p:cNvSpPr>
          <p:nvPr/>
        </p:nvSpPr>
        <p:spPr>
          <a:xfrm>
            <a:off x="1219200" y="4274458"/>
            <a:ext cx="7924800" cy="41148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3657600" lvl="8" indent="0">
              <a:buFont typeface="Arial" pitchFamily="34" charset="0"/>
              <a:buNone/>
            </a:pPr>
            <a:r>
              <a:rPr lang="en-US" sz="3000" dirty="0" smtClean="0">
                <a:latin typeface="Gill Sans"/>
                <a:cs typeface="Gill Sans"/>
              </a:rPr>
              <a:t>In no particular order</a:t>
            </a:r>
            <a:endParaRPr lang="en-US" sz="3000" dirty="0">
              <a:latin typeface="Gill Sans"/>
              <a:cs typeface="Gill Sans"/>
            </a:endParaRPr>
          </a:p>
        </p:txBody>
      </p:sp>
    </p:spTree>
    <p:extLst>
      <p:ext uri="{BB962C8B-B14F-4D97-AF65-F5344CB8AC3E}">
        <p14:creationId xmlns:p14="http://schemas.microsoft.com/office/powerpoint/2010/main" val="19469276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71" y="2286911"/>
            <a:ext cx="7924800" cy="1143000"/>
          </a:xfrm>
        </p:spPr>
        <p:txBody>
          <a:bodyPr/>
          <a:lstStyle/>
          <a:p>
            <a:r>
              <a:rPr lang="en-US" sz="10000" dirty="0" smtClean="0">
                <a:latin typeface="Futura"/>
                <a:cs typeface="Futura"/>
              </a:rPr>
              <a:t>The </a:t>
            </a:r>
            <a:r>
              <a:rPr lang="en-US" sz="10000" dirty="0" err="1" smtClean="0">
                <a:latin typeface="Futura"/>
                <a:cs typeface="Futura"/>
              </a:rPr>
              <a:t>taser</a:t>
            </a:r>
            <a:endParaRPr lang="en-US" sz="10000" dirty="0">
              <a:latin typeface="Futura"/>
              <a:cs typeface="Futura"/>
            </a:endParaRPr>
          </a:p>
        </p:txBody>
      </p:sp>
    </p:spTree>
    <p:extLst>
      <p:ext uri="{BB962C8B-B14F-4D97-AF65-F5344CB8AC3E}">
        <p14:creationId xmlns:p14="http://schemas.microsoft.com/office/powerpoint/2010/main" val="25348325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2199</TotalTime>
  <Words>646</Words>
  <Application>Microsoft Macintosh PowerPoint</Application>
  <PresentationFormat>On-screen Show (4:3)</PresentationFormat>
  <Paragraphs>76</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Horizon</vt:lpstr>
      <vt:lpstr>TOP 5 CUTTING EDGE/ Handy Inventions Inspired by Science Fiction</vt:lpstr>
      <vt:lpstr>What inspires you?</vt:lpstr>
      <vt:lpstr>PowerPoint Presentation</vt:lpstr>
      <vt:lpstr>PowerPoint Presentation</vt:lpstr>
      <vt:lpstr>PowerPoint Presentation</vt:lpstr>
      <vt:lpstr>PowerPoint Presentation</vt:lpstr>
      <vt:lpstr>Some people plagiarize, </vt:lpstr>
      <vt:lpstr>PowerPoint Presentation</vt:lpstr>
      <vt:lpstr>The taser</vt:lpstr>
      <vt:lpstr>PowerPoint Presentation</vt:lpstr>
      <vt:lpstr>PowerPoint Presentation</vt:lpstr>
      <vt:lpstr>Jack Cover</vt:lpstr>
      <vt:lpstr>PowerPoint Presentation</vt:lpstr>
      <vt:lpstr>PowerPoint Presentation</vt:lpstr>
      <vt:lpstr>PowerPoint Presentation</vt:lpstr>
      <vt:lpstr>PowerPoint Presentation</vt:lpstr>
      <vt:lpstr>The internet</vt:lpstr>
      <vt:lpstr>PowerPoint Presentation</vt:lpstr>
      <vt:lpstr>Mark twain</vt:lpstr>
      <vt:lpstr>PowerPoint Presentation</vt:lpstr>
      <vt:lpstr>So who really made the internet?</vt:lpstr>
      <vt:lpstr>Tim-Berners LEE a.k.a timbl</vt:lpstr>
      <vt:lpstr>PowerPoint Presentation</vt:lpstr>
      <vt:lpstr>PowerPoint Presentation</vt:lpstr>
      <vt:lpstr>I need to create  something like that.</vt:lpstr>
      <vt:lpstr>That’s exactly what he did.</vt:lpstr>
      <vt:lpstr>#3</vt:lpstr>
      <vt:lpstr>Voice control</vt:lpstr>
      <vt:lpstr>PowerPoint Presentation</vt:lpstr>
      <vt:lpstr>Siri, xbox, bluetooth and more!</vt:lpstr>
      <vt:lpstr>PowerPoint Presentation</vt:lpstr>
      <vt:lpstr>PowerPoint Presentation</vt:lpstr>
      <vt:lpstr>PowerPoint Presentation</vt:lpstr>
      <vt:lpstr>“Bell laboratories”</vt:lpstr>
      <vt:lpstr>PowerPoint Presentation</vt:lpstr>
      <vt:lpstr>PowerPoint Presentation</vt:lpstr>
      <vt:lpstr>PowerPoint Presentation</vt:lpstr>
      <vt:lpstr>#2</vt:lpstr>
      <vt:lpstr>Video Chat</vt:lpstr>
      <vt:lpstr>PowerPoint Presentation</vt:lpstr>
      <vt:lpstr>PowerPoint Presentation</vt:lpstr>
      <vt:lpstr>PowerPoint Presentation</vt:lpstr>
      <vt:lpstr>PowerPoint Presentation</vt:lpstr>
      <vt:lpstr>#1</vt:lpstr>
      <vt:lpstr>PowerPoint Presentation</vt:lpstr>
      <vt:lpstr>The cell phone</vt:lpstr>
      <vt:lpstr>“The Motorola DynaTAC 8000X” </vt:lpstr>
      <vt:lpstr>PowerPoint Presentation</vt:lpstr>
      <vt:lpstr>PowerPoint Presentation</vt:lpstr>
      <vt:lpstr>Star trek communicator </vt:lpstr>
      <vt:lpstr>PowerPoint Presentation</vt:lpstr>
      <vt:lpstr>Where would we be without our phones?</vt:lpstr>
      <vt:lpstr>PowerPoint Presentation</vt:lpstr>
      <vt:lpstr>Here were all my 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5 CUTTING EDGE/ handy inventions inspired by science fiction</dc:title>
  <dc:creator>aaron villalobos</dc:creator>
  <cp:lastModifiedBy>aaron villalobos</cp:lastModifiedBy>
  <cp:revision>24</cp:revision>
  <dcterms:created xsi:type="dcterms:W3CDTF">2015-05-13T01:57:18Z</dcterms:created>
  <dcterms:modified xsi:type="dcterms:W3CDTF">2015-05-14T16:32:53Z</dcterms:modified>
</cp:coreProperties>
</file>