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2"/>
  </p:notesMasterIdLst>
  <p:sldIdLst>
    <p:sldId id="256" r:id="rId2"/>
    <p:sldId id="259" r:id="rId3"/>
    <p:sldId id="257" r:id="rId4"/>
    <p:sldId id="263" r:id="rId5"/>
    <p:sldId id="258" r:id="rId6"/>
    <p:sldId id="260" r:id="rId7"/>
    <p:sldId id="261" r:id="rId8"/>
    <p:sldId id="265" r:id="rId9"/>
    <p:sldId id="264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04DC40-65DF-4C60-BB81-33AFBA9FE07F}" type="datetimeFigureOut">
              <a:rPr lang="en-US"/>
              <a:t>5/14/2015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52A15-6F05-4882-9312-458ADE3FC10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828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52A15-6F05-4882-9312-458ADE3FC10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215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52A15-6F05-4882-9312-458ADE3FC10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8626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52A15-6F05-4882-9312-458ADE3FC10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1285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52A15-6F05-4882-9312-458ADE3FC10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958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52A15-6F05-4882-9312-458ADE3FC10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9663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52A15-6F05-4882-9312-458ADE3FC10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7684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52A15-6F05-4882-9312-458ADE3FC10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107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0D99-788C-46FF-955D-59573D9224C5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800713-CB16-4FD4-B1A6-4B22B64DA40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0D99-788C-46FF-955D-59573D9224C5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0713-CB16-4FD4-B1A6-4B22B64DA4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0D99-788C-46FF-955D-59573D9224C5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0713-CB16-4FD4-B1A6-4B22B64DA4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0D99-788C-46FF-955D-59573D9224C5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0713-CB16-4FD4-B1A6-4B22B64DA4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0D99-788C-46FF-955D-59573D9224C5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0713-CB16-4FD4-B1A6-4B22B64DA4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0D99-788C-46FF-955D-59573D9224C5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0713-CB16-4FD4-B1A6-4B22B64DA40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0D99-788C-46FF-955D-59573D9224C5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0713-CB16-4FD4-B1A6-4B22B64DA40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0D99-788C-46FF-955D-59573D9224C5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0713-CB16-4FD4-B1A6-4B22B64DA4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0D99-788C-46FF-955D-59573D9224C5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0713-CB16-4FD4-B1A6-4B22B64DA4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0D99-788C-46FF-955D-59573D9224C5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0713-CB16-4FD4-B1A6-4B22B64DA4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0D99-788C-46FF-955D-59573D9224C5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0713-CB16-4FD4-B1A6-4B22B64DA4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6BA20D99-788C-46FF-955D-59573D9224C5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10800713-CB16-4FD4-B1A6-4B22B64DA40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viddarling.info/encyclopedia/D/Dysonsp.html" TargetMode="External"/><Relationship Id="rId2" Type="http://schemas.openxmlformats.org/officeDocument/2006/relationships/hyperlink" Target="http://io9.com/how-rendezvous-with-rama-might-look-as-a-cg-film-1579846748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halo.wikia.com/wiki/Halo_Array" TargetMode="External"/><Relationship Id="rId4" Type="http://schemas.openxmlformats.org/officeDocument/2006/relationships/hyperlink" Target="http://spindlemagazine.com/2015/05/retrospective-film-review-barry-levinsons-sphere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Big Dumb Objects?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2440: Science Fiction Project Final</a:t>
            </a:r>
          </a:p>
          <a:p>
            <a:r>
              <a:rPr lang="en-US" dirty="0" smtClean="0"/>
              <a:t>Eugene R. </a:t>
            </a:r>
            <a:r>
              <a:rPr lang="en-US" dirty="0" err="1" smtClean="0"/>
              <a:t>Espinueva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500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Works &amp; Images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io9.com/how-rendezvous-with-rama-might-look-as-a-cg-film-1579846748</a:t>
            </a:r>
            <a:endParaRPr lang="en-US" dirty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www.daviddarling.info/encyclopedia/D/Dysonsp.html</a:t>
            </a:r>
            <a:endParaRPr lang="en-US" dirty="0" smtClean="0"/>
          </a:p>
          <a:p>
            <a:r>
              <a:rPr lang="en-US" dirty="0">
                <a:hlinkClick r:id="rId4"/>
              </a:rPr>
              <a:t>http://spindlemagazine.com/2015/05/retrospective-film-review-barry-levinsons-sphere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halo.wikia.com/wiki/Halo_Array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823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Ok, What is that?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Argued to be coined by Roz </a:t>
            </a:r>
            <a:r>
              <a:rPr lang="en-US" sz="2400" dirty="0" err="1" smtClean="0"/>
              <a:t>Kaveney</a:t>
            </a:r>
            <a:r>
              <a:rPr lang="en-US" sz="2400" dirty="0" smtClean="0"/>
              <a:t>, in 1981</a:t>
            </a:r>
          </a:p>
          <a:p>
            <a:r>
              <a:rPr lang="en-US" sz="2400" dirty="0" smtClean="0"/>
              <a:t>Describes “alien enigmatic artefacts”</a:t>
            </a:r>
            <a:r>
              <a:rPr lang="en-US" sz="2400" baseline="30000" dirty="0" smtClean="0"/>
              <a:t>[1]</a:t>
            </a:r>
            <a:endParaRPr lang="en-US" sz="2400" dirty="0" smtClean="0"/>
          </a:p>
          <a:p>
            <a:pPr lvl="1"/>
            <a:r>
              <a:rPr lang="en-US" sz="2200" dirty="0" smtClean="0"/>
              <a:t>Focus is on “alien” and “enigmatic”. Being unable to determine the origin of the object</a:t>
            </a:r>
            <a:r>
              <a:rPr lang="en-US" sz="2200" dirty="0"/>
              <a:t> </a:t>
            </a:r>
            <a:r>
              <a:rPr lang="en-US" sz="2200" dirty="0" smtClean="0"/>
              <a:t>in question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Can also be known as, but not limited to, macrostructures and </a:t>
            </a:r>
            <a:r>
              <a:rPr lang="en-US" sz="2400" dirty="0" err="1" smtClean="0"/>
              <a:t>megalotropic</a:t>
            </a:r>
            <a:r>
              <a:rPr lang="en-US" sz="2400" dirty="0" smtClean="0"/>
              <a:t> constructs.</a:t>
            </a:r>
          </a:p>
          <a:p>
            <a:pPr lvl="1"/>
            <a:r>
              <a:rPr lang="en-US" sz="2200" dirty="0" smtClean="0"/>
              <a:t>In the case of macro and </a:t>
            </a:r>
            <a:r>
              <a:rPr lang="en-US" sz="2200" dirty="0" err="1" smtClean="0"/>
              <a:t>megalo</a:t>
            </a:r>
            <a:r>
              <a:rPr lang="en-US" sz="2200" dirty="0" smtClean="0"/>
              <a:t>, scale is a factor as well as the object being “enigmatic”.</a:t>
            </a:r>
            <a:endParaRPr lang="en-US" dirty="0" smtClean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728698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2953512" cy="2176272"/>
          </a:xfrm>
        </p:spPr>
        <p:txBody>
          <a:bodyPr/>
          <a:lstStyle/>
          <a:p>
            <a:r>
              <a:rPr lang="en-US" dirty="0" smtClean="0"/>
              <a:t>Early </a:t>
            </a:r>
            <a:r>
              <a:rPr lang="en-US" dirty="0" err="1" smtClean="0"/>
              <a:t>Notabable</a:t>
            </a:r>
            <a:r>
              <a:rPr lang="en-US" dirty="0" smtClean="0"/>
              <a:t> Objects</a:t>
            </a:r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35" r="15535"/>
          <a:stretch>
            <a:fillRect/>
          </a:stretch>
        </p:blipFill>
        <p:spPr>
          <a:xfrm>
            <a:off x="4191000" y="1752600"/>
            <a:ext cx="4572000" cy="44196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971800"/>
            <a:ext cx="2953512" cy="3337560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err="1" smtClean="0"/>
              <a:t>Ringworld</a:t>
            </a:r>
            <a:r>
              <a:rPr lang="en-US" sz="1800" dirty="0" smtClean="0"/>
              <a:t> (1970)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Larry </a:t>
            </a:r>
            <a:r>
              <a:rPr lang="en-US" sz="1600" dirty="0" err="1" smtClean="0"/>
              <a:t>Niven</a:t>
            </a: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Rendezvous with Rama (1973)(right image)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Arthur C. Clark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err="1" smtClean="0"/>
              <a:t>Orbitsville</a:t>
            </a:r>
            <a:r>
              <a:rPr lang="en-US" sz="1800" dirty="0" smtClean="0"/>
              <a:t> (1975)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Bob Shaw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err="1" smtClean="0"/>
              <a:t>Starwars</a:t>
            </a:r>
            <a:r>
              <a:rPr lang="en-US" sz="1800" dirty="0" smtClean="0"/>
              <a:t> (not exactly)</a:t>
            </a:r>
            <a:endParaRPr lang="en-US" sz="1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George Lucas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167580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2953512" cy="2176272"/>
          </a:xfrm>
        </p:spPr>
        <p:txBody>
          <a:bodyPr/>
          <a:lstStyle/>
          <a:p>
            <a:r>
              <a:rPr lang="en-US" dirty="0" smtClean="0"/>
              <a:t>Conceptually</a:t>
            </a:r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" b="184"/>
          <a:stretch>
            <a:fillRect/>
          </a:stretch>
        </p:blipFill>
        <p:spPr>
          <a:xfrm>
            <a:off x="4191000" y="1752600"/>
            <a:ext cx="4572000" cy="44196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971800"/>
            <a:ext cx="2953512" cy="3337560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Example of a Dyson Sphere or Shell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BDOs are not limited to very large objects. But today that is how they are commonly conceptualized 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062236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2953512" cy="2176272"/>
          </a:xfrm>
        </p:spPr>
        <p:txBody>
          <a:bodyPr/>
          <a:lstStyle/>
          <a:p>
            <a:r>
              <a:rPr lang="en-US" dirty="0" smtClean="0"/>
              <a:t>Conceptually</a:t>
            </a:r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38" r="20938"/>
          <a:stretch>
            <a:fillRect/>
          </a:stretch>
        </p:blipFill>
        <p:spPr>
          <a:xfrm>
            <a:off x="4191000" y="1752600"/>
            <a:ext cx="4572000" cy="44196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971800"/>
            <a:ext cx="2953512" cy="3337560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“Smaller” example of a BDO would be the Monolith in Space </a:t>
            </a:r>
            <a:r>
              <a:rPr lang="en-US" sz="1800" dirty="0" smtClean="0"/>
              <a:t>Odyssey</a:t>
            </a: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The Spherical object in Sphere (1998), based on the book of the same name (right image)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30577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2953512" cy="2176272"/>
          </a:xfrm>
        </p:spPr>
        <p:txBody>
          <a:bodyPr/>
          <a:lstStyle/>
          <a:p>
            <a:r>
              <a:rPr lang="en-US" dirty="0" smtClean="0"/>
              <a:t>In Recent Times</a:t>
            </a:r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05" r="20905"/>
          <a:stretch>
            <a:fillRect/>
          </a:stretch>
        </p:blipFill>
        <p:spPr>
          <a:xfrm>
            <a:off x="4191000" y="1752600"/>
            <a:ext cx="4572000" cy="44196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971800"/>
            <a:ext cx="2953512" cy="3337560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Video Games and CGI effects in films have pushed the boundaries of depictions of BDO objects.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Core literary concepts of BDOs still apply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Alien origin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Unknown purpose, function, origin, or capabilities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9384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Impact on Human Psyche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/>
          </a:p>
          <a:p>
            <a:r>
              <a:rPr lang="en-US" dirty="0"/>
              <a:t>The scale and enormity of these concepts, fills consumers with a sense of awe and insignificance.</a:t>
            </a:r>
          </a:p>
          <a:p>
            <a:r>
              <a:rPr lang="en-US" dirty="0"/>
              <a:t>This feeling is compounded by the fact that the BDO’s origins and capabilities are unknown.</a:t>
            </a:r>
          </a:p>
        </p:txBody>
      </p:sp>
    </p:spTree>
    <p:extLst>
      <p:ext uri="{BB962C8B-B14F-4D97-AF65-F5344CB8AC3E}">
        <p14:creationId xmlns:p14="http://schemas.microsoft.com/office/powerpoint/2010/main" val="4072047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Paradox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en-US" dirty="0"/>
          </a:p>
          <a:p>
            <a:r>
              <a:rPr lang="en-US" dirty="0" smtClean="0"/>
              <a:t>Sequels to works that involve BDOs tend to receive less recognition with each iteration.</a:t>
            </a:r>
          </a:p>
          <a:p>
            <a:r>
              <a:rPr lang="en-US" dirty="0" smtClean="0"/>
              <a:t>This is due to the nature of BDOs. The less we know about them, the more we are interested and filled with a sense of wonder.</a:t>
            </a:r>
          </a:p>
          <a:p>
            <a:r>
              <a:rPr lang="en-US" dirty="0" smtClean="0"/>
              <a:t>This interest drives us to “fill in the blanks” of BDO mysteries, and ultimately in many cases interest is lost.</a:t>
            </a:r>
          </a:p>
          <a:p>
            <a:r>
              <a:rPr lang="en-US" dirty="0" smtClean="0"/>
              <a:t>“Moths to a flame” situation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489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Lasting Influences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en-US" dirty="0"/>
          </a:p>
          <a:p>
            <a:r>
              <a:rPr lang="en-US" dirty="0" smtClean="0"/>
              <a:t>BDO and Macrostructure physics have roots in proven scientific fields. Constructs proposed today, may be possible for humans in the future.</a:t>
            </a:r>
          </a:p>
          <a:p>
            <a:r>
              <a:rPr lang="en-US" dirty="0" smtClean="0"/>
              <a:t>Freeman Dyson, postulates that a highly advanced civilizations would require the use of all output of stars, which is the foundation of his Dyson Sphere concept.</a:t>
            </a:r>
          </a:p>
          <a:p>
            <a:r>
              <a:rPr lang="en-US" dirty="0" smtClean="0"/>
              <a:t>As new mediums to convey BDOs emerge (virtual and augmented technologies), depictions of BDOs will continue to be relevant in the future.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9208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118</TotalTime>
  <Words>442</Words>
  <Application>Microsoft Office PowerPoint</Application>
  <PresentationFormat>On-screen Show (4:3)</PresentationFormat>
  <Paragraphs>53</Paragraphs>
  <Slides>10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Perspective</vt:lpstr>
      <vt:lpstr>Big Dumb Objects?</vt:lpstr>
      <vt:lpstr>Ok, What is that?</vt:lpstr>
      <vt:lpstr>Early Notabable Objects</vt:lpstr>
      <vt:lpstr>Conceptually</vt:lpstr>
      <vt:lpstr>Conceptually</vt:lpstr>
      <vt:lpstr>In Recent Times</vt:lpstr>
      <vt:lpstr>Impact on Human Psyche</vt:lpstr>
      <vt:lpstr>The Paradox</vt:lpstr>
      <vt:lpstr>Lasting Influences</vt:lpstr>
      <vt:lpstr>Works &amp; Images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Izimiger</dc:creator>
  <cp:lastModifiedBy>Izimiger</cp:lastModifiedBy>
  <cp:revision>12</cp:revision>
  <dcterms:created xsi:type="dcterms:W3CDTF">2015-05-14T14:36:38Z</dcterms:created>
  <dcterms:modified xsi:type="dcterms:W3CDTF">2015-05-14T16:52:36Z</dcterms:modified>
</cp:coreProperties>
</file>