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63" r:id="rId4"/>
    <p:sldId id="258" r:id="rId5"/>
    <p:sldId id="273"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4" r:id="rId19"/>
    <p:sldId id="275" r:id="rId20"/>
    <p:sldId id="276"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706" autoAdjust="0"/>
  </p:normalViewPr>
  <p:slideViewPr>
    <p:cSldViewPr snapToGrid="0" snapToObjects="1">
      <p:cViewPr varScale="1">
        <p:scale>
          <a:sx n="85" d="100"/>
          <a:sy n="85" d="100"/>
        </p:scale>
        <p:origin x="-5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FOLLOWERS</c:v>
                </c:pt>
              </c:strCache>
            </c:strRef>
          </c:tx>
          <c:invertIfNegative val="0"/>
          <c:cat>
            <c:strRef>
              <c:f>Sheet1!$A$2:$A$5</c:f>
              <c:strCache>
                <c:ptCount val="4"/>
                <c:pt idx="0">
                  <c:v>WEEK  1</c:v>
                </c:pt>
                <c:pt idx="1">
                  <c:v>WEEK 2</c:v>
                </c:pt>
                <c:pt idx="2">
                  <c:v>WEEK 3</c:v>
                </c:pt>
                <c:pt idx="3">
                  <c:v>WEEK 4</c:v>
                </c:pt>
              </c:strCache>
            </c:strRef>
          </c:cat>
          <c:val>
            <c:numRef>
              <c:f>Sheet1!$B$2:$B$5</c:f>
              <c:numCache>
                <c:formatCode>General</c:formatCode>
                <c:ptCount val="4"/>
                <c:pt idx="0">
                  <c:v>21.0</c:v>
                </c:pt>
                <c:pt idx="1">
                  <c:v>26.0</c:v>
                </c:pt>
                <c:pt idx="2">
                  <c:v>30.0</c:v>
                </c:pt>
                <c:pt idx="3">
                  <c:v>32.0</c:v>
                </c:pt>
              </c:numCache>
            </c:numRef>
          </c:val>
        </c:ser>
        <c:ser>
          <c:idx val="1"/>
          <c:order val="1"/>
          <c:tx>
            <c:strRef>
              <c:f>Sheet1!$C$1</c:f>
              <c:strCache>
                <c:ptCount val="1"/>
                <c:pt idx="0">
                  <c:v>ENGAGEMENT</c:v>
                </c:pt>
              </c:strCache>
            </c:strRef>
          </c:tx>
          <c:invertIfNegative val="0"/>
          <c:cat>
            <c:strRef>
              <c:f>Sheet1!$A$2:$A$5</c:f>
              <c:strCache>
                <c:ptCount val="4"/>
                <c:pt idx="0">
                  <c:v>WEEK  1</c:v>
                </c:pt>
                <c:pt idx="1">
                  <c:v>WEEK 2</c:v>
                </c:pt>
                <c:pt idx="2">
                  <c:v>WEEK 3</c:v>
                </c:pt>
                <c:pt idx="3">
                  <c:v>WEEK 4</c:v>
                </c:pt>
              </c:strCache>
            </c:strRef>
          </c:cat>
          <c:val>
            <c:numRef>
              <c:f>Sheet1!$C$2:$C$5</c:f>
              <c:numCache>
                <c:formatCode>General</c:formatCode>
                <c:ptCount val="4"/>
                <c:pt idx="0">
                  <c:v>0.0</c:v>
                </c:pt>
                <c:pt idx="1">
                  <c:v>6.0</c:v>
                </c:pt>
                <c:pt idx="2">
                  <c:v>12.0</c:v>
                </c:pt>
                <c:pt idx="3">
                  <c:v>17.0</c:v>
                </c:pt>
              </c:numCache>
            </c:numRef>
          </c:val>
        </c:ser>
        <c:ser>
          <c:idx val="2"/>
          <c:order val="2"/>
          <c:tx>
            <c:strRef>
              <c:f>Sheet1!$D$1</c:f>
              <c:strCache>
                <c:ptCount val="1"/>
                <c:pt idx="0">
                  <c:v>VIEWS</c:v>
                </c:pt>
              </c:strCache>
            </c:strRef>
          </c:tx>
          <c:invertIfNegative val="0"/>
          <c:cat>
            <c:strRef>
              <c:f>Sheet1!$A$2:$A$5</c:f>
              <c:strCache>
                <c:ptCount val="4"/>
                <c:pt idx="0">
                  <c:v>WEEK  1</c:v>
                </c:pt>
                <c:pt idx="1">
                  <c:v>WEEK 2</c:v>
                </c:pt>
                <c:pt idx="2">
                  <c:v>WEEK 3</c:v>
                </c:pt>
                <c:pt idx="3">
                  <c:v>WEEK 4</c:v>
                </c:pt>
              </c:strCache>
            </c:strRef>
          </c:cat>
          <c:val>
            <c:numRef>
              <c:f>Sheet1!$D$2:$D$5</c:f>
              <c:numCache>
                <c:formatCode>General</c:formatCode>
                <c:ptCount val="4"/>
                <c:pt idx="0">
                  <c:v>12.0</c:v>
                </c:pt>
                <c:pt idx="1">
                  <c:v>44.0</c:v>
                </c:pt>
                <c:pt idx="2">
                  <c:v>83.0</c:v>
                </c:pt>
                <c:pt idx="3">
                  <c:v>112.0</c:v>
                </c:pt>
              </c:numCache>
            </c:numRef>
          </c:val>
        </c:ser>
        <c:dLbls>
          <c:showLegendKey val="0"/>
          <c:showVal val="0"/>
          <c:showCatName val="0"/>
          <c:showSerName val="0"/>
          <c:showPercent val="0"/>
          <c:showBubbleSize val="0"/>
        </c:dLbls>
        <c:gapWidth val="150"/>
        <c:axId val="2070081592"/>
        <c:axId val="2070084568"/>
      </c:barChart>
      <c:catAx>
        <c:axId val="2070081592"/>
        <c:scaling>
          <c:orientation val="minMax"/>
        </c:scaling>
        <c:delete val="0"/>
        <c:axPos val="b"/>
        <c:majorTickMark val="out"/>
        <c:minorTickMark val="none"/>
        <c:tickLblPos val="nextTo"/>
        <c:crossAx val="2070084568"/>
        <c:crosses val="autoZero"/>
        <c:auto val="1"/>
        <c:lblAlgn val="ctr"/>
        <c:lblOffset val="100"/>
        <c:noMultiLvlLbl val="0"/>
      </c:catAx>
      <c:valAx>
        <c:axId val="2070084568"/>
        <c:scaling>
          <c:orientation val="minMax"/>
        </c:scaling>
        <c:delete val="0"/>
        <c:axPos val="l"/>
        <c:majorGridlines/>
        <c:numFmt formatCode="General" sourceLinked="1"/>
        <c:majorTickMark val="out"/>
        <c:minorTickMark val="none"/>
        <c:tickLblPos val="nextTo"/>
        <c:crossAx val="2070081592"/>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12/12/15</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000" dirty="0" smtClean="0"/>
              <a:t>BY: Samantha Pezzolanti</a:t>
            </a:r>
            <a:endParaRPr lang="en-US" sz="2000" dirty="0"/>
          </a:p>
        </p:txBody>
      </p:sp>
      <p:sp>
        <p:nvSpPr>
          <p:cNvPr id="3" name="Title 2"/>
          <p:cNvSpPr>
            <a:spLocks noGrp="1"/>
          </p:cNvSpPr>
          <p:nvPr>
            <p:ph type="ctrTitle"/>
          </p:nvPr>
        </p:nvSpPr>
        <p:spPr/>
        <p:txBody>
          <a:bodyPr/>
          <a:lstStyle/>
          <a:p>
            <a:r>
              <a:rPr lang="en-US" sz="4400" dirty="0" smtClean="0"/>
              <a:t>Tweeting or Chirping?</a:t>
            </a:r>
            <a:br>
              <a:rPr lang="en-US" sz="4400" dirty="0" smtClean="0"/>
            </a:br>
            <a:r>
              <a:rPr lang="en-US" sz="4400" dirty="0" smtClean="0"/>
              <a:t>A look at user engagement</a:t>
            </a:r>
            <a:endParaRPr lang="en-US" sz="4400" dirty="0"/>
          </a:p>
        </p:txBody>
      </p:sp>
      <p:pic>
        <p:nvPicPr>
          <p:cNvPr id="4" name="Picture 3" descr="Twitter_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911" y="4725337"/>
            <a:ext cx="2247157" cy="1826925"/>
          </a:xfrm>
          <a:prstGeom prst="rect">
            <a:avLst/>
          </a:prstGeom>
        </p:spPr>
      </p:pic>
    </p:spTree>
    <p:extLst>
      <p:ext uri="{BB962C8B-B14F-4D97-AF65-F5344CB8AC3E}">
        <p14:creationId xmlns:p14="http://schemas.microsoft.com/office/powerpoint/2010/main" val="2434641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Cross posting</a:t>
            </a:r>
            <a:endParaRPr lang="en-US" sz="4800" u="sng" dirty="0"/>
          </a:p>
        </p:txBody>
      </p:sp>
      <p:sp>
        <p:nvSpPr>
          <p:cNvPr id="3" name="Content Placeholder 2"/>
          <p:cNvSpPr>
            <a:spLocks noGrp="1"/>
          </p:cNvSpPr>
          <p:nvPr>
            <p:ph sz="quarter" idx="13"/>
          </p:nvPr>
        </p:nvSpPr>
        <p:spPr>
          <a:xfrm>
            <a:off x="609600" y="1600200"/>
            <a:ext cx="7384531" cy="4114800"/>
          </a:xfrm>
        </p:spPr>
        <p:txBody>
          <a:bodyPr>
            <a:normAutofit/>
          </a:bodyPr>
          <a:lstStyle/>
          <a:p>
            <a:pPr marL="0" indent="0">
              <a:buNone/>
            </a:pPr>
            <a:r>
              <a:rPr lang="en-US" sz="2400" dirty="0" smtClean="0"/>
              <a:t>Cross posting is posting content from other sites onto Twitter, essentially an extension of sharing content using multiple platforms gives your content a larger audience to be noticed by and also appeals to users who may not be on your select platform, in this case twitter.</a:t>
            </a:r>
          </a:p>
          <a:p>
            <a:pPr marL="0" indent="0">
              <a:buNone/>
            </a:pPr>
            <a:endParaRPr lang="en-US" sz="2400" dirty="0" smtClean="0"/>
          </a:p>
          <a:p>
            <a:pPr marL="0" indent="0">
              <a:buNone/>
            </a:pPr>
            <a:r>
              <a:rPr lang="en-US" sz="2400" dirty="0" smtClean="0"/>
              <a:t>For this experiment my cross posting came from, my open lab e-portfolio, my personal blog and my instagram account.</a:t>
            </a:r>
            <a:endParaRPr lang="en-US" sz="2400" dirty="0"/>
          </a:p>
        </p:txBody>
      </p:sp>
    </p:spTree>
    <p:extLst>
      <p:ext uri="{BB962C8B-B14F-4D97-AF65-F5344CB8AC3E}">
        <p14:creationId xmlns:p14="http://schemas.microsoft.com/office/powerpoint/2010/main" val="4758446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73" y="365667"/>
            <a:ext cx="7924800" cy="701313"/>
          </a:xfrm>
        </p:spPr>
        <p:txBody>
          <a:bodyPr/>
          <a:lstStyle/>
          <a:p>
            <a:r>
              <a:rPr lang="en-US" sz="3200" u="sng" dirty="0"/>
              <a:t>Cross posting</a:t>
            </a:r>
            <a:endParaRPr lang="en-US" dirty="0"/>
          </a:p>
        </p:txBody>
      </p:sp>
      <p:pic>
        <p:nvPicPr>
          <p:cNvPr id="4" name="Picture 3" descr="IMG_310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576" y="1066980"/>
            <a:ext cx="3060917" cy="5441630"/>
          </a:xfrm>
          <a:prstGeom prst="rect">
            <a:avLst/>
          </a:prstGeom>
        </p:spPr>
      </p:pic>
      <p:pic>
        <p:nvPicPr>
          <p:cNvPr id="5" name="Picture 4" descr="IMG_310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159" y="1066980"/>
            <a:ext cx="3257449" cy="5441630"/>
          </a:xfrm>
          <a:prstGeom prst="rect">
            <a:avLst/>
          </a:prstGeom>
        </p:spPr>
      </p:pic>
    </p:spTree>
    <p:extLst>
      <p:ext uri="{BB962C8B-B14F-4D97-AF65-F5344CB8AC3E}">
        <p14:creationId xmlns:p14="http://schemas.microsoft.com/office/powerpoint/2010/main" val="1249890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Third party apps</a:t>
            </a:r>
            <a:endParaRPr lang="en-US" sz="4800" u="sng" dirty="0"/>
          </a:p>
        </p:txBody>
      </p:sp>
      <p:sp>
        <p:nvSpPr>
          <p:cNvPr id="3" name="Content Placeholder 2"/>
          <p:cNvSpPr>
            <a:spLocks noGrp="1"/>
          </p:cNvSpPr>
          <p:nvPr>
            <p:ph sz="quarter" idx="13"/>
          </p:nvPr>
        </p:nvSpPr>
        <p:spPr/>
        <p:txBody>
          <a:bodyPr>
            <a:normAutofit/>
          </a:bodyPr>
          <a:lstStyle/>
          <a:p>
            <a:pPr marL="0" indent="0">
              <a:buNone/>
            </a:pPr>
            <a:r>
              <a:rPr lang="en-US" sz="2400" dirty="0" smtClean="0"/>
              <a:t>There are several third party Apps that can be used with Twitter to organize and increase your activity, the main ones though are Hootsuite and Tweetdeck. For this experiment I attempted to use Hootsuite to schedule my tweets at various points in the day.</a:t>
            </a:r>
            <a:endParaRPr lang="en-US" sz="2400" dirty="0"/>
          </a:p>
        </p:txBody>
      </p:sp>
      <p:pic>
        <p:nvPicPr>
          <p:cNvPr id="4" name="Picture 3"/>
          <p:cNvPicPr>
            <a:picLocks noChangeAspect="1"/>
          </p:cNvPicPr>
          <p:nvPr/>
        </p:nvPicPr>
        <p:blipFill>
          <a:blip r:embed="rId2"/>
          <a:stretch>
            <a:fillRect/>
          </a:stretch>
        </p:blipFill>
        <p:spPr>
          <a:xfrm>
            <a:off x="2082800" y="3938469"/>
            <a:ext cx="4978400" cy="1638300"/>
          </a:xfrm>
          <a:prstGeom prst="rect">
            <a:avLst/>
          </a:prstGeom>
        </p:spPr>
      </p:pic>
    </p:spTree>
    <p:extLst>
      <p:ext uri="{BB962C8B-B14F-4D97-AF65-F5344CB8AC3E}">
        <p14:creationId xmlns:p14="http://schemas.microsoft.com/office/powerpoint/2010/main" val="2360932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67" y="0"/>
            <a:ext cx="7924800" cy="1143000"/>
          </a:xfrm>
        </p:spPr>
        <p:txBody>
          <a:bodyPr/>
          <a:lstStyle/>
          <a:p>
            <a:r>
              <a:rPr lang="en-US" sz="4800" u="sng" dirty="0" smtClean="0"/>
              <a:t>Hootsuite</a:t>
            </a:r>
            <a:endParaRPr lang="en-US" sz="4800" u="sng" dirty="0"/>
          </a:p>
        </p:txBody>
      </p:sp>
      <p:pic>
        <p:nvPicPr>
          <p:cNvPr id="5" name="Picture 4" descr="IMG_31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67" y="1143000"/>
            <a:ext cx="2939960" cy="5226596"/>
          </a:xfrm>
          <a:prstGeom prst="rect">
            <a:avLst/>
          </a:prstGeom>
        </p:spPr>
      </p:pic>
      <p:pic>
        <p:nvPicPr>
          <p:cNvPr id="6" name="Picture 5" descr="IMG_31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943" y="1143000"/>
            <a:ext cx="3115862" cy="5226596"/>
          </a:xfrm>
          <a:prstGeom prst="rect">
            <a:avLst/>
          </a:prstGeom>
        </p:spPr>
      </p:pic>
      <p:sp>
        <p:nvSpPr>
          <p:cNvPr id="7" name="TextBox 6"/>
          <p:cNvSpPr txBox="1"/>
          <p:nvPr/>
        </p:nvSpPr>
        <p:spPr>
          <a:xfrm>
            <a:off x="3337672" y="1448931"/>
            <a:ext cx="2295667" cy="3477875"/>
          </a:xfrm>
          <a:prstGeom prst="rect">
            <a:avLst/>
          </a:prstGeom>
          <a:noFill/>
        </p:spPr>
        <p:txBody>
          <a:bodyPr wrap="square" rtlCol="0">
            <a:spAutoFit/>
          </a:bodyPr>
          <a:lstStyle/>
          <a:p>
            <a:r>
              <a:rPr lang="en-US" sz="2000" dirty="0" smtClean="0"/>
              <a:t>Of all my strategies third party apps, namely hootsuite was the least successful. With a combination of being inexperienced with the interface and not being fond of the inner workings I was unable to get the most potential out of it.</a:t>
            </a:r>
            <a:endParaRPr lang="en-US" sz="2000" dirty="0"/>
          </a:p>
        </p:txBody>
      </p:sp>
    </p:spTree>
    <p:extLst>
      <p:ext uri="{BB962C8B-B14F-4D97-AF65-F5344CB8AC3E}">
        <p14:creationId xmlns:p14="http://schemas.microsoft.com/office/powerpoint/2010/main" val="844882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5" y="0"/>
            <a:ext cx="7924800" cy="1143000"/>
          </a:xfrm>
        </p:spPr>
        <p:txBody>
          <a:bodyPr/>
          <a:lstStyle/>
          <a:p>
            <a:r>
              <a:rPr lang="en-US" sz="4800" u="sng" dirty="0" smtClean="0"/>
              <a:t>Results and conclusion </a:t>
            </a:r>
            <a:endParaRPr lang="en-US" sz="4800" u="sng" dirty="0"/>
          </a:p>
        </p:txBody>
      </p:sp>
      <p:sp>
        <p:nvSpPr>
          <p:cNvPr id="3" name="Content Placeholder 2"/>
          <p:cNvSpPr>
            <a:spLocks noGrp="1"/>
          </p:cNvSpPr>
          <p:nvPr>
            <p:ph sz="quarter" idx="13"/>
          </p:nvPr>
        </p:nvSpPr>
        <p:spPr>
          <a:xfrm>
            <a:off x="609600" y="1212869"/>
            <a:ext cx="7924800" cy="903547"/>
          </a:xfrm>
        </p:spPr>
        <p:txBody>
          <a:bodyPr/>
          <a:lstStyle/>
          <a:p>
            <a:pPr marL="0" indent="0">
              <a:buNone/>
            </a:pPr>
            <a:r>
              <a:rPr lang="en-US" dirty="0" smtClean="0"/>
              <a:t>Overall this experiment had its successes but it also had its failures. The area in which I saw the most success was user engagement, my views per tweet improved substantially. </a:t>
            </a:r>
            <a:endParaRPr lang="en-US" dirty="0"/>
          </a:p>
        </p:txBody>
      </p:sp>
      <p:graphicFrame>
        <p:nvGraphicFramePr>
          <p:cNvPr id="6" name="Chart 5"/>
          <p:cNvGraphicFramePr/>
          <p:nvPr>
            <p:extLst>
              <p:ext uri="{D42A27DB-BD31-4B8C-83A1-F6EECF244321}">
                <p14:modId xmlns:p14="http://schemas.microsoft.com/office/powerpoint/2010/main" val="3802082574"/>
              </p:ext>
            </p:extLst>
          </p:nvPr>
        </p:nvGraphicFramePr>
        <p:xfrm>
          <a:off x="1226391" y="1950223"/>
          <a:ext cx="6705600" cy="3926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407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smtClean="0"/>
              <a:t>UNDERSTANDING THE NUMBERS</a:t>
            </a:r>
            <a:endParaRPr lang="en-US" sz="4400" u="sng" dirty="0"/>
          </a:p>
        </p:txBody>
      </p:sp>
      <p:sp>
        <p:nvSpPr>
          <p:cNvPr id="3" name="Content Placeholder 2"/>
          <p:cNvSpPr>
            <a:spLocks noGrp="1"/>
          </p:cNvSpPr>
          <p:nvPr>
            <p:ph sz="quarter" idx="13"/>
          </p:nvPr>
        </p:nvSpPr>
        <p:spPr/>
        <p:txBody>
          <a:bodyPr>
            <a:normAutofit/>
          </a:bodyPr>
          <a:lstStyle/>
          <a:p>
            <a:r>
              <a:rPr lang="en-US" sz="2400" dirty="0" smtClean="0"/>
              <a:t>My following increased by 11%</a:t>
            </a:r>
          </a:p>
          <a:p>
            <a:r>
              <a:rPr lang="en-US" sz="2400" dirty="0" smtClean="0"/>
              <a:t>My views per tweet increased by 100%</a:t>
            </a:r>
          </a:p>
          <a:p>
            <a:r>
              <a:rPr lang="en-US" sz="2400" dirty="0" smtClean="0"/>
              <a:t>My engagement (retweets, mentions etc.) increased by 17%</a:t>
            </a:r>
          </a:p>
          <a:p>
            <a:pPr marL="0" indent="0">
              <a:buNone/>
            </a:pPr>
            <a:endParaRPr lang="en-US" sz="2400" dirty="0" smtClean="0"/>
          </a:p>
          <a:p>
            <a:r>
              <a:rPr lang="en-US" sz="2400" dirty="0" smtClean="0"/>
              <a:t>The most successful strategy was Hashtags or topic engagement </a:t>
            </a:r>
          </a:p>
          <a:p>
            <a:r>
              <a:rPr lang="en-US" sz="2400" dirty="0" smtClean="0"/>
              <a:t>The least successful was third party apps and  or cross posting</a:t>
            </a:r>
            <a:endParaRPr lang="en-US" sz="2400" dirty="0"/>
          </a:p>
        </p:txBody>
      </p:sp>
      <p:sp>
        <p:nvSpPr>
          <p:cNvPr id="5" name="Rectangle 4"/>
          <p:cNvSpPr/>
          <p:nvPr/>
        </p:nvSpPr>
        <p:spPr>
          <a:xfrm>
            <a:off x="7313300" y="1417638"/>
            <a:ext cx="1221100" cy="830997"/>
          </a:xfrm>
          <a:prstGeom prst="rect">
            <a:avLst/>
          </a:prstGeom>
        </p:spPr>
        <p:txBody>
          <a:bodyPr wrap="square">
            <a:spAutoFit/>
          </a:bodyPr>
          <a:lstStyle/>
          <a:p>
            <a:r>
              <a:rPr lang="en-US" sz="1600" i="1" dirty="0"/>
              <a:t>Values are based per 100 followers</a:t>
            </a:r>
          </a:p>
        </p:txBody>
      </p:sp>
      <p:cxnSp>
        <p:nvCxnSpPr>
          <p:cNvPr id="7" name="Straight Arrow Connector 6"/>
          <p:cNvCxnSpPr/>
          <p:nvPr/>
        </p:nvCxnSpPr>
        <p:spPr>
          <a:xfrm flipH="1">
            <a:off x="5421682" y="1807093"/>
            <a:ext cx="1676976" cy="1302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88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62" y="0"/>
            <a:ext cx="7924800" cy="1143000"/>
          </a:xfrm>
        </p:spPr>
        <p:txBody>
          <a:bodyPr/>
          <a:lstStyle/>
          <a:p>
            <a:r>
              <a:rPr lang="en-US" sz="4400" u="sng" dirty="0" smtClean="0"/>
              <a:t>Understanding success </a:t>
            </a:r>
            <a:endParaRPr lang="en-US" sz="4400" u="sng" dirty="0"/>
          </a:p>
        </p:txBody>
      </p:sp>
      <p:sp>
        <p:nvSpPr>
          <p:cNvPr id="3" name="Content Placeholder 2"/>
          <p:cNvSpPr>
            <a:spLocks noGrp="1"/>
          </p:cNvSpPr>
          <p:nvPr>
            <p:ph sz="quarter" idx="13"/>
          </p:nvPr>
        </p:nvSpPr>
        <p:spPr>
          <a:xfrm>
            <a:off x="609600" y="1147748"/>
            <a:ext cx="7924800" cy="4114800"/>
          </a:xfrm>
        </p:spPr>
        <p:txBody>
          <a:bodyPr>
            <a:noAutofit/>
          </a:bodyPr>
          <a:lstStyle/>
          <a:p>
            <a:pPr marL="0" indent="0">
              <a:buNone/>
            </a:pPr>
            <a:r>
              <a:rPr lang="en-US" sz="2400" dirty="0" smtClean="0"/>
              <a:t>This experiment has taught me several things about the strategies, myself as a writer and about new media. </a:t>
            </a:r>
            <a:r>
              <a:rPr lang="en-US" sz="2400" dirty="0"/>
              <a:t> </a:t>
            </a:r>
            <a:endParaRPr lang="en-US" sz="2400" dirty="0" smtClean="0"/>
          </a:p>
          <a:p>
            <a:r>
              <a:rPr lang="en-US" sz="2400" dirty="0" smtClean="0"/>
              <a:t>Building an online presence takes an extended period of time probably a year or more to solidify and take off</a:t>
            </a:r>
          </a:p>
          <a:p>
            <a:r>
              <a:rPr lang="en-US" sz="2400" dirty="0" smtClean="0"/>
              <a:t>It takes extreme time and dedication </a:t>
            </a:r>
          </a:p>
          <a:p>
            <a:r>
              <a:rPr lang="en-US" sz="2400" dirty="0" smtClean="0"/>
              <a:t>The strategies are geared more towards businesses or people with a team of writers not one individual</a:t>
            </a:r>
          </a:p>
          <a:p>
            <a:r>
              <a:rPr lang="en-US" sz="2400" dirty="0" smtClean="0"/>
              <a:t>They’re not all as useful as they seem because not everyone has the man power to accomplish them</a:t>
            </a:r>
          </a:p>
          <a:p>
            <a:r>
              <a:rPr lang="en-US" sz="2400" dirty="0" smtClean="0"/>
              <a:t>We’re really only a small blip in the twitterverse radar, it’s a highly fluid site and content gets lost quickly</a:t>
            </a:r>
            <a:endParaRPr lang="en-US" sz="2400" dirty="0"/>
          </a:p>
        </p:txBody>
      </p:sp>
    </p:spTree>
    <p:extLst>
      <p:ext uri="{BB962C8B-B14F-4D97-AF65-F5344CB8AC3E}">
        <p14:creationId xmlns:p14="http://schemas.microsoft.com/office/powerpoint/2010/main" val="476188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smtClean="0"/>
              <a:t>The key takeaways</a:t>
            </a:r>
            <a:endParaRPr lang="en-US" sz="4400" u="sng" dirty="0"/>
          </a:p>
        </p:txBody>
      </p:sp>
      <p:sp>
        <p:nvSpPr>
          <p:cNvPr id="3" name="Content Placeholder 2"/>
          <p:cNvSpPr>
            <a:spLocks noGrp="1"/>
          </p:cNvSpPr>
          <p:nvPr>
            <p:ph sz="quarter" idx="13"/>
          </p:nvPr>
        </p:nvSpPr>
        <p:spPr/>
        <p:txBody>
          <a:bodyPr>
            <a:normAutofit/>
          </a:bodyPr>
          <a:lstStyle/>
          <a:p>
            <a:r>
              <a:rPr lang="en-US" sz="2400" dirty="0" smtClean="0"/>
              <a:t>Though I did not hit my target 25% overall increase my engagement/ views per tweet has increased dramatically </a:t>
            </a:r>
          </a:p>
          <a:p>
            <a:r>
              <a:rPr lang="en-US" sz="2400" dirty="0" smtClean="0"/>
              <a:t>This project is relevant in becoming a reference for other users who want to use popular strategies by Forbes or Hootsuite </a:t>
            </a:r>
          </a:p>
          <a:p>
            <a:r>
              <a:rPr lang="en-US" sz="2400" dirty="0" smtClean="0"/>
              <a:t>To continue the experiment I would certainly learn how to properly use </a:t>
            </a:r>
            <a:r>
              <a:rPr lang="en-US" sz="2400" dirty="0"/>
              <a:t>H</a:t>
            </a:r>
            <a:r>
              <a:rPr lang="en-US" sz="2400" dirty="0" smtClean="0"/>
              <a:t>ootsuite </a:t>
            </a:r>
          </a:p>
          <a:p>
            <a:r>
              <a:rPr lang="en-US" sz="2400" dirty="0" smtClean="0"/>
              <a:t>A more complex strategy guideline would be developed and a more targeted audience or community would be the target</a:t>
            </a:r>
            <a:endParaRPr lang="en-US" sz="2400" dirty="0"/>
          </a:p>
        </p:txBody>
      </p:sp>
    </p:spTree>
    <p:extLst>
      <p:ext uri="{BB962C8B-B14F-4D97-AF65-F5344CB8AC3E}">
        <p14:creationId xmlns:p14="http://schemas.microsoft.com/office/powerpoint/2010/main" val="368151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sz="quarter" idx="13"/>
          </p:nvPr>
        </p:nvSpPr>
        <p:spPr/>
        <p:txBody>
          <a:bodyPr/>
          <a:lstStyle/>
          <a:p>
            <a:r>
              <a:rPr lang="en-US" b="1" dirty="0"/>
              <a:t>Armstrong, </a:t>
            </a:r>
            <a:r>
              <a:rPr lang="en-US" b="1" dirty="0" err="1"/>
              <a:t>Russel</a:t>
            </a:r>
            <a:r>
              <a:rPr lang="en-US" b="1" dirty="0"/>
              <a:t>. "Marketing Pros and Cons of Twitter." </a:t>
            </a:r>
            <a:r>
              <a:rPr lang="en-US" b="1" i="1" dirty="0" err="1"/>
              <a:t>Linkedin</a:t>
            </a:r>
            <a:r>
              <a:rPr lang="en-US" b="1" dirty="0"/>
              <a:t>. LinkedIn, 1 Feb. 2015. Web. 17 Nov. 2015. &lt;https://</a:t>
            </a:r>
            <a:r>
              <a:rPr lang="en-US" b="1" dirty="0" err="1"/>
              <a:t>www.linkedin.com</a:t>
            </a:r>
            <a:r>
              <a:rPr lang="en-US" b="1" dirty="0"/>
              <a:t>/pulse/twitter-marketing-pros-cons-</a:t>
            </a:r>
            <a:r>
              <a:rPr lang="en-US" b="1" dirty="0" err="1"/>
              <a:t>russell</a:t>
            </a:r>
            <a:r>
              <a:rPr lang="en-US" b="1" dirty="0"/>
              <a:t>-</a:t>
            </a:r>
            <a:r>
              <a:rPr lang="en-US" b="1" dirty="0" err="1"/>
              <a:t>armstrong</a:t>
            </a:r>
            <a:r>
              <a:rPr lang="en-US" b="1" dirty="0"/>
              <a:t>&gt;.</a:t>
            </a:r>
          </a:p>
          <a:p>
            <a:pPr marL="45720" indent="0">
              <a:buNone/>
            </a:pPr>
            <a:endParaRPr lang="en-US" dirty="0"/>
          </a:p>
          <a:p>
            <a:r>
              <a:rPr lang="en-US" b="1" dirty="0" err="1"/>
              <a:t>Olanoff</a:t>
            </a:r>
            <a:r>
              <a:rPr lang="en-US" b="1" dirty="0"/>
              <a:t>, Drew. "Twitter Debuts Moments." </a:t>
            </a:r>
            <a:r>
              <a:rPr lang="en-US" b="1" i="1" dirty="0" err="1"/>
              <a:t>TechCrunch</a:t>
            </a:r>
            <a:r>
              <a:rPr lang="en-US" b="1" dirty="0"/>
              <a:t>. 6 Oct. 2015. Web. 17 Nov. 2015. &lt;http://</a:t>
            </a:r>
            <a:r>
              <a:rPr lang="en-US" b="1" dirty="0" err="1"/>
              <a:t>techcrunch.com</a:t>
            </a:r>
            <a:r>
              <a:rPr lang="en-US" b="1" dirty="0"/>
              <a:t>/2015/10/06/project-glacier/#.</a:t>
            </a:r>
            <a:r>
              <a:rPr lang="en-US" b="1" dirty="0" err="1"/>
              <a:t>cxicwgi:TMDC</a:t>
            </a:r>
            <a:r>
              <a:rPr lang="en-US" b="1" dirty="0"/>
              <a:t>&gt;.</a:t>
            </a:r>
          </a:p>
          <a:p>
            <a:endParaRPr lang="en-US" dirty="0"/>
          </a:p>
          <a:p>
            <a:r>
              <a:rPr lang="en-US" b="1" dirty="0"/>
              <a:t>Cave, Andrew. "Will Twitter Be Dead in Three Years." </a:t>
            </a:r>
            <a:r>
              <a:rPr lang="en-US" b="1" i="1" dirty="0"/>
              <a:t>Forbes</a:t>
            </a:r>
            <a:r>
              <a:rPr lang="en-US" b="1" dirty="0"/>
              <a:t>. Forbes Magazine, 2015. Web. 17 Nov. 2015. &lt;http://</a:t>
            </a:r>
            <a:r>
              <a:rPr lang="en-US" b="1" dirty="0" err="1"/>
              <a:t>www.forbes.com</a:t>
            </a:r>
            <a:r>
              <a:rPr lang="en-US" b="1" dirty="0"/>
              <a:t>/sites/</a:t>
            </a:r>
            <a:r>
              <a:rPr lang="en-US" b="1" dirty="0" err="1"/>
              <a:t>andrewcave</a:t>
            </a:r>
            <a:r>
              <a:rPr lang="en-US" b="1" dirty="0"/>
              <a:t>/2015/01/31/will-twitter-still-be-around-for-super-bowl-lii-in-2018/&gt;.</a:t>
            </a:r>
            <a:endParaRPr lang="en-US" dirty="0"/>
          </a:p>
          <a:p>
            <a:pPr marL="45720" indent="0">
              <a:buNone/>
            </a:pPr>
            <a:endParaRPr lang="en-US" dirty="0"/>
          </a:p>
          <a:p>
            <a:endParaRPr lang="en-US" dirty="0"/>
          </a:p>
        </p:txBody>
      </p:sp>
    </p:spTree>
    <p:extLst>
      <p:ext uri="{BB962C8B-B14F-4D97-AF65-F5344CB8AC3E}">
        <p14:creationId xmlns:p14="http://schemas.microsoft.com/office/powerpoint/2010/main" val="404951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sz="quarter" idx="13"/>
          </p:nvPr>
        </p:nvSpPr>
        <p:spPr/>
        <p:txBody>
          <a:bodyPr>
            <a:normAutofit lnSpcReduction="10000"/>
          </a:bodyPr>
          <a:lstStyle/>
          <a:p>
            <a:pPr marL="45720" indent="0">
              <a:buNone/>
            </a:pPr>
            <a:endParaRPr lang="en-US" dirty="0"/>
          </a:p>
          <a:p>
            <a:r>
              <a:rPr lang="en-US" b="1" dirty="0"/>
              <a:t>Cohen, James, and Thomas Kenny. "CHAPTERS 2 AND 7." </a:t>
            </a:r>
            <a:r>
              <a:rPr lang="en-US" b="1" i="1" dirty="0"/>
              <a:t>Producing New and Digital Media Your Guide to Savvy Use of the Web.</a:t>
            </a:r>
            <a:r>
              <a:rPr lang="en-US" b="1" dirty="0"/>
              <a:t> Independence: Taylor and Francis, 2015. Print.</a:t>
            </a:r>
            <a:endParaRPr lang="en-US" dirty="0"/>
          </a:p>
          <a:p>
            <a:pPr marL="45720" indent="0">
              <a:buNone/>
            </a:pPr>
            <a:endParaRPr lang="en-US" dirty="0"/>
          </a:p>
          <a:p>
            <a:r>
              <a:rPr lang="en-US" b="1" dirty="0" err="1"/>
              <a:t>Kricfalusi</a:t>
            </a:r>
            <a:r>
              <a:rPr lang="en-US" b="1" dirty="0"/>
              <a:t>, Elizabeth. "Twitter vs. </a:t>
            </a:r>
            <a:r>
              <a:rPr lang="en-US" b="1" dirty="0" err="1"/>
              <a:t>TweetDeck</a:t>
            </a:r>
            <a:r>
              <a:rPr lang="en-US" b="1" dirty="0"/>
              <a:t> vs. </a:t>
            </a:r>
            <a:r>
              <a:rPr lang="en-US" b="1" dirty="0" err="1"/>
              <a:t>Hootsuite</a:t>
            </a:r>
            <a:r>
              <a:rPr lang="en-US" b="1" dirty="0"/>
              <a:t>: Which Is the Best Twitter Client?" </a:t>
            </a:r>
            <a:r>
              <a:rPr lang="en-US" b="1" i="1" dirty="0"/>
              <a:t>Tech for Luddites</a:t>
            </a:r>
            <a:r>
              <a:rPr lang="en-US" b="1" dirty="0"/>
              <a:t>. Tech or Luddites, 3 Apr. 2015. Web. 17 Nov. 2015. &lt;http://</a:t>
            </a:r>
            <a:r>
              <a:rPr lang="en-US" b="1" dirty="0" err="1"/>
              <a:t>techforluddites.com</a:t>
            </a:r>
            <a:r>
              <a:rPr lang="en-US" b="1" dirty="0"/>
              <a:t>/twitter-vs-tweetdeck-vs-hootsuite-which-is-the-best-twitter-client/&gt;.</a:t>
            </a:r>
          </a:p>
          <a:p>
            <a:pPr marL="45720" indent="0">
              <a:buNone/>
            </a:pPr>
            <a:endParaRPr lang="en-US" dirty="0"/>
          </a:p>
          <a:p>
            <a:r>
              <a:rPr lang="en-US" b="1" dirty="0"/>
              <a:t>Prattler, Adam. "How to Use Twitter </a:t>
            </a:r>
            <a:r>
              <a:rPr lang="en-US" b="1" dirty="0" err="1"/>
              <a:t>Hashtags</a:t>
            </a:r>
            <a:r>
              <a:rPr lang="en-US" b="1" dirty="0"/>
              <a:t> to Get Noticed." </a:t>
            </a:r>
            <a:r>
              <a:rPr lang="en-US" b="1" i="1" dirty="0"/>
              <a:t>Social Media Today</a:t>
            </a:r>
            <a:r>
              <a:rPr lang="en-US" b="1" dirty="0"/>
              <a:t>. 22 Oct. 2013. Web. 17 Nov. 2015. &lt;http://</a:t>
            </a:r>
            <a:r>
              <a:rPr lang="en-US" b="1" dirty="0" err="1"/>
              <a:t>www.socialmediatoday.com</a:t>
            </a:r>
            <a:r>
              <a:rPr lang="en-US" b="1" dirty="0"/>
              <a:t>/content/how-use-twitter-</a:t>
            </a:r>
            <a:r>
              <a:rPr lang="en-US" b="1" dirty="0" err="1"/>
              <a:t>hashtags</a:t>
            </a:r>
            <a:r>
              <a:rPr lang="en-US" b="1" dirty="0"/>
              <a:t>-get-noticed&gt;.</a:t>
            </a:r>
            <a:endParaRPr lang="en-US" dirty="0"/>
          </a:p>
          <a:p>
            <a:pPr marL="4572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01126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Purpose and objectives </a:t>
            </a:r>
            <a:endParaRPr lang="en-US" sz="4800" u="sng" dirty="0"/>
          </a:p>
        </p:txBody>
      </p:sp>
      <p:sp>
        <p:nvSpPr>
          <p:cNvPr id="3" name="Content Placeholder 2"/>
          <p:cNvSpPr>
            <a:spLocks noGrp="1"/>
          </p:cNvSpPr>
          <p:nvPr>
            <p:ph sz="quarter" idx="13"/>
          </p:nvPr>
        </p:nvSpPr>
        <p:spPr>
          <a:xfrm>
            <a:off x="1404930" y="1479842"/>
            <a:ext cx="7129470" cy="4120519"/>
          </a:xfrm>
        </p:spPr>
        <p:txBody>
          <a:bodyPr>
            <a:normAutofit/>
          </a:bodyPr>
          <a:lstStyle/>
          <a:p>
            <a:pPr marL="0" indent="0">
              <a:buNone/>
            </a:pPr>
            <a:r>
              <a:rPr lang="en-US" sz="2800" dirty="0" smtClean="0"/>
              <a:t>The purpose of the Twitter user engagement experiment was to determine if an individual could increase their engagement on Twitter by applying popular strategies. </a:t>
            </a:r>
          </a:p>
          <a:p>
            <a:r>
              <a:rPr lang="en-US" sz="2800" dirty="0" smtClean="0"/>
              <a:t>Prove or disprove the strategies by applying them to my own Twitter</a:t>
            </a:r>
          </a:p>
          <a:p>
            <a:r>
              <a:rPr lang="en-US" sz="2800" dirty="0" smtClean="0"/>
              <a:t>Increase my </a:t>
            </a:r>
            <a:r>
              <a:rPr lang="en-US" sz="2800" dirty="0"/>
              <a:t>T</a:t>
            </a:r>
            <a:r>
              <a:rPr lang="en-US" sz="2800" dirty="0" smtClean="0"/>
              <a:t>witter engagement and following by 25% all around</a:t>
            </a:r>
          </a:p>
          <a:p>
            <a:pPr marL="0" indent="0">
              <a:buNone/>
            </a:pPr>
            <a:endParaRPr lang="en-US" dirty="0"/>
          </a:p>
          <a:p>
            <a:pPr marL="0" indent="0">
              <a:buNone/>
            </a:pPr>
            <a:endParaRPr lang="en-US" dirty="0"/>
          </a:p>
        </p:txBody>
      </p:sp>
      <p:pic>
        <p:nvPicPr>
          <p:cNvPr id="4" name="Picture 3" descr="twe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71" y="2260020"/>
            <a:ext cx="960999" cy="966586"/>
          </a:xfrm>
          <a:prstGeom prst="rect">
            <a:avLst/>
          </a:prstGeom>
        </p:spPr>
      </p:pic>
    </p:spTree>
    <p:extLst>
      <p:ext uri="{BB962C8B-B14F-4D97-AF65-F5344CB8AC3E}">
        <p14:creationId xmlns:p14="http://schemas.microsoft.com/office/powerpoint/2010/main" val="77063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sz="quarter" idx="13"/>
          </p:nvPr>
        </p:nvSpPr>
        <p:spPr/>
        <p:txBody>
          <a:bodyPr/>
          <a:lstStyle/>
          <a:p>
            <a:r>
              <a:rPr lang="en-US" b="1" dirty="0"/>
              <a:t>Patel, Neil, and Retia Pure. "The Complete Guide to Understand Customer Psychology – Chapter 3." Quick Sprout. Quick Sprout, 2014. Web. 6 Dec. 2015. &lt;https://</a:t>
            </a:r>
            <a:r>
              <a:rPr lang="en-US" b="1" dirty="0" err="1"/>
              <a:t>www.quicksprout.com</a:t>
            </a:r>
            <a:r>
              <a:rPr lang="en-US" b="1" dirty="0"/>
              <a:t>/the-complete-guide-to-understand-customer-psychology-chapter-3/&gt;.</a:t>
            </a:r>
          </a:p>
          <a:p>
            <a:pPr marL="45720" indent="0">
              <a:buNone/>
            </a:pPr>
            <a:endParaRPr lang="en-US" dirty="0"/>
          </a:p>
          <a:p>
            <a:r>
              <a:rPr lang="en-US" b="1" dirty="0" err="1"/>
              <a:t>Rampton</a:t>
            </a:r>
            <a:r>
              <a:rPr lang="en-US" b="1" dirty="0"/>
              <a:t>, John. "25 Ways to Grow Your Social Media Presence." </a:t>
            </a:r>
            <a:r>
              <a:rPr lang="en-US" b="1" i="1" dirty="0"/>
              <a:t>Forbes</a:t>
            </a:r>
            <a:r>
              <a:rPr lang="en-US" b="1" dirty="0"/>
              <a:t>. Forbes Magazine, 29 Sept. 2014. Web. 12 Nov. 2015.</a:t>
            </a:r>
          </a:p>
          <a:p>
            <a:endParaRPr lang="en-US" dirty="0"/>
          </a:p>
          <a:p>
            <a:r>
              <a:rPr lang="en-US" b="1" dirty="0"/>
              <a:t>Works, </a:t>
            </a:r>
            <a:r>
              <a:rPr lang="en-US" b="1" dirty="0" err="1"/>
              <a:t>Bernadeen</a:t>
            </a:r>
            <a:r>
              <a:rPr lang="en-US" b="1" dirty="0"/>
              <a:t>. "</a:t>
            </a:r>
            <a:r>
              <a:rPr lang="en-US" b="1" dirty="0" err="1"/>
              <a:t>HootSuite</a:t>
            </a:r>
            <a:r>
              <a:rPr lang="en-US" b="1" dirty="0"/>
              <a:t>: Maximize Your Social Media Efforts." </a:t>
            </a:r>
            <a:r>
              <a:rPr lang="en-US" b="1" i="1" dirty="0"/>
              <a:t>Business Insider</a:t>
            </a:r>
            <a:r>
              <a:rPr lang="en-US" b="1" dirty="0"/>
              <a:t>. Business Insider, </a:t>
            </a:r>
            <a:r>
              <a:rPr lang="en-US" b="1" dirty="0" err="1"/>
              <a:t>Inc</a:t>
            </a:r>
            <a:r>
              <a:rPr lang="en-US" b="1" dirty="0"/>
              <a:t>, 26 Dec. 2012. Web. 17 Nov. 2015. &lt;http://</a:t>
            </a:r>
            <a:r>
              <a:rPr lang="en-US" b="1" dirty="0" err="1"/>
              <a:t>www.businessinsider.com</a:t>
            </a:r>
            <a:r>
              <a:rPr lang="en-US" b="1" dirty="0"/>
              <a:t>/hootsuite-maximize-your-social-media-efforts-2012-12&gt;.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3593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smtClean="0"/>
              <a:t>THINGS TO THINK ABOUT</a:t>
            </a:r>
            <a:endParaRPr lang="en-US" sz="4400" u="sng" dirty="0"/>
          </a:p>
        </p:txBody>
      </p:sp>
      <p:sp>
        <p:nvSpPr>
          <p:cNvPr id="3" name="Content Placeholder 2"/>
          <p:cNvSpPr>
            <a:spLocks noGrp="1"/>
          </p:cNvSpPr>
          <p:nvPr>
            <p:ph sz="quarter" idx="13"/>
          </p:nvPr>
        </p:nvSpPr>
        <p:spPr/>
        <p:txBody>
          <a:bodyPr>
            <a:normAutofit/>
          </a:bodyPr>
          <a:lstStyle/>
          <a:p>
            <a:r>
              <a:rPr lang="en-US" sz="2400" dirty="0" smtClean="0"/>
              <a:t>What makes you engage with or ignore content you see online? </a:t>
            </a:r>
          </a:p>
          <a:p>
            <a:r>
              <a:rPr lang="en-US" sz="2400" dirty="0" smtClean="0"/>
              <a:t>If you do engage with something what are the primary reasons?</a:t>
            </a:r>
          </a:p>
          <a:p>
            <a:r>
              <a:rPr lang="en-US" sz="2400" dirty="0" smtClean="0"/>
              <a:t>What do you think is the best way to build a following on social media and if you already have an established following how did you achieve it?</a:t>
            </a:r>
            <a:endParaRPr lang="en-US" sz="2400" dirty="0"/>
          </a:p>
        </p:txBody>
      </p:sp>
      <p:pic>
        <p:nvPicPr>
          <p:cNvPr id="4" name="Picture 3"/>
          <p:cNvPicPr>
            <a:picLocks noChangeAspect="1"/>
          </p:cNvPicPr>
          <p:nvPr/>
        </p:nvPicPr>
        <p:blipFill>
          <a:blip r:embed="rId2"/>
          <a:stretch>
            <a:fillRect/>
          </a:stretch>
        </p:blipFill>
        <p:spPr>
          <a:xfrm>
            <a:off x="5996103" y="4148706"/>
            <a:ext cx="2095716" cy="1697662"/>
          </a:xfrm>
          <a:prstGeom prst="rect">
            <a:avLst/>
          </a:prstGeom>
        </p:spPr>
      </p:pic>
    </p:spTree>
    <p:extLst>
      <p:ext uri="{BB962C8B-B14F-4D97-AF65-F5344CB8AC3E}">
        <p14:creationId xmlns:p14="http://schemas.microsoft.com/office/powerpoint/2010/main" val="38948025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DEFINING SUCCESS </a:t>
            </a:r>
            <a:endParaRPr lang="en-US" sz="4800" u="sng" dirty="0"/>
          </a:p>
        </p:txBody>
      </p:sp>
      <p:sp>
        <p:nvSpPr>
          <p:cNvPr id="3" name="Content Placeholder 2"/>
          <p:cNvSpPr>
            <a:spLocks noGrp="1"/>
          </p:cNvSpPr>
          <p:nvPr>
            <p:ph sz="quarter" idx="13"/>
          </p:nvPr>
        </p:nvSpPr>
        <p:spPr>
          <a:xfrm>
            <a:off x="490070" y="1592729"/>
            <a:ext cx="7924800" cy="4114800"/>
          </a:xfrm>
        </p:spPr>
        <p:txBody>
          <a:bodyPr>
            <a:noAutofit/>
          </a:bodyPr>
          <a:lstStyle/>
          <a:p>
            <a:pPr marL="0" indent="0">
              <a:buNone/>
            </a:pPr>
            <a:r>
              <a:rPr lang="en-US" sz="2400" dirty="0" smtClean="0"/>
              <a:t>For this experiment success will be determined by two components, one being an increase of followers and the other and larger aspect will be increasing my percentage of engagement per tweet. </a:t>
            </a:r>
          </a:p>
          <a:p>
            <a:pPr marL="0" indent="0">
              <a:buNone/>
            </a:pPr>
            <a:r>
              <a:rPr lang="en-US" sz="2400" dirty="0" smtClean="0"/>
              <a:t>At the start of this experiment my statistics were,</a:t>
            </a:r>
          </a:p>
          <a:p>
            <a:pPr marL="0" indent="0">
              <a:buNone/>
            </a:pPr>
            <a:endParaRPr lang="en-US" sz="2400" dirty="0"/>
          </a:p>
          <a:p>
            <a:pPr marL="0" indent="0">
              <a:buNone/>
            </a:pPr>
            <a:r>
              <a:rPr lang="en-US" sz="2400" dirty="0" smtClean="0"/>
              <a:t>21 Followers </a:t>
            </a:r>
          </a:p>
          <a:p>
            <a:pPr marL="0" indent="0">
              <a:buNone/>
            </a:pPr>
            <a:r>
              <a:rPr lang="en-US" sz="2400" dirty="0" smtClean="0"/>
              <a:t>12 views (engagement) per tweet</a:t>
            </a:r>
          </a:p>
          <a:p>
            <a:pPr marL="0" indent="0">
              <a:buNone/>
            </a:pPr>
            <a:endParaRPr lang="en-US" sz="2400" dirty="0" smtClean="0"/>
          </a:p>
        </p:txBody>
      </p:sp>
      <p:pic>
        <p:nvPicPr>
          <p:cNvPr id="4" name="Picture 3"/>
          <p:cNvPicPr>
            <a:picLocks noChangeAspect="1"/>
          </p:cNvPicPr>
          <p:nvPr/>
        </p:nvPicPr>
        <p:blipFill>
          <a:blip r:embed="rId2"/>
          <a:stretch>
            <a:fillRect/>
          </a:stretch>
        </p:blipFill>
        <p:spPr>
          <a:xfrm>
            <a:off x="5978232" y="3797874"/>
            <a:ext cx="2556168" cy="1917126"/>
          </a:xfrm>
          <a:prstGeom prst="rect">
            <a:avLst/>
          </a:prstGeom>
        </p:spPr>
      </p:pic>
    </p:spTree>
    <p:extLst>
      <p:ext uri="{BB962C8B-B14F-4D97-AF65-F5344CB8AC3E}">
        <p14:creationId xmlns:p14="http://schemas.microsoft.com/office/powerpoint/2010/main" val="15131550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8117"/>
            <a:ext cx="7924800" cy="1143000"/>
          </a:xfrm>
        </p:spPr>
        <p:txBody>
          <a:bodyPr/>
          <a:lstStyle/>
          <a:p>
            <a:r>
              <a:rPr lang="en-US" sz="4800" u="sng" dirty="0" smtClean="0"/>
              <a:t>Strategy </a:t>
            </a:r>
            <a:endParaRPr lang="en-US" sz="4800" u="sng" dirty="0"/>
          </a:p>
        </p:txBody>
      </p:sp>
      <p:sp>
        <p:nvSpPr>
          <p:cNvPr id="3" name="Content Placeholder 2"/>
          <p:cNvSpPr>
            <a:spLocks noGrp="1"/>
          </p:cNvSpPr>
          <p:nvPr>
            <p:ph sz="quarter" idx="13"/>
          </p:nvPr>
        </p:nvSpPr>
        <p:spPr>
          <a:xfrm>
            <a:off x="609600" y="1271117"/>
            <a:ext cx="7924800" cy="4635095"/>
          </a:xfrm>
        </p:spPr>
        <p:txBody>
          <a:bodyPr>
            <a:noAutofit/>
          </a:bodyPr>
          <a:lstStyle/>
          <a:p>
            <a:pPr marL="0" indent="0">
              <a:buNone/>
            </a:pPr>
            <a:r>
              <a:rPr lang="en-US" sz="2400" dirty="0" smtClean="0"/>
              <a:t>My strategy was composed based off of strategies created by Forbes, Business Insider, Hootsuite and the NY Times.</a:t>
            </a:r>
          </a:p>
          <a:p>
            <a:pPr marL="0" indent="0">
              <a:buNone/>
            </a:pPr>
            <a:endParaRPr lang="en-US" sz="2400" dirty="0" smtClean="0"/>
          </a:p>
          <a:p>
            <a:r>
              <a:rPr lang="en-US" sz="2400" dirty="0" smtClean="0"/>
              <a:t>Implementing the use of Hashtags and engaging with popular content</a:t>
            </a:r>
            <a:endParaRPr lang="en-US" sz="2400" dirty="0"/>
          </a:p>
          <a:p>
            <a:r>
              <a:rPr lang="en-US" sz="2400" dirty="0" smtClean="0"/>
              <a:t>Sharing Content</a:t>
            </a:r>
          </a:p>
          <a:p>
            <a:r>
              <a:rPr lang="en-US" sz="2400" dirty="0" smtClean="0"/>
              <a:t>Cross Posting</a:t>
            </a:r>
          </a:p>
          <a:p>
            <a:r>
              <a:rPr lang="en-US" sz="2400" dirty="0" smtClean="0"/>
              <a:t>Third Party Apps</a:t>
            </a:r>
            <a:endParaRPr lang="en-US" sz="2400" dirty="0"/>
          </a:p>
        </p:txBody>
      </p:sp>
    </p:spTree>
    <p:extLst>
      <p:ext uri="{BB962C8B-B14F-4D97-AF65-F5344CB8AC3E}">
        <p14:creationId xmlns:p14="http://schemas.microsoft.com/office/powerpoint/2010/main" val="16063824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smtClean="0"/>
              <a:t>THE CLAIMS</a:t>
            </a:r>
            <a:endParaRPr lang="en-US" sz="4400" u="sng" dirty="0"/>
          </a:p>
        </p:txBody>
      </p:sp>
      <p:sp>
        <p:nvSpPr>
          <p:cNvPr id="3" name="Content Placeholder 2"/>
          <p:cNvSpPr>
            <a:spLocks noGrp="1"/>
          </p:cNvSpPr>
          <p:nvPr>
            <p:ph sz="quarter" idx="13"/>
          </p:nvPr>
        </p:nvSpPr>
        <p:spPr/>
        <p:txBody>
          <a:bodyPr/>
          <a:lstStyle/>
          <a:p>
            <a:pPr marL="0" indent="0">
              <a:buNone/>
            </a:pPr>
            <a:r>
              <a:rPr lang="en-US" dirty="0" smtClean="0"/>
              <a:t>Though not completely the same many of the sources recommend similar approaches to online engagement building, of all the strategies read the strongest claims used to build my open strategy as well as the ones I aimed to prove or disprove were;</a:t>
            </a:r>
          </a:p>
          <a:p>
            <a:pPr marL="0" indent="0">
              <a:buNone/>
            </a:pPr>
            <a:endParaRPr lang="en-US" dirty="0"/>
          </a:p>
          <a:p>
            <a:r>
              <a:rPr lang="en-US" dirty="0" smtClean="0"/>
              <a:t>Forbes 11</a:t>
            </a:r>
            <a:r>
              <a:rPr lang="en-US" baseline="30000" dirty="0" smtClean="0"/>
              <a:t>th</a:t>
            </a:r>
            <a:r>
              <a:rPr lang="en-US" dirty="0" smtClean="0"/>
              <a:t> strategy for building online presence was “Use Hashtags often</a:t>
            </a:r>
            <a:r>
              <a:rPr lang="is-IS" dirty="0" smtClean="0"/>
              <a:t>… it will bring more users to your page” </a:t>
            </a:r>
          </a:p>
          <a:p>
            <a:endParaRPr lang="is-IS" dirty="0"/>
          </a:p>
          <a:p>
            <a:r>
              <a:rPr lang="is-IS" dirty="0" smtClean="0"/>
              <a:t>Business Insider suggests that sharing content across multiple platforms optimizes its ability to be seen</a:t>
            </a:r>
          </a:p>
          <a:p>
            <a:endParaRPr lang="is-IS" dirty="0" smtClean="0"/>
          </a:p>
          <a:p>
            <a:r>
              <a:rPr lang="is-IS" dirty="0" smtClean="0"/>
              <a:t>Hootsuite also auggests using hashtags and engaging with the more active tags to be apart of the conversation, don’t overwhlem the tweet with hashtags stay on topic</a:t>
            </a:r>
            <a:endParaRPr lang="en-US" dirty="0"/>
          </a:p>
        </p:txBody>
      </p:sp>
    </p:spTree>
    <p:extLst>
      <p:ext uri="{BB962C8B-B14F-4D97-AF65-F5344CB8AC3E}">
        <p14:creationId xmlns:p14="http://schemas.microsoft.com/office/powerpoint/2010/main" val="395700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Why #hashtags?</a:t>
            </a:r>
            <a:endParaRPr lang="en-US" sz="4800" u="sng" dirty="0"/>
          </a:p>
        </p:txBody>
      </p:sp>
      <p:sp>
        <p:nvSpPr>
          <p:cNvPr id="3" name="Content Placeholder 2"/>
          <p:cNvSpPr>
            <a:spLocks noGrp="1"/>
          </p:cNvSpPr>
          <p:nvPr>
            <p:ph sz="quarter" idx="13"/>
          </p:nvPr>
        </p:nvSpPr>
        <p:spPr>
          <a:xfrm>
            <a:off x="609600" y="1600200"/>
            <a:ext cx="3975802" cy="4272194"/>
          </a:xfrm>
        </p:spPr>
        <p:txBody>
          <a:bodyPr>
            <a:normAutofit/>
          </a:bodyPr>
          <a:lstStyle/>
          <a:p>
            <a:pPr marL="0" indent="0">
              <a:buNone/>
            </a:pPr>
            <a:r>
              <a:rPr lang="en-US" sz="2400" dirty="0" smtClean="0"/>
              <a:t>A hashtag (#) is a word, phrase or acronym that raises awareness, gathers support or starts a conversation about a specific topic. In a sense it is the gateway to a sub community on Twitter and is used by businesses, marketers or TV/ MOVIE producers to advertise, get feedback or gain popularity.</a:t>
            </a:r>
            <a:endParaRPr lang="en-US" sz="2400" dirty="0"/>
          </a:p>
        </p:txBody>
      </p:sp>
      <p:pic>
        <p:nvPicPr>
          <p:cNvPr id="5" name="Picture 4" descr="IMG_310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9062" y="840296"/>
            <a:ext cx="3214688" cy="5032098"/>
          </a:xfrm>
          <a:prstGeom prst="rect">
            <a:avLst/>
          </a:prstGeom>
        </p:spPr>
      </p:pic>
    </p:spTree>
    <p:extLst>
      <p:ext uri="{BB962C8B-B14F-4D97-AF65-F5344CB8AC3E}">
        <p14:creationId xmlns:p14="http://schemas.microsoft.com/office/powerpoint/2010/main" val="3299806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0" y="454113"/>
            <a:ext cx="7924800" cy="642350"/>
          </a:xfrm>
        </p:spPr>
        <p:txBody>
          <a:bodyPr/>
          <a:lstStyle/>
          <a:p>
            <a:r>
              <a:rPr lang="en-US" dirty="0" smtClean="0"/>
              <a:t>#HASHTAGS</a:t>
            </a:r>
            <a:endParaRPr lang="en-US" dirty="0"/>
          </a:p>
        </p:txBody>
      </p:sp>
      <p:pic>
        <p:nvPicPr>
          <p:cNvPr id="4" name="Picture 3" descr="IMG_309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651" y="1096463"/>
            <a:ext cx="3117349" cy="5541954"/>
          </a:xfrm>
          <a:prstGeom prst="rect">
            <a:avLst/>
          </a:prstGeom>
        </p:spPr>
      </p:pic>
      <p:pic>
        <p:nvPicPr>
          <p:cNvPr id="5" name="Picture 4" descr="IMG_31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233" y="1096463"/>
            <a:ext cx="2947418" cy="5541954"/>
          </a:xfrm>
          <a:prstGeom prst="rect">
            <a:avLst/>
          </a:prstGeom>
        </p:spPr>
      </p:pic>
      <p:pic>
        <p:nvPicPr>
          <p:cNvPr id="6" name="Picture 5" descr="IMG_31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96463"/>
            <a:ext cx="3079232" cy="5541954"/>
          </a:xfrm>
          <a:prstGeom prst="rect">
            <a:avLst/>
          </a:prstGeom>
        </p:spPr>
      </p:pic>
    </p:spTree>
    <p:extLst>
      <p:ext uri="{BB962C8B-B14F-4D97-AF65-F5344CB8AC3E}">
        <p14:creationId xmlns:p14="http://schemas.microsoft.com/office/powerpoint/2010/main" val="3438347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0" y="341247"/>
            <a:ext cx="7924800" cy="717593"/>
          </a:xfrm>
        </p:spPr>
        <p:txBody>
          <a:bodyPr/>
          <a:lstStyle/>
          <a:p>
            <a:r>
              <a:rPr lang="en-US" dirty="0"/>
              <a:t>#HASHTAGS</a:t>
            </a:r>
          </a:p>
        </p:txBody>
      </p:sp>
      <p:pic>
        <p:nvPicPr>
          <p:cNvPr id="4" name="Picture 3" descr="IMG_31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0" y="1205996"/>
            <a:ext cx="3060204" cy="5440362"/>
          </a:xfrm>
          <a:prstGeom prst="rect">
            <a:avLst/>
          </a:prstGeom>
        </p:spPr>
      </p:pic>
      <p:pic>
        <p:nvPicPr>
          <p:cNvPr id="5" name="Picture 4" descr="IMG_31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796" y="1205996"/>
            <a:ext cx="3060204" cy="5440362"/>
          </a:xfrm>
          <a:prstGeom prst="rect">
            <a:avLst/>
          </a:prstGeom>
        </p:spPr>
      </p:pic>
      <p:pic>
        <p:nvPicPr>
          <p:cNvPr id="7" name="Picture 6" descr="IMG_308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544" y="814638"/>
            <a:ext cx="3179252" cy="5652004"/>
          </a:xfrm>
          <a:prstGeom prst="rect">
            <a:avLst/>
          </a:prstGeom>
        </p:spPr>
      </p:pic>
    </p:spTree>
    <p:extLst>
      <p:ext uri="{BB962C8B-B14F-4D97-AF65-F5344CB8AC3E}">
        <p14:creationId xmlns:p14="http://schemas.microsoft.com/office/powerpoint/2010/main" val="3384729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Sharing content</a:t>
            </a:r>
            <a:endParaRPr lang="en-US" sz="4800" u="sng" dirty="0"/>
          </a:p>
        </p:txBody>
      </p:sp>
      <p:sp>
        <p:nvSpPr>
          <p:cNvPr id="3" name="Content Placeholder 2"/>
          <p:cNvSpPr>
            <a:spLocks noGrp="1"/>
          </p:cNvSpPr>
          <p:nvPr>
            <p:ph sz="quarter" idx="13"/>
          </p:nvPr>
        </p:nvSpPr>
        <p:spPr>
          <a:xfrm>
            <a:off x="609600" y="1600200"/>
            <a:ext cx="7924800" cy="2372149"/>
          </a:xfrm>
        </p:spPr>
        <p:txBody>
          <a:bodyPr>
            <a:normAutofit/>
          </a:bodyPr>
          <a:lstStyle/>
          <a:p>
            <a:pPr marL="0" indent="0">
              <a:buNone/>
            </a:pPr>
            <a:r>
              <a:rPr lang="en-US" sz="2400" dirty="0" smtClean="0"/>
              <a:t>Sharing content from other users or from media outlets is also another avenue to consider in getting your engagement numbers up. </a:t>
            </a:r>
            <a:r>
              <a:rPr lang="en-US" sz="2400" dirty="0"/>
              <a:t>N</a:t>
            </a:r>
            <a:r>
              <a:rPr lang="en-US" sz="2400" dirty="0" smtClean="0"/>
              <a:t>early doubling your audience potential you also open yourself up to joining smaller twitter communities. </a:t>
            </a:r>
            <a:endParaRPr lang="en-US" sz="2400" dirty="0"/>
          </a:p>
        </p:txBody>
      </p:sp>
      <p:pic>
        <p:nvPicPr>
          <p:cNvPr id="4" name="Picture 3" descr="FullSizeRen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5703"/>
            <a:ext cx="4395958" cy="3322100"/>
          </a:xfrm>
          <a:prstGeom prst="rect">
            <a:avLst/>
          </a:prstGeom>
        </p:spPr>
      </p:pic>
      <p:pic>
        <p:nvPicPr>
          <p:cNvPr id="5" name="Picture 4" descr="FullSizeRen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958" y="3155703"/>
            <a:ext cx="4748042" cy="3322100"/>
          </a:xfrm>
          <a:prstGeom prst="rect">
            <a:avLst/>
          </a:prstGeom>
        </p:spPr>
      </p:pic>
    </p:spTree>
    <p:extLst>
      <p:ext uri="{BB962C8B-B14F-4D97-AF65-F5344CB8AC3E}">
        <p14:creationId xmlns:p14="http://schemas.microsoft.com/office/powerpoint/2010/main" val="31651362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289</TotalTime>
  <Words>1013</Words>
  <Application>Microsoft Macintosh PowerPoint</Application>
  <PresentationFormat>On-screen Show (4:3)</PresentationFormat>
  <Paragraphs>91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Horizon</vt:lpstr>
      <vt:lpstr>Tweeting or Chirping? A look at user engagement</vt:lpstr>
      <vt:lpstr>Purpose and objectives </vt:lpstr>
      <vt:lpstr>DEFINING SUCCESS </vt:lpstr>
      <vt:lpstr>Strategy </vt:lpstr>
      <vt:lpstr>THE CLAIMS</vt:lpstr>
      <vt:lpstr>Why #hashtags?</vt:lpstr>
      <vt:lpstr>#HASHTAGS</vt:lpstr>
      <vt:lpstr>#HASHTAGS</vt:lpstr>
      <vt:lpstr>Sharing content</vt:lpstr>
      <vt:lpstr>Cross posting</vt:lpstr>
      <vt:lpstr>Cross posting</vt:lpstr>
      <vt:lpstr>Third party apps</vt:lpstr>
      <vt:lpstr>Hootsuite</vt:lpstr>
      <vt:lpstr>Results and conclusion </vt:lpstr>
      <vt:lpstr>UNDERSTANDING THE NUMBERS</vt:lpstr>
      <vt:lpstr>Understanding success </vt:lpstr>
      <vt:lpstr>The key takeaways</vt:lpstr>
      <vt:lpstr>SOURCES</vt:lpstr>
      <vt:lpstr>SOURCES</vt:lpstr>
      <vt:lpstr>SOURCES</vt:lpstr>
      <vt:lpstr>THINGS TO THINK ABOUT</vt:lpstr>
    </vt:vector>
  </TitlesOfParts>
  <Company>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Tweeting or Chirping? A look at user engagement</dc:title>
  <dc:creator>Samantha Pezzolanti</dc:creator>
  <cp:lastModifiedBy>Samantha Pezzolanti</cp:lastModifiedBy>
  <cp:revision>71</cp:revision>
  <dcterms:created xsi:type="dcterms:W3CDTF">2015-12-12T20:19:38Z</dcterms:created>
  <dcterms:modified xsi:type="dcterms:W3CDTF">2015-12-13T04:41:27Z</dcterms:modified>
</cp:coreProperties>
</file>