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8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10/22/2015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10/22/2015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10/22/2015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10/22/2015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10/22/2015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g"/><Relationship Id="rId11" Type="http://schemas.openxmlformats.org/officeDocument/2006/relationships/image" Target="../media/image12.png"/><Relationship Id="rId5" Type="http://schemas.openxmlformats.org/officeDocument/2006/relationships/image" Target="../media/image6.jp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174" y="1"/>
            <a:ext cx="11498826" cy="4800600"/>
          </a:xfrm>
          <a:solidFill>
            <a:schemeClr val="accent5">
              <a:lumMod val="60000"/>
              <a:lumOff val="40000"/>
            </a:schemeClr>
          </a:solidFill>
        </p:spPr>
        <p:txBody>
          <a:bodyPr/>
          <a:lstStyle/>
          <a:p>
            <a:r>
              <a:rPr lang="en-US" dirty="0" smtClean="0"/>
              <a:t>The Process of Memes Undergoing Change</a:t>
            </a:r>
            <a:endParaRPr lang="en-US" dirty="0"/>
          </a:p>
        </p:txBody>
      </p:sp>
      <p:sp>
        <p:nvSpPr>
          <p:cNvPr id="3" name="Subtitle 2"/>
          <p:cNvSpPr>
            <a:spLocks noGrp="1"/>
          </p:cNvSpPr>
          <p:nvPr>
            <p:ph type="subTitle" idx="1"/>
          </p:nvPr>
        </p:nvSpPr>
        <p:spPr>
          <a:xfrm>
            <a:off x="693174" y="4800600"/>
            <a:ext cx="11498826" cy="2057399"/>
          </a:xfrm>
          <a:solidFill>
            <a:schemeClr val="accent5">
              <a:lumMod val="60000"/>
              <a:lumOff val="40000"/>
            </a:schemeClr>
          </a:solidFill>
        </p:spPr>
        <p:txBody>
          <a:bodyPr/>
          <a:lstStyle/>
          <a:p>
            <a:r>
              <a:rPr lang="en-US" dirty="0" err="1" smtClean="0">
                <a:solidFill>
                  <a:schemeClr val="bg1"/>
                </a:solidFill>
              </a:rPr>
              <a:t>Folayemi</a:t>
            </a:r>
            <a:r>
              <a:rPr lang="en-US" dirty="0" smtClean="0">
                <a:solidFill>
                  <a:schemeClr val="bg1"/>
                </a:solidFill>
              </a:rPr>
              <a:t> </a:t>
            </a:r>
            <a:r>
              <a:rPr lang="en-US" dirty="0" err="1" smtClean="0">
                <a:solidFill>
                  <a:schemeClr val="bg1"/>
                </a:solidFill>
              </a:rPr>
              <a:t>Akinbolaji</a:t>
            </a:r>
            <a:endParaRPr lang="en-US" dirty="0" smtClean="0">
              <a:solidFill>
                <a:schemeClr val="bg1"/>
              </a:solidFill>
            </a:endParaRPr>
          </a:p>
          <a:p>
            <a:r>
              <a:rPr lang="en-US" dirty="0" smtClean="0">
                <a:solidFill>
                  <a:schemeClr val="bg1"/>
                </a:solidFill>
              </a:rPr>
              <a:t>Writing with New Media</a:t>
            </a:r>
            <a:endParaRPr lang="en-US" dirty="0">
              <a:solidFill>
                <a:schemeClr val="bg1"/>
              </a:solidFill>
            </a:endParaRPr>
          </a:p>
        </p:txBody>
      </p:sp>
    </p:spTree>
    <p:extLst>
      <p:ext uri="{BB962C8B-B14F-4D97-AF65-F5344CB8AC3E}">
        <p14:creationId xmlns:p14="http://schemas.microsoft.com/office/powerpoint/2010/main" val="3809685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40000"/>
                <a:lumOff val="60000"/>
              </a:schemeClr>
            </a:gs>
            <a:gs pos="74000">
              <a:schemeClr val="accent1">
                <a:lumMod val="45000"/>
                <a:lumOff val="55000"/>
              </a:schemeClr>
            </a:gs>
            <a:gs pos="83000">
              <a:schemeClr val="accent1">
                <a:lumMod val="45000"/>
                <a:lumOff val="55000"/>
              </a:schemeClr>
            </a:gs>
            <a:gs pos="91500">
              <a:srgbClr val="C9C9CB"/>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chemeClr val="bg1"/>
                </a:solidFill>
              </a:rPr>
              <a:t>“Y U NO” Guy</a:t>
            </a:r>
            <a:r>
              <a:rPr lang="en-US" dirty="0" smtClean="0"/>
              <a:t/>
            </a:r>
            <a:br>
              <a:rPr lang="en-US" dirty="0" smtClean="0"/>
            </a:br>
            <a:r>
              <a:rPr lang="en-US" sz="1200" dirty="0" smtClean="0"/>
              <a:t>Part of a series on Rage Comics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16843" y="2099734"/>
            <a:ext cx="4833147" cy="2673951"/>
          </a:xfrm>
        </p:spPr>
      </p:pic>
      <p:sp>
        <p:nvSpPr>
          <p:cNvPr id="5" name="Text Placeholder 4"/>
          <p:cNvSpPr>
            <a:spLocks noGrp="1"/>
          </p:cNvSpPr>
          <p:nvPr>
            <p:ph type="body" sz="half" idx="2"/>
          </p:nvPr>
        </p:nvSpPr>
        <p:spPr/>
        <p:txBody>
          <a:bodyPr/>
          <a:lstStyle/>
          <a:p>
            <a:r>
              <a:rPr lang="en-US" dirty="0" smtClean="0"/>
              <a:t>A well-known character in </a:t>
            </a:r>
            <a:r>
              <a:rPr lang="en-US" i="1" dirty="0" smtClean="0"/>
              <a:t>Rage Comics</a:t>
            </a:r>
            <a:r>
              <a:rPr lang="en-US" dirty="0" smtClean="0"/>
              <a:t>, “Y U NO” guy as he is referred to, has become a popular internet meme used often to depict different meme meanings.</a:t>
            </a:r>
          </a:p>
          <a:p>
            <a:r>
              <a:rPr lang="en-US" dirty="0" smtClean="0"/>
              <a:t>“In an age of viral media, once produced and distributed in a networked pathway, images rapidly undergo change in terms of location, form, media, genre, and function” (</a:t>
            </a:r>
            <a:r>
              <a:rPr lang="en-US" dirty="0" err="1" smtClean="0"/>
              <a:t>Greis</a:t>
            </a:r>
            <a:r>
              <a:rPr lang="en-US" dirty="0" smtClean="0"/>
              <a:t> 335). </a:t>
            </a:r>
            <a:endParaRPr lang="en-US" dirty="0"/>
          </a:p>
        </p:txBody>
      </p:sp>
      <p:sp>
        <p:nvSpPr>
          <p:cNvPr id="3" name="Rectangle 2"/>
          <p:cNvSpPr/>
          <p:nvPr/>
        </p:nvSpPr>
        <p:spPr>
          <a:xfrm>
            <a:off x="5016843" y="5087882"/>
            <a:ext cx="5030544" cy="369332"/>
          </a:xfrm>
          <a:prstGeom prst="rect">
            <a:avLst/>
          </a:prstGeom>
        </p:spPr>
        <p:txBody>
          <a:bodyPr wrap="none">
            <a:spAutoFit/>
          </a:bodyPr>
          <a:lstStyle/>
          <a:p>
            <a:r>
              <a:rPr lang="en-US" dirty="0"/>
              <a:t>http://knowyourmeme.com/memes/y-u-no-guy</a:t>
            </a:r>
          </a:p>
        </p:txBody>
      </p:sp>
    </p:spTree>
    <p:extLst>
      <p:ext uri="{BB962C8B-B14F-4D97-AF65-F5344CB8AC3E}">
        <p14:creationId xmlns:p14="http://schemas.microsoft.com/office/powerpoint/2010/main" val="3450169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chemeClr val="bg1"/>
                </a:solidFill>
              </a:rPr>
              <a:t>Origin of the Popular Meme</a:t>
            </a:r>
            <a:endParaRPr lang="en-US" dirty="0">
              <a:solidFill>
                <a:schemeClr val="bg1"/>
              </a:solidFill>
            </a:endParaRPr>
          </a:p>
        </p:txBody>
      </p:sp>
      <p:sp>
        <p:nvSpPr>
          <p:cNvPr id="3" name="Content Placeholder 2"/>
          <p:cNvSpPr>
            <a:spLocks noGrp="1"/>
          </p:cNvSpPr>
          <p:nvPr>
            <p:ph idx="1"/>
          </p:nvPr>
        </p:nvSpPr>
        <p:spPr>
          <a:xfrm>
            <a:off x="808790" y="1845276"/>
            <a:ext cx="9158993" cy="4852086"/>
          </a:xfrm>
        </p:spPr>
        <p:txBody>
          <a:bodyPr/>
          <a:lstStyle/>
          <a:p>
            <a:pPr marL="0" indent="0">
              <a:buNone/>
            </a:pPr>
            <a:r>
              <a:rPr lang="en-US" dirty="0" smtClean="0"/>
              <a:t>Featured in a Japanese magazine, the facial expression of the character is seen as frustrated and in rage. Once the English version was released, the image was traced and circulated within the web by fans which ultimately led to the “Y U NO’’ series of memes. </a:t>
            </a:r>
          </a:p>
          <a:p>
            <a:pPr marL="0" indent="0">
              <a:buNone/>
            </a:pPr>
            <a:endParaRPr lang="en-US" dirty="0" smtClean="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791" y="3056635"/>
            <a:ext cx="7472362" cy="3447404"/>
          </a:xfrm>
          <a:prstGeom prst="rect">
            <a:avLst/>
          </a:prstGeom>
        </p:spPr>
      </p:pic>
      <p:sp>
        <p:nvSpPr>
          <p:cNvPr id="5" name="Rectangle 4"/>
          <p:cNvSpPr/>
          <p:nvPr/>
        </p:nvSpPr>
        <p:spPr>
          <a:xfrm>
            <a:off x="1261872" y="6512696"/>
            <a:ext cx="5030544" cy="369332"/>
          </a:xfrm>
          <a:prstGeom prst="rect">
            <a:avLst/>
          </a:prstGeom>
        </p:spPr>
        <p:txBody>
          <a:bodyPr wrap="none">
            <a:spAutoFit/>
          </a:bodyPr>
          <a:lstStyle/>
          <a:p>
            <a:r>
              <a:rPr lang="en-US" dirty="0"/>
              <a:t>http://knowyourmeme.com/memes/y-u-no-guy</a:t>
            </a:r>
          </a:p>
        </p:txBody>
      </p:sp>
    </p:spTree>
    <p:extLst>
      <p:ext uri="{BB962C8B-B14F-4D97-AF65-F5344CB8AC3E}">
        <p14:creationId xmlns:p14="http://schemas.microsoft.com/office/powerpoint/2010/main" val="937275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kDnDiag">
          <a:fgClr>
            <a:schemeClr val="accent5">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Variations of the “Y U NO” Guy</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3761" y="2087240"/>
            <a:ext cx="1666875" cy="124777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0188" y="2087240"/>
            <a:ext cx="1653618" cy="1238617"/>
          </a:xfrm>
          <a:prstGeom prst="rect">
            <a:avLst/>
          </a:prstGeom>
        </p:spPr>
      </p:pic>
      <p:sp>
        <p:nvSpPr>
          <p:cNvPr id="10" name="AutoShape 6" descr="Image result for y u no mem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p:cNvPicPr>
            <a:picLocks noChangeAspect="1"/>
          </p:cNvPicPr>
          <p:nvPr/>
        </p:nvPicPr>
        <p:blipFill>
          <a:blip r:embed="rId4"/>
          <a:stretch>
            <a:fillRect/>
          </a:stretch>
        </p:blipFill>
        <p:spPr>
          <a:xfrm>
            <a:off x="4763358" y="2087240"/>
            <a:ext cx="1497330" cy="1247775"/>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20240" y="2087240"/>
            <a:ext cx="1666875" cy="1247775"/>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46667" y="2078082"/>
            <a:ext cx="1666875" cy="1247775"/>
          </a:xfrm>
          <a:prstGeom prst="rect">
            <a:avLst/>
          </a:prstGeom>
        </p:spPr>
      </p:pic>
      <p:pic>
        <p:nvPicPr>
          <p:cNvPr id="15" name="Picture 14"/>
          <p:cNvPicPr>
            <a:picLocks noChangeAspect="1"/>
          </p:cNvPicPr>
          <p:nvPr/>
        </p:nvPicPr>
        <p:blipFill>
          <a:blip r:embed="rId7"/>
          <a:stretch>
            <a:fillRect/>
          </a:stretch>
        </p:blipFill>
        <p:spPr>
          <a:xfrm>
            <a:off x="1323762" y="3600707"/>
            <a:ext cx="1692652" cy="1267855"/>
          </a:xfrm>
          <a:prstGeom prst="rect">
            <a:avLst/>
          </a:prstGeom>
        </p:spPr>
      </p:pic>
      <p:pic>
        <p:nvPicPr>
          <p:cNvPr id="16" name="Picture 15"/>
          <p:cNvPicPr>
            <a:picLocks noChangeAspect="1"/>
          </p:cNvPicPr>
          <p:nvPr/>
        </p:nvPicPr>
        <p:blipFill>
          <a:blip r:embed="rId8"/>
          <a:stretch>
            <a:fillRect/>
          </a:stretch>
        </p:blipFill>
        <p:spPr>
          <a:xfrm>
            <a:off x="3050189" y="3600707"/>
            <a:ext cx="1730094" cy="1267855"/>
          </a:xfrm>
          <a:prstGeom prst="rect">
            <a:avLst/>
          </a:prstGeom>
        </p:spPr>
      </p:pic>
      <p:pic>
        <p:nvPicPr>
          <p:cNvPr id="17" name="Picture 16"/>
          <p:cNvPicPr>
            <a:picLocks noChangeAspect="1"/>
          </p:cNvPicPr>
          <p:nvPr/>
        </p:nvPicPr>
        <p:blipFill>
          <a:blip r:embed="rId9"/>
          <a:stretch>
            <a:fillRect/>
          </a:stretch>
        </p:blipFill>
        <p:spPr>
          <a:xfrm>
            <a:off x="4814058" y="3600707"/>
            <a:ext cx="1506182" cy="1267855"/>
          </a:xfrm>
          <a:prstGeom prst="rect">
            <a:avLst/>
          </a:prstGeom>
        </p:spPr>
      </p:pic>
      <p:pic>
        <p:nvPicPr>
          <p:cNvPr id="18" name="Picture 17"/>
          <p:cNvPicPr>
            <a:picLocks noChangeAspect="1"/>
          </p:cNvPicPr>
          <p:nvPr/>
        </p:nvPicPr>
        <p:blipFill>
          <a:blip r:embed="rId10"/>
          <a:stretch>
            <a:fillRect/>
          </a:stretch>
        </p:blipFill>
        <p:spPr>
          <a:xfrm>
            <a:off x="6379792" y="3600707"/>
            <a:ext cx="1666875" cy="1247775"/>
          </a:xfrm>
          <a:prstGeom prst="rect">
            <a:avLst/>
          </a:prstGeom>
        </p:spPr>
      </p:pic>
      <p:pic>
        <p:nvPicPr>
          <p:cNvPr id="19" name="Picture 18"/>
          <p:cNvPicPr>
            <a:picLocks noChangeAspect="1"/>
          </p:cNvPicPr>
          <p:nvPr/>
        </p:nvPicPr>
        <p:blipFill>
          <a:blip r:embed="rId11"/>
          <a:stretch>
            <a:fillRect/>
          </a:stretch>
        </p:blipFill>
        <p:spPr>
          <a:xfrm>
            <a:off x="8106219" y="3580627"/>
            <a:ext cx="1672095" cy="1267855"/>
          </a:xfrm>
          <a:prstGeom prst="rect">
            <a:avLst/>
          </a:prstGeom>
        </p:spPr>
      </p:pic>
      <p:sp>
        <p:nvSpPr>
          <p:cNvPr id="2" name="Rectangle 1"/>
          <p:cNvSpPr/>
          <p:nvPr/>
        </p:nvSpPr>
        <p:spPr>
          <a:xfrm>
            <a:off x="3075675" y="5114174"/>
            <a:ext cx="5030544" cy="369332"/>
          </a:xfrm>
          <a:prstGeom prst="rect">
            <a:avLst/>
          </a:prstGeom>
        </p:spPr>
        <p:txBody>
          <a:bodyPr wrap="none">
            <a:spAutoFit/>
          </a:bodyPr>
          <a:lstStyle/>
          <a:p>
            <a:r>
              <a:rPr lang="en-US" dirty="0"/>
              <a:t>http://knowyourmeme.com/memes/y-u-no-guy</a:t>
            </a:r>
          </a:p>
        </p:txBody>
      </p:sp>
    </p:spTree>
    <p:extLst>
      <p:ext uri="{BB962C8B-B14F-4D97-AF65-F5344CB8AC3E}">
        <p14:creationId xmlns:p14="http://schemas.microsoft.com/office/powerpoint/2010/main" val="1390527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40">
          <a:fgClr>
            <a:schemeClr val="accent5">
              <a:lumMod val="60000"/>
              <a:lumOff val="40000"/>
            </a:schemeClr>
          </a:fgClr>
          <a:bgClr>
            <a:schemeClr val="bg1"/>
          </a:bgClr>
        </a:pattFill>
        <a:effectLst/>
      </p:bgPr>
    </p:bg>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19778" y="3275822"/>
            <a:ext cx="2828731" cy="3024265"/>
          </a:xfrm>
        </p:spPr>
      </p:pic>
      <p:sp>
        <p:nvSpPr>
          <p:cNvPr id="8" name="Text Placeholder 7"/>
          <p:cNvSpPr>
            <a:spLocks noGrp="1"/>
          </p:cNvSpPr>
          <p:nvPr>
            <p:ph type="body" sz="half" idx="2"/>
          </p:nvPr>
        </p:nvSpPr>
        <p:spPr>
          <a:xfrm>
            <a:off x="841248" y="653144"/>
            <a:ext cx="3200400" cy="5256591"/>
          </a:xfrm>
        </p:spPr>
        <p:txBody>
          <a:bodyPr>
            <a:normAutofit fontScale="85000" lnSpcReduction="10000"/>
          </a:bodyPr>
          <a:lstStyle/>
          <a:p>
            <a:r>
              <a:rPr lang="en-US" sz="1800" dirty="0" smtClean="0"/>
              <a:t>With “an image’s encounters with humans and other entities, images are often catapulted back into flow in divergent directions and generate even more configurations” (</a:t>
            </a:r>
            <a:r>
              <a:rPr lang="en-US" sz="1800" dirty="0" err="1" smtClean="0"/>
              <a:t>Greis</a:t>
            </a:r>
            <a:r>
              <a:rPr lang="en-US" sz="1800" dirty="0" smtClean="0"/>
              <a:t> 335).</a:t>
            </a:r>
          </a:p>
          <a:p>
            <a:r>
              <a:rPr lang="en-US" sz="1800" dirty="0" smtClean="0"/>
              <a:t>Because of viral media, what initially began as just a photo in a comic book, quickly was circulated online and thrown into different directions of producing various memes; generating a proliferation of memes through this one image. The spread and popularity of the image also created the discourse community of the fans who appreciated the Japanese comic book and wanted to participate in generating a different context when it came to the image.</a:t>
            </a:r>
          </a:p>
          <a:p>
            <a:endParaRPr lang="en-US" dirty="0"/>
          </a:p>
        </p:txBody>
      </p:sp>
      <p:pic>
        <p:nvPicPr>
          <p:cNvPr id="10" name="Picture 9"/>
          <p:cNvPicPr>
            <a:picLocks noChangeAspect="1"/>
          </p:cNvPicPr>
          <p:nvPr/>
        </p:nvPicPr>
        <p:blipFill>
          <a:blip r:embed="rId3"/>
          <a:stretch>
            <a:fillRect/>
          </a:stretch>
        </p:blipFill>
        <p:spPr>
          <a:xfrm>
            <a:off x="6619778" y="653144"/>
            <a:ext cx="2828731" cy="2547256"/>
          </a:xfrm>
          <a:prstGeom prst="rect">
            <a:avLst/>
          </a:prstGeom>
        </p:spPr>
      </p:pic>
      <p:sp>
        <p:nvSpPr>
          <p:cNvPr id="2" name="Rectangle 1"/>
          <p:cNvSpPr/>
          <p:nvPr/>
        </p:nvSpPr>
        <p:spPr>
          <a:xfrm>
            <a:off x="5518871" y="6375509"/>
            <a:ext cx="5030544" cy="369332"/>
          </a:xfrm>
          <a:prstGeom prst="rect">
            <a:avLst/>
          </a:prstGeom>
        </p:spPr>
        <p:txBody>
          <a:bodyPr wrap="none">
            <a:spAutoFit/>
          </a:bodyPr>
          <a:lstStyle/>
          <a:p>
            <a:r>
              <a:rPr lang="en-US" dirty="0"/>
              <a:t>http://knowyourmeme.com/memes/y-u-no-guy</a:t>
            </a:r>
          </a:p>
        </p:txBody>
      </p:sp>
    </p:spTree>
    <p:extLst>
      <p:ext uri="{BB962C8B-B14F-4D97-AF65-F5344CB8AC3E}">
        <p14:creationId xmlns:p14="http://schemas.microsoft.com/office/powerpoint/2010/main" val="826059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70</TotalTime>
  <Words>279</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Schoolbook</vt:lpstr>
      <vt:lpstr>Wingdings 2</vt:lpstr>
      <vt:lpstr>View</vt:lpstr>
      <vt:lpstr>The Process of Memes Undergoing Change</vt:lpstr>
      <vt:lpstr> “Y U NO” Guy Part of a series on Rage Comics</vt:lpstr>
      <vt:lpstr>     Origin of the Popular Meme</vt:lpstr>
      <vt:lpstr>Variations of the “Y U NO” Guy</vt:lpstr>
      <vt:lpstr>PowerPoint Presentation</vt:lpstr>
    </vt:vector>
  </TitlesOfParts>
  <Company>NYCCT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of Memes Undergoing Change</dc:title>
  <dc:creator>Profile</dc:creator>
  <cp:lastModifiedBy>internet</cp:lastModifiedBy>
  <cp:revision>9</cp:revision>
  <dcterms:created xsi:type="dcterms:W3CDTF">2015-10-20T16:36:12Z</dcterms:created>
  <dcterms:modified xsi:type="dcterms:W3CDTF">2015-10-22T16:26:26Z</dcterms:modified>
</cp:coreProperties>
</file>