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a:spLocks/>
          </p:cNvSpPr>
          <p:nvPr/>
        </p:nvSpPr>
        <p:spPr bwMode="auto">
          <a:xfrm>
            <a:off x="11784011" y="1189204"/>
            <a:ext cx="407988" cy="819150"/>
          </a:xfrm>
          <a:custGeom>
            <a:avLst/>
            <a:gdLst>
              <a:gd name="T0" fmla="*/ 1799 w 1799"/>
              <a:gd name="T1" fmla="*/ 0 h 3612"/>
              <a:gd name="T2" fmla="*/ 1799 w 1799"/>
              <a:gd name="T3" fmla="*/ 3612 h 3612"/>
              <a:gd name="T4" fmla="*/ 1686 w 1799"/>
              <a:gd name="T5" fmla="*/ 3609 h 3612"/>
              <a:gd name="T6" fmla="*/ 1574 w 1799"/>
              <a:gd name="T7" fmla="*/ 3598 h 3612"/>
              <a:gd name="T8" fmla="*/ 1464 w 1799"/>
              <a:gd name="T9" fmla="*/ 3581 h 3612"/>
              <a:gd name="T10" fmla="*/ 1357 w 1799"/>
              <a:gd name="T11" fmla="*/ 3557 h 3612"/>
              <a:gd name="T12" fmla="*/ 1251 w 1799"/>
              <a:gd name="T13" fmla="*/ 3527 h 3612"/>
              <a:gd name="T14" fmla="*/ 1150 w 1799"/>
              <a:gd name="T15" fmla="*/ 3490 h 3612"/>
              <a:gd name="T16" fmla="*/ 1050 w 1799"/>
              <a:gd name="T17" fmla="*/ 3448 h 3612"/>
              <a:gd name="T18" fmla="*/ 953 w 1799"/>
              <a:gd name="T19" fmla="*/ 3401 h 3612"/>
              <a:gd name="T20" fmla="*/ 860 w 1799"/>
              <a:gd name="T21" fmla="*/ 3347 h 3612"/>
              <a:gd name="T22" fmla="*/ 771 w 1799"/>
              <a:gd name="T23" fmla="*/ 3289 h 3612"/>
              <a:gd name="T24" fmla="*/ 686 w 1799"/>
              <a:gd name="T25" fmla="*/ 3224 h 3612"/>
              <a:gd name="T26" fmla="*/ 604 w 1799"/>
              <a:gd name="T27" fmla="*/ 3156 h 3612"/>
              <a:gd name="T28" fmla="*/ 527 w 1799"/>
              <a:gd name="T29" fmla="*/ 3083 h 3612"/>
              <a:gd name="T30" fmla="*/ 454 w 1799"/>
              <a:gd name="T31" fmla="*/ 3005 h 3612"/>
              <a:gd name="T32" fmla="*/ 386 w 1799"/>
              <a:gd name="T33" fmla="*/ 2923 h 3612"/>
              <a:gd name="T34" fmla="*/ 323 w 1799"/>
              <a:gd name="T35" fmla="*/ 2838 h 3612"/>
              <a:gd name="T36" fmla="*/ 265 w 1799"/>
              <a:gd name="T37" fmla="*/ 2748 h 3612"/>
              <a:gd name="T38" fmla="*/ 211 w 1799"/>
              <a:gd name="T39" fmla="*/ 2655 h 3612"/>
              <a:gd name="T40" fmla="*/ 163 w 1799"/>
              <a:gd name="T41" fmla="*/ 2559 h 3612"/>
              <a:gd name="T42" fmla="*/ 121 w 1799"/>
              <a:gd name="T43" fmla="*/ 2459 h 3612"/>
              <a:gd name="T44" fmla="*/ 85 w 1799"/>
              <a:gd name="T45" fmla="*/ 2356 h 3612"/>
              <a:gd name="T46" fmla="*/ 55 w 1799"/>
              <a:gd name="T47" fmla="*/ 2251 h 3612"/>
              <a:gd name="T48" fmla="*/ 32 w 1799"/>
              <a:gd name="T49" fmla="*/ 2143 h 3612"/>
              <a:gd name="T50" fmla="*/ 14 w 1799"/>
              <a:gd name="T51" fmla="*/ 2033 h 3612"/>
              <a:gd name="T52" fmla="*/ 4 w 1799"/>
              <a:gd name="T53" fmla="*/ 1920 h 3612"/>
              <a:gd name="T54" fmla="*/ 0 w 1799"/>
              <a:gd name="T55" fmla="*/ 1806 h 3612"/>
              <a:gd name="T56" fmla="*/ 4 w 1799"/>
              <a:gd name="T57" fmla="*/ 1692 h 3612"/>
              <a:gd name="T58" fmla="*/ 14 w 1799"/>
              <a:gd name="T59" fmla="*/ 1580 h 3612"/>
              <a:gd name="T60" fmla="*/ 32 w 1799"/>
              <a:gd name="T61" fmla="*/ 1469 h 3612"/>
              <a:gd name="T62" fmla="*/ 55 w 1799"/>
              <a:gd name="T63" fmla="*/ 1362 h 3612"/>
              <a:gd name="T64" fmla="*/ 85 w 1799"/>
              <a:gd name="T65" fmla="*/ 1256 h 3612"/>
              <a:gd name="T66" fmla="*/ 121 w 1799"/>
              <a:gd name="T67" fmla="*/ 1154 h 3612"/>
              <a:gd name="T68" fmla="*/ 163 w 1799"/>
              <a:gd name="T69" fmla="*/ 1054 h 3612"/>
              <a:gd name="T70" fmla="*/ 211 w 1799"/>
              <a:gd name="T71" fmla="*/ 958 h 3612"/>
              <a:gd name="T72" fmla="*/ 265 w 1799"/>
              <a:gd name="T73" fmla="*/ 864 h 3612"/>
              <a:gd name="T74" fmla="*/ 323 w 1799"/>
              <a:gd name="T75" fmla="*/ 774 h 3612"/>
              <a:gd name="T76" fmla="*/ 386 w 1799"/>
              <a:gd name="T77" fmla="*/ 689 h 3612"/>
              <a:gd name="T78" fmla="*/ 454 w 1799"/>
              <a:gd name="T79" fmla="*/ 607 h 3612"/>
              <a:gd name="T80" fmla="*/ 527 w 1799"/>
              <a:gd name="T81" fmla="*/ 529 h 3612"/>
              <a:gd name="T82" fmla="*/ 604 w 1799"/>
              <a:gd name="T83" fmla="*/ 456 h 3612"/>
              <a:gd name="T84" fmla="*/ 686 w 1799"/>
              <a:gd name="T85" fmla="*/ 388 h 3612"/>
              <a:gd name="T86" fmla="*/ 771 w 1799"/>
              <a:gd name="T87" fmla="*/ 325 h 3612"/>
              <a:gd name="T88" fmla="*/ 860 w 1799"/>
              <a:gd name="T89" fmla="*/ 266 h 3612"/>
              <a:gd name="T90" fmla="*/ 953 w 1799"/>
              <a:gd name="T91" fmla="*/ 212 h 3612"/>
              <a:gd name="T92" fmla="*/ 1050 w 1799"/>
              <a:gd name="T93" fmla="*/ 164 h 3612"/>
              <a:gd name="T94" fmla="*/ 1150 w 1799"/>
              <a:gd name="T95" fmla="*/ 122 h 3612"/>
              <a:gd name="T96" fmla="*/ 1251 w 1799"/>
              <a:gd name="T97" fmla="*/ 85 h 3612"/>
              <a:gd name="T98" fmla="*/ 1357 w 1799"/>
              <a:gd name="T99" fmla="*/ 55 h 3612"/>
              <a:gd name="T100" fmla="*/ 1464 w 1799"/>
              <a:gd name="T101" fmla="*/ 32 h 3612"/>
              <a:gd name="T102" fmla="*/ 1574 w 1799"/>
              <a:gd name="T103" fmla="*/ 14 h 3612"/>
              <a:gd name="T104" fmla="*/ 1686 w 1799"/>
              <a:gd name="T105" fmla="*/ 5 h 3612"/>
              <a:gd name="T106" fmla="*/ 1799 w 1799"/>
              <a:gd name="T107"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smtClean="0"/>
              <a:pPr/>
              <a:t>10/1/2015</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smtClean="0"/>
              <a:pPr/>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69780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33830-2244-49AE-BC4A-47F415C177C6}"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92958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a:spLocks/>
          </p:cNvSpPr>
          <p:nvPr/>
        </p:nvSpPr>
        <p:spPr bwMode="auto">
          <a:xfrm>
            <a:off x="11784011" y="5380580"/>
            <a:ext cx="407988" cy="819150"/>
          </a:xfrm>
          <a:custGeom>
            <a:avLst/>
            <a:gdLst>
              <a:gd name="T0" fmla="*/ 1799 w 1799"/>
              <a:gd name="T1" fmla="*/ 0 h 3612"/>
              <a:gd name="T2" fmla="*/ 1799 w 1799"/>
              <a:gd name="T3" fmla="*/ 3612 h 3612"/>
              <a:gd name="T4" fmla="*/ 1686 w 1799"/>
              <a:gd name="T5" fmla="*/ 3609 h 3612"/>
              <a:gd name="T6" fmla="*/ 1574 w 1799"/>
              <a:gd name="T7" fmla="*/ 3598 h 3612"/>
              <a:gd name="T8" fmla="*/ 1464 w 1799"/>
              <a:gd name="T9" fmla="*/ 3581 h 3612"/>
              <a:gd name="T10" fmla="*/ 1357 w 1799"/>
              <a:gd name="T11" fmla="*/ 3557 h 3612"/>
              <a:gd name="T12" fmla="*/ 1251 w 1799"/>
              <a:gd name="T13" fmla="*/ 3527 h 3612"/>
              <a:gd name="T14" fmla="*/ 1150 w 1799"/>
              <a:gd name="T15" fmla="*/ 3490 h 3612"/>
              <a:gd name="T16" fmla="*/ 1050 w 1799"/>
              <a:gd name="T17" fmla="*/ 3448 h 3612"/>
              <a:gd name="T18" fmla="*/ 953 w 1799"/>
              <a:gd name="T19" fmla="*/ 3401 h 3612"/>
              <a:gd name="T20" fmla="*/ 860 w 1799"/>
              <a:gd name="T21" fmla="*/ 3347 h 3612"/>
              <a:gd name="T22" fmla="*/ 771 w 1799"/>
              <a:gd name="T23" fmla="*/ 3289 h 3612"/>
              <a:gd name="T24" fmla="*/ 686 w 1799"/>
              <a:gd name="T25" fmla="*/ 3224 h 3612"/>
              <a:gd name="T26" fmla="*/ 604 w 1799"/>
              <a:gd name="T27" fmla="*/ 3156 h 3612"/>
              <a:gd name="T28" fmla="*/ 527 w 1799"/>
              <a:gd name="T29" fmla="*/ 3083 h 3612"/>
              <a:gd name="T30" fmla="*/ 454 w 1799"/>
              <a:gd name="T31" fmla="*/ 3005 h 3612"/>
              <a:gd name="T32" fmla="*/ 386 w 1799"/>
              <a:gd name="T33" fmla="*/ 2923 h 3612"/>
              <a:gd name="T34" fmla="*/ 323 w 1799"/>
              <a:gd name="T35" fmla="*/ 2838 h 3612"/>
              <a:gd name="T36" fmla="*/ 265 w 1799"/>
              <a:gd name="T37" fmla="*/ 2748 h 3612"/>
              <a:gd name="T38" fmla="*/ 211 w 1799"/>
              <a:gd name="T39" fmla="*/ 2655 h 3612"/>
              <a:gd name="T40" fmla="*/ 163 w 1799"/>
              <a:gd name="T41" fmla="*/ 2559 h 3612"/>
              <a:gd name="T42" fmla="*/ 121 w 1799"/>
              <a:gd name="T43" fmla="*/ 2459 h 3612"/>
              <a:gd name="T44" fmla="*/ 85 w 1799"/>
              <a:gd name="T45" fmla="*/ 2356 h 3612"/>
              <a:gd name="T46" fmla="*/ 55 w 1799"/>
              <a:gd name="T47" fmla="*/ 2251 h 3612"/>
              <a:gd name="T48" fmla="*/ 32 w 1799"/>
              <a:gd name="T49" fmla="*/ 2143 h 3612"/>
              <a:gd name="T50" fmla="*/ 14 w 1799"/>
              <a:gd name="T51" fmla="*/ 2033 h 3612"/>
              <a:gd name="T52" fmla="*/ 4 w 1799"/>
              <a:gd name="T53" fmla="*/ 1920 h 3612"/>
              <a:gd name="T54" fmla="*/ 0 w 1799"/>
              <a:gd name="T55" fmla="*/ 1806 h 3612"/>
              <a:gd name="T56" fmla="*/ 4 w 1799"/>
              <a:gd name="T57" fmla="*/ 1692 h 3612"/>
              <a:gd name="T58" fmla="*/ 14 w 1799"/>
              <a:gd name="T59" fmla="*/ 1580 h 3612"/>
              <a:gd name="T60" fmla="*/ 32 w 1799"/>
              <a:gd name="T61" fmla="*/ 1469 h 3612"/>
              <a:gd name="T62" fmla="*/ 55 w 1799"/>
              <a:gd name="T63" fmla="*/ 1362 h 3612"/>
              <a:gd name="T64" fmla="*/ 85 w 1799"/>
              <a:gd name="T65" fmla="*/ 1256 h 3612"/>
              <a:gd name="T66" fmla="*/ 121 w 1799"/>
              <a:gd name="T67" fmla="*/ 1154 h 3612"/>
              <a:gd name="T68" fmla="*/ 163 w 1799"/>
              <a:gd name="T69" fmla="*/ 1054 h 3612"/>
              <a:gd name="T70" fmla="*/ 211 w 1799"/>
              <a:gd name="T71" fmla="*/ 958 h 3612"/>
              <a:gd name="T72" fmla="*/ 265 w 1799"/>
              <a:gd name="T73" fmla="*/ 864 h 3612"/>
              <a:gd name="T74" fmla="*/ 323 w 1799"/>
              <a:gd name="T75" fmla="*/ 774 h 3612"/>
              <a:gd name="T76" fmla="*/ 386 w 1799"/>
              <a:gd name="T77" fmla="*/ 689 h 3612"/>
              <a:gd name="T78" fmla="*/ 454 w 1799"/>
              <a:gd name="T79" fmla="*/ 607 h 3612"/>
              <a:gd name="T80" fmla="*/ 527 w 1799"/>
              <a:gd name="T81" fmla="*/ 529 h 3612"/>
              <a:gd name="T82" fmla="*/ 604 w 1799"/>
              <a:gd name="T83" fmla="*/ 456 h 3612"/>
              <a:gd name="T84" fmla="*/ 686 w 1799"/>
              <a:gd name="T85" fmla="*/ 388 h 3612"/>
              <a:gd name="T86" fmla="*/ 771 w 1799"/>
              <a:gd name="T87" fmla="*/ 325 h 3612"/>
              <a:gd name="T88" fmla="*/ 860 w 1799"/>
              <a:gd name="T89" fmla="*/ 266 h 3612"/>
              <a:gd name="T90" fmla="*/ 953 w 1799"/>
              <a:gd name="T91" fmla="*/ 212 h 3612"/>
              <a:gd name="T92" fmla="*/ 1050 w 1799"/>
              <a:gd name="T93" fmla="*/ 164 h 3612"/>
              <a:gd name="T94" fmla="*/ 1150 w 1799"/>
              <a:gd name="T95" fmla="*/ 122 h 3612"/>
              <a:gd name="T96" fmla="*/ 1251 w 1799"/>
              <a:gd name="T97" fmla="*/ 85 h 3612"/>
              <a:gd name="T98" fmla="*/ 1357 w 1799"/>
              <a:gd name="T99" fmla="*/ 55 h 3612"/>
              <a:gd name="T100" fmla="*/ 1464 w 1799"/>
              <a:gd name="T101" fmla="*/ 32 h 3612"/>
              <a:gd name="T102" fmla="*/ 1574 w 1799"/>
              <a:gd name="T103" fmla="*/ 14 h 3612"/>
              <a:gd name="T104" fmla="*/ 1686 w 1799"/>
              <a:gd name="T105" fmla="*/ 5 h 3612"/>
              <a:gd name="T106" fmla="*/ 1799 w 1799"/>
              <a:gd name="T107"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smtClean="0"/>
              <a:t>10/1/2015</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99270"/>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33830-2244-49AE-BC4A-47F415C177C6}"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332715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a:spLocks/>
          </p:cNvSpPr>
          <p:nvPr/>
        </p:nvSpPr>
        <p:spPr bwMode="auto">
          <a:xfrm>
            <a:off x="11784011" y="1393748"/>
            <a:ext cx="407988" cy="819150"/>
          </a:xfrm>
          <a:custGeom>
            <a:avLst/>
            <a:gdLst>
              <a:gd name="T0" fmla="*/ 1799 w 1799"/>
              <a:gd name="T1" fmla="*/ 0 h 3612"/>
              <a:gd name="T2" fmla="*/ 1799 w 1799"/>
              <a:gd name="T3" fmla="*/ 3612 h 3612"/>
              <a:gd name="T4" fmla="*/ 1686 w 1799"/>
              <a:gd name="T5" fmla="*/ 3609 h 3612"/>
              <a:gd name="T6" fmla="*/ 1574 w 1799"/>
              <a:gd name="T7" fmla="*/ 3598 h 3612"/>
              <a:gd name="T8" fmla="*/ 1464 w 1799"/>
              <a:gd name="T9" fmla="*/ 3581 h 3612"/>
              <a:gd name="T10" fmla="*/ 1357 w 1799"/>
              <a:gd name="T11" fmla="*/ 3557 h 3612"/>
              <a:gd name="T12" fmla="*/ 1251 w 1799"/>
              <a:gd name="T13" fmla="*/ 3527 h 3612"/>
              <a:gd name="T14" fmla="*/ 1150 w 1799"/>
              <a:gd name="T15" fmla="*/ 3490 h 3612"/>
              <a:gd name="T16" fmla="*/ 1050 w 1799"/>
              <a:gd name="T17" fmla="*/ 3448 h 3612"/>
              <a:gd name="T18" fmla="*/ 953 w 1799"/>
              <a:gd name="T19" fmla="*/ 3401 h 3612"/>
              <a:gd name="T20" fmla="*/ 860 w 1799"/>
              <a:gd name="T21" fmla="*/ 3347 h 3612"/>
              <a:gd name="T22" fmla="*/ 771 w 1799"/>
              <a:gd name="T23" fmla="*/ 3289 h 3612"/>
              <a:gd name="T24" fmla="*/ 686 w 1799"/>
              <a:gd name="T25" fmla="*/ 3224 h 3612"/>
              <a:gd name="T26" fmla="*/ 604 w 1799"/>
              <a:gd name="T27" fmla="*/ 3156 h 3612"/>
              <a:gd name="T28" fmla="*/ 527 w 1799"/>
              <a:gd name="T29" fmla="*/ 3083 h 3612"/>
              <a:gd name="T30" fmla="*/ 454 w 1799"/>
              <a:gd name="T31" fmla="*/ 3005 h 3612"/>
              <a:gd name="T32" fmla="*/ 386 w 1799"/>
              <a:gd name="T33" fmla="*/ 2923 h 3612"/>
              <a:gd name="T34" fmla="*/ 323 w 1799"/>
              <a:gd name="T35" fmla="*/ 2838 h 3612"/>
              <a:gd name="T36" fmla="*/ 265 w 1799"/>
              <a:gd name="T37" fmla="*/ 2748 h 3612"/>
              <a:gd name="T38" fmla="*/ 211 w 1799"/>
              <a:gd name="T39" fmla="*/ 2655 h 3612"/>
              <a:gd name="T40" fmla="*/ 163 w 1799"/>
              <a:gd name="T41" fmla="*/ 2559 h 3612"/>
              <a:gd name="T42" fmla="*/ 121 w 1799"/>
              <a:gd name="T43" fmla="*/ 2459 h 3612"/>
              <a:gd name="T44" fmla="*/ 85 w 1799"/>
              <a:gd name="T45" fmla="*/ 2356 h 3612"/>
              <a:gd name="T46" fmla="*/ 55 w 1799"/>
              <a:gd name="T47" fmla="*/ 2251 h 3612"/>
              <a:gd name="T48" fmla="*/ 32 w 1799"/>
              <a:gd name="T49" fmla="*/ 2143 h 3612"/>
              <a:gd name="T50" fmla="*/ 14 w 1799"/>
              <a:gd name="T51" fmla="*/ 2033 h 3612"/>
              <a:gd name="T52" fmla="*/ 4 w 1799"/>
              <a:gd name="T53" fmla="*/ 1920 h 3612"/>
              <a:gd name="T54" fmla="*/ 0 w 1799"/>
              <a:gd name="T55" fmla="*/ 1806 h 3612"/>
              <a:gd name="T56" fmla="*/ 4 w 1799"/>
              <a:gd name="T57" fmla="*/ 1692 h 3612"/>
              <a:gd name="T58" fmla="*/ 14 w 1799"/>
              <a:gd name="T59" fmla="*/ 1580 h 3612"/>
              <a:gd name="T60" fmla="*/ 32 w 1799"/>
              <a:gd name="T61" fmla="*/ 1469 h 3612"/>
              <a:gd name="T62" fmla="*/ 55 w 1799"/>
              <a:gd name="T63" fmla="*/ 1362 h 3612"/>
              <a:gd name="T64" fmla="*/ 85 w 1799"/>
              <a:gd name="T65" fmla="*/ 1256 h 3612"/>
              <a:gd name="T66" fmla="*/ 121 w 1799"/>
              <a:gd name="T67" fmla="*/ 1154 h 3612"/>
              <a:gd name="T68" fmla="*/ 163 w 1799"/>
              <a:gd name="T69" fmla="*/ 1054 h 3612"/>
              <a:gd name="T70" fmla="*/ 211 w 1799"/>
              <a:gd name="T71" fmla="*/ 958 h 3612"/>
              <a:gd name="T72" fmla="*/ 265 w 1799"/>
              <a:gd name="T73" fmla="*/ 864 h 3612"/>
              <a:gd name="T74" fmla="*/ 323 w 1799"/>
              <a:gd name="T75" fmla="*/ 774 h 3612"/>
              <a:gd name="T76" fmla="*/ 386 w 1799"/>
              <a:gd name="T77" fmla="*/ 689 h 3612"/>
              <a:gd name="T78" fmla="*/ 454 w 1799"/>
              <a:gd name="T79" fmla="*/ 607 h 3612"/>
              <a:gd name="T80" fmla="*/ 527 w 1799"/>
              <a:gd name="T81" fmla="*/ 529 h 3612"/>
              <a:gd name="T82" fmla="*/ 604 w 1799"/>
              <a:gd name="T83" fmla="*/ 456 h 3612"/>
              <a:gd name="T84" fmla="*/ 686 w 1799"/>
              <a:gd name="T85" fmla="*/ 388 h 3612"/>
              <a:gd name="T86" fmla="*/ 771 w 1799"/>
              <a:gd name="T87" fmla="*/ 325 h 3612"/>
              <a:gd name="T88" fmla="*/ 860 w 1799"/>
              <a:gd name="T89" fmla="*/ 266 h 3612"/>
              <a:gd name="T90" fmla="*/ 953 w 1799"/>
              <a:gd name="T91" fmla="*/ 212 h 3612"/>
              <a:gd name="T92" fmla="*/ 1050 w 1799"/>
              <a:gd name="T93" fmla="*/ 164 h 3612"/>
              <a:gd name="T94" fmla="*/ 1150 w 1799"/>
              <a:gd name="T95" fmla="*/ 122 h 3612"/>
              <a:gd name="T96" fmla="*/ 1251 w 1799"/>
              <a:gd name="T97" fmla="*/ 85 h 3612"/>
              <a:gd name="T98" fmla="*/ 1357 w 1799"/>
              <a:gd name="T99" fmla="*/ 55 h 3612"/>
              <a:gd name="T100" fmla="*/ 1464 w 1799"/>
              <a:gd name="T101" fmla="*/ 32 h 3612"/>
              <a:gd name="T102" fmla="*/ 1574 w 1799"/>
              <a:gd name="T103" fmla="*/ 14 h 3612"/>
              <a:gd name="T104" fmla="*/ 1686 w 1799"/>
              <a:gd name="T105" fmla="*/ 5 h 3612"/>
              <a:gd name="T106" fmla="*/ 1799 w 1799"/>
              <a:gd name="T107"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smtClean="0"/>
              <a:pPr/>
              <a:t>10/1/2015</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smtClean="0"/>
              <a:pPr/>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081571"/>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81600" y="540628"/>
            <a:ext cx="6248400" cy="24889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3712467"/>
            <a:ext cx="6248400" cy="24822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633830-2244-49AE-BC4A-47F415C177C6}"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351601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633830-2244-49AE-BC4A-47F415C177C6}"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102197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633830-2244-49AE-BC4A-47F415C177C6}"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238102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4692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296125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a:p>
        </p:txBody>
      </p:sp>
      <p:sp>
        <p:nvSpPr>
          <p:cNvPr id="3" name="Picture Placeholder 2"/>
          <p:cNvSpPr>
            <a:spLocks noGrp="1"/>
          </p:cNvSpPr>
          <p:nvPr>
            <p:ph type="pic" idx="1"/>
          </p:nvPr>
        </p:nvSpPr>
        <p:spPr>
          <a:xfrm>
            <a:off x="5257800" y="0"/>
            <a:ext cx="61722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132774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a:spLocks/>
          </p:cNvSpPr>
          <p:nvPr/>
        </p:nvSpPr>
        <p:spPr bwMode="auto">
          <a:xfrm>
            <a:off x="11784011" y="5380580"/>
            <a:ext cx="407988" cy="819150"/>
          </a:xfrm>
          <a:custGeom>
            <a:avLst/>
            <a:gdLst>
              <a:gd name="T0" fmla="*/ 1799 w 1799"/>
              <a:gd name="T1" fmla="*/ 0 h 3612"/>
              <a:gd name="T2" fmla="*/ 1799 w 1799"/>
              <a:gd name="T3" fmla="*/ 3612 h 3612"/>
              <a:gd name="T4" fmla="*/ 1686 w 1799"/>
              <a:gd name="T5" fmla="*/ 3609 h 3612"/>
              <a:gd name="T6" fmla="*/ 1574 w 1799"/>
              <a:gd name="T7" fmla="*/ 3598 h 3612"/>
              <a:gd name="T8" fmla="*/ 1464 w 1799"/>
              <a:gd name="T9" fmla="*/ 3581 h 3612"/>
              <a:gd name="T10" fmla="*/ 1357 w 1799"/>
              <a:gd name="T11" fmla="*/ 3557 h 3612"/>
              <a:gd name="T12" fmla="*/ 1251 w 1799"/>
              <a:gd name="T13" fmla="*/ 3527 h 3612"/>
              <a:gd name="T14" fmla="*/ 1150 w 1799"/>
              <a:gd name="T15" fmla="*/ 3490 h 3612"/>
              <a:gd name="T16" fmla="*/ 1050 w 1799"/>
              <a:gd name="T17" fmla="*/ 3448 h 3612"/>
              <a:gd name="T18" fmla="*/ 953 w 1799"/>
              <a:gd name="T19" fmla="*/ 3401 h 3612"/>
              <a:gd name="T20" fmla="*/ 860 w 1799"/>
              <a:gd name="T21" fmla="*/ 3347 h 3612"/>
              <a:gd name="T22" fmla="*/ 771 w 1799"/>
              <a:gd name="T23" fmla="*/ 3289 h 3612"/>
              <a:gd name="T24" fmla="*/ 686 w 1799"/>
              <a:gd name="T25" fmla="*/ 3224 h 3612"/>
              <a:gd name="T26" fmla="*/ 604 w 1799"/>
              <a:gd name="T27" fmla="*/ 3156 h 3612"/>
              <a:gd name="T28" fmla="*/ 527 w 1799"/>
              <a:gd name="T29" fmla="*/ 3083 h 3612"/>
              <a:gd name="T30" fmla="*/ 454 w 1799"/>
              <a:gd name="T31" fmla="*/ 3005 h 3612"/>
              <a:gd name="T32" fmla="*/ 386 w 1799"/>
              <a:gd name="T33" fmla="*/ 2923 h 3612"/>
              <a:gd name="T34" fmla="*/ 323 w 1799"/>
              <a:gd name="T35" fmla="*/ 2838 h 3612"/>
              <a:gd name="T36" fmla="*/ 265 w 1799"/>
              <a:gd name="T37" fmla="*/ 2748 h 3612"/>
              <a:gd name="T38" fmla="*/ 211 w 1799"/>
              <a:gd name="T39" fmla="*/ 2655 h 3612"/>
              <a:gd name="T40" fmla="*/ 163 w 1799"/>
              <a:gd name="T41" fmla="*/ 2559 h 3612"/>
              <a:gd name="T42" fmla="*/ 121 w 1799"/>
              <a:gd name="T43" fmla="*/ 2459 h 3612"/>
              <a:gd name="T44" fmla="*/ 85 w 1799"/>
              <a:gd name="T45" fmla="*/ 2356 h 3612"/>
              <a:gd name="T46" fmla="*/ 55 w 1799"/>
              <a:gd name="T47" fmla="*/ 2251 h 3612"/>
              <a:gd name="T48" fmla="*/ 32 w 1799"/>
              <a:gd name="T49" fmla="*/ 2143 h 3612"/>
              <a:gd name="T50" fmla="*/ 14 w 1799"/>
              <a:gd name="T51" fmla="*/ 2033 h 3612"/>
              <a:gd name="T52" fmla="*/ 4 w 1799"/>
              <a:gd name="T53" fmla="*/ 1920 h 3612"/>
              <a:gd name="T54" fmla="*/ 0 w 1799"/>
              <a:gd name="T55" fmla="*/ 1806 h 3612"/>
              <a:gd name="T56" fmla="*/ 4 w 1799"/>
              <a:gd name="T57" fmla="*/ 1692 h 3612"/>
              <a:gd name="T58" fmla="*/ 14 w 1799"/>
              <a:gd name="T59" fmla="*/ 1580 h 3612"/>
              <a:gd name="T60" fmla="*/ 32 w 1799"/>
              <a:gd name="T61" fmla="*/ 1469 h 3612"/>
              <a:gd name="T62" fmla="*/ 55 w 1799"/>
              <a:gd name="T63" fmla="*/ 1362 h 3612"/>
              <a:gd name="T64" fmla="*/ 85 w 1799"/>
              <a:gd name="T65" fmla="*/ 1256 h 3612"/>
              <a:gd name="T66" fmla="*/ 121 w 1799"/>
              <a:gd name="T67" fmla="*/ 1154 h 3612"/>
              <a:gd name="T68" fmla="*/ 163 w 1799"/>
              <a:gd name="T69" fmla="*/ 1054 h 3612"/>
              <a:gd name="T70" fmla="*/ 211 w 1799"/>
              <a:gd name="T71" fmla="*/ 958 h 3612"/>
              <a:gd name="T72" fmla="*/ 265 w 1799"/>
              <a:gd name="T73" fmla="*/ 864 h 3612"/>
              <a:gd name="T74" fmla="*/ 323 w 1799"/>
              <a:gd name="T75" fmla="*/ 774 h 3612"/>
              <a:gd name="T76" fmla="*/ 386 w 1799"/>
              <a:gd name="T77" fmla="*/ 689 h 3612"/>
              <a:gd name="T78" fmla="*/ 454 w 1799"/>
              <a:gd name="T79" fmla="*/ 607 h 3612"/>
              <a:gd name="T80" fmla="*/ 527 w 1799"/>
              <a:gd name="T81" fmla="*/ 529 h 3612"/>
              <a:gd name="T82" fmla="*/ 604 w 1799"/>
              <a:gd name="T83" fmla="*/ 456 h 3612"/>
              <a:gd name="T84" fmla="*/ 686 w 1799"/>
              <a:gd name="T85" fmla="*/ 388 h 3612"/>
              <a:gd name="T86" fmla="*/ 771 w 1799"/>
              <a:gd name="T87" fmla="*/ 325 h 3612"/>
              <a:gd name="T88" fmla="*/ 860 w 1799"/>
              <a:gd name="T89" fmla="*/ 266 h 3612"/>
              <a:gd name="T90" fmla="*/ 953 w 1799"/>
              <a:gd name="T91" fmla="*/ 212 h 3612"/>
              <a:gd name="T92" fmla="*/ 1050 w 1799"/>
              <a:gd name="T93" fmla="*/ 164 h 3612"/>
              <a:gd name="T94" fmla="*/ 1150 w 1799"/>
              <a:gd name="T95" fmla="*/ 122 h 3612"/>
              <a:gd name="T96" fmla="*/ 1251 w 1799"/>
              <a:gd name="T97" fmla="*/ 85 h 3612"/>
              <a:gd name="T98" fmla="*/ 1357 w 1799"/>
              <a:gd name="T99" fmla="*/ 55 h 3612"/>
              <a:gd name="T100" fmla="*/ 1464 w 1799"/>
              <a:gd name="T101" fmla="*/ 32 h 3612"/>
              <a:gd name="T102" fmla="*/ 1574 w 1799"/>
              <a:gd name="T103" fmla="*/ 14 h 3612"/>
              <a:gd name="T104" fmla="*/ 1686 w 1799"/>
              <a:gd name="T105" fmla="*/ 5 h 3612"/>
              <a:gd name="T106" fmla="*/ 1799 w 1799"/>
              <a:gd name="T107"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accent3">
                  <a:lumMod val="20000"/>
                  <a:lumOff val="80000"/>
                </a:schemeClr>
              </a:solidFill>
            </a:endParaRPr>
          </a:p>
        </p:txBody>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smtClean="0"/>
              <a:pPr/>
              <a:t>10/1/2015</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smtClean="0"/>
              <a:pPr/>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94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4" y="1143293"/>
            <a:ext cx="7034362" cy="4268965"/>
          </a:xfrm>
        </p:spPr>
        <p:txBody>
          <a:bodyPr>
            <a:normAutofit/>
          </a:bodyPr>
          <a:lstStyle/>
          <a:p>
            <a:pPr algn="ctr"/>
            <a:r>
              <a:rPr lang="en-US" sz="3600" i="0" smtClean="0"/>
              <a:t>Debate: Blogger vs journalist</a:t>
            </a:r>
            <a:br>
              <a:rPr lang="en-US" sz="3600" i="0" smtClean="0"/>
            </a:br>
            <a:r>
              <a:rPr lang="en-US" sz="3600" i="0" smtClean="0"/>
              <a:t/>
            </a:r>
            <a:br>
              <a:rPr lang="en-US" sz="3600" i="0" smtClean="0"/>
            </a:br>
            <a:r>
              <a:rPr lang="en-US" sz="3600" i="0" smtClean="0"/>
              <a:t>Can you have the best of both worlds?</a:t>
            </a:r>
            <a:endParaRPr lang="en-US" sz="3600" i="0"/>
          </a:p>
        </p:txBody>
      </p:sp>
      <p:sp>
        <p:nvSpPr>
          <p:cNvPr id="3" name="Subtitle 2"/>
          <p:cNvSpPr>
            <a:spLocks noGrp="1"/>
          </p:cNvSpPr>
          <p:nvPr>
            <p:ph type="subTitle" idx="1"/>
          </p:nvPr>
        </p:nvSpPr>
        <p:spPr/>
        <p:txBody>
          <a:bodyPr>
            <a:noAutofit/>
          </a:bodyPr>
          <a:lstStyle/>
          <a:p>
            <a:r>
              <a:rPr lang="en-US" sz="2400" i="0" smtClean="0"/>
              <a:t>Folayemi Akinbolaji</a:t>
            </a:r>
          </a:p>
          <a:p>
            <a:r>
              <a:rPr lang="en-US" sz="2400" i="0" smtClean="0"/>
              <a:t>Writing with New Media</a:t>
            </a:r>
            <a:endParaRPr lang="en-US" sz="2400" i="0"/>
          </a:p>
        </p:txBody>
      </p:sp>
    </p:spTree>
    <p:extLst>
      <p:ext uri="{BB962C8B-B14F-4D97-AF65-F5344CB8AC3E}">
        <p14:creationId xmlns:p14="http://schemas.microsoft.com/office/powerpoint/2010/main" val="30663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0" smtClean="0"/>
              <a:t>FashionBombDaily.com</a:t>
            </a:r>
            <a:endParaRPr lang="en-US" sz="2400" i="0"/>
          </a:p>
        </p:txBody>
      </p:sp>
      <p:sp>
        <p:nvSpPr>
          <p:cNvPr id="5" name="Text Placeholder 4"/>
          <p:cNvSpPr>
            <a:spLocks noGrp="1"/>
          </p:cNvSpPr>
          <p:nvPr>
            <p:ph type="body" sz="half" idx="2"/>
          </p:nvPr>
        </p:nvSpPr>
        <p:spPr>
          <a:xfrm>
            <a:off x="556162" y="1410315"/>
            <a:ext cx="3840480" cy="4383649"/>
          </a:xfrm>
        </p:spPr>
        <p:txBody>
          <a:bodyPr>
            <a:normAutofit/>
          </a:bodyPr>
          <a:lstStyle/>
          <a:p>
            <a:pPr algn="ctr"/>
            <a:r>
              <a:rPr lang="en-US" smtClean="0"/>
              <a:t>The web’s destination for multicultural fashion. Created in August 2006 by journalist Claire Sulmers, Fashion Bomb Daily provides all the latest in celebrity fashion. Multiple posts put up a day include:</a:t>
            </a:r>
          </a:p>
          <a:p>
            <a:pPr algn="ctr"/>
            <a:r>
              <a:rPr lang="en-US" smtClean="0"/>
              <a:t>“Bomb Product of the Day</a:t>
            </a:r>
          </a:p>
          <a:p>
            <a:pPr algn="ctr"/>
            <a:r>
              <a:rPr lang="en-US" smtClean="0"/>
              <a:t>“Bomber of the Day”</a:t>
            </a:r>
          </a:p>
          <a:p>
            <a:pPr algn="ctr"/>
            <a:r>
              <a:rPr lang="en-US" smtClean="0"/>
              <a:t>“Bombshell of the Day”</a:t>
            </a:r>
          </a:p>
          <a:p>
            <a:pPr algn="ctr"/>
            <a:r>
              <a:rPr lang="en-US" smtClean="0"/>
              <a:t>“Mail Bombs” </a:t>
            </a:r>
          </a:p>
          <a:p>
            <a:pPr algn="ctr"/>
            <a:r>
              <a:rPr lang="en-US" smtClean="0"/>
              <a:t>And so much more. </a:t>
            </a:r>
            <a:endParaRPr lang="en-US"/>
          </a:p>
        </p:txBody>
      </p:sp>
      <p:pic>
        <p:nvPicPr>
          <p:cNvPr id="12" name="Picture 12"/>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000" r="5000"/>
          <a:stretch/>
        </p:blipFill>
        <p:spPr>
          <a:prstGeom prst="rect">
            <a:avLst/>
          </a:prstGeom>
        </p:spPr>
      </p:pic>
    </p:spTree>
    <p:extLst>
      <p:ext uri="{BB962C8B-B14F-4D97-AF65-F5344CB8AC3E}">
        <p14:creationId xmlns:p14="http://schemas.microsoft.com/office/powerpoint/2010/main" val="31651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smtClean="0"/>
              <a:t>Why is this blog such a success? </a:t>
            </a:r>
            <a:br>
              <a:rPr lang="en-US" i="0" smtClean="0"/>
            </a:br>
            <a:endParaRPr lang="en-US" i="0"/>
          </a:p>
        </p:txBody>
      </p:sp>
      <p:sp>
        <p:nvSpPr>
          <p:cNvPr id="3" name="Picture Placeholder 2"/>
          <p:cNvSpPr>
            <a:spLocks noGrp="1"/>
          </p:cNvSpPr>
          <p:nvPr>
            <p:ph sz="half" idx="1"/>
          </p:nvPr>
        </p:nvSpPr>
        <p:spPr/>
        <p:txBody>
          <a:bodyPr>
            <a:normAutofit fontScale="92500" lnSpcReduction="10000"/>
          </a:bodyPr>
          <a:lstStyle/>
          <a:p>
            <a:r>
              <a:rPr lang="en-US" smtClean="0"/>
              <a:t>Consistency in updates (at least 10 posts a day)</a:t>
            </a:r>
          </a:p>
          <a:p>
            <a:r>
              <a:rPr lang="en-US"/>
              <a:t>Target a specific </a:t>
            </a:r>
            <a:r>
              <a:rPr lang="en-US" smtClean="0"/>
              <a:t>audience</a:t>
            </a:r>
            <a:r>
              <a:rPr lang="en-US"/>
              <a:t> </a:t>
            </a:r>
            <a:r>
              <a:rPr lang="en-US" smtClean="0"/>
              <a:t>(Fashion</a:t>
            </a:r>
            <a:r>
              <a:rPr lang="en-US"/>
              <a:t> </a:t>
            </a:r>
            <a:r>
              <a:rPr lang="en-US" smtClean="0"/>
              <a:t>enthusiasts)</a:t>
            </a:r>
          </a:p>
          <a:p>
            <a:r>
              <a:rPr lang="en-US"/>
              <a:t>Transparency and </a:t>
            </a:r>
            <a:r>
              <a:rPr lang="en-US" smtClean="0"/>
              <a:t>honesty</a:t>
            </a:r>
            <a:endParaRPr lang="en-US"/>
          </a:p>
          <a:p>
            <a:r>
              <a:rPr lang="en-US" smtClean="0"/>
              <a:t>Engages with readers</a:t>
            </a:r>
          </a:p>
          <a:p>
            <a:r>
              <a:rPr lang="en-US"/>
              <a:t>Credible </a:t>
            </a:r>
            <a:r>
              <a:rPr lang="en-US" smtClean="0"/>
              <a:t>sources</a:t>
            </a:r>
            <a:endParaRPr lang="en-US"/>
          </a:p>
          <a:p>
            <a:r>
              <a:rPr lang="en-US" smtClean="0"/>
              <a:t>Insider knowledge</a:t>
            </a:r>
            <a:endParaRPr lang="en-US"/>
          </a:p>
        </p:txBody>
      </p:sp>
      <p:pic>
        <p:nvPicPr>
          <p:cNvPr id="9" name="Picture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1599" y="3029574"/>
            <a:ext cx="6580239" cy="3173966"/>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66" y="2876617"/>
            <a:ext cx="4337574" cy="3253181"/>
          </a:xfrm>
          <a:prstGeom prst="rect">
            <a:avLst/>
          </a:prstGeom>
        </p:spPr>
      </p:pic>
    </p:spTree>
    <p:extLst>
      <p:ext uri="{BB962C8B-B14F-4D97-AF65-F5344CB8AC3E}">
        <p14:creationId xmlns:p14="http://schemas.microsoft.com/office/powerpoint/2010/main" val="43863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smtClean="0"/>
              <a:t>Is</a:t>
            </a:r>
            <a:r>
              <a:rPr lang="en-US" i="0"/>
              <a:t> </a:t>
            </a:r>
            <a:r>
              <a:rPr lang="en-US" i="0" smtClean="0"/>
              <a:t>a blogger a journalist?</a:t>
            </a:r>
            <a:br>
              <a:rPr lang="en-US" i="0" smtClean="0"/>
            </a:br>
            <a:r>
              <a:rPr lang="en-US" i="0" smtClean="0"/>
              <a:t> </a:t>
            </a:r>
            <a:endParaRPr lang="en-US" i="0"/>
          </a:p>
        </p:txBody>
      </p:sp>
      <p:sp>
        <p:nvSpPr>
          <p:cNvPr id="3" name="Content Placeholder 2"/>
          <p:cNvSpPr>
            <a:spLocks noGrp="1"/>
          </p:cNvSpPr>
          <p:nvPr>
            <p:ph idx="1"/>
          </p:nvPr>
        </p:nvSpPr>
        <p:spPr/>
        <p:txBody>
          <a:bodyPr>
            <a:normAutofit fontScale="92500"/>
          </a:bodyPr>
          <a:lstStyle/>
          <a:p>
            <a:pPr marL="0" indent="0">
              <a:buNone/>
            </a:pPr>
            <a:r>
              <a:rPr lang="en-US" sz="2400" smtClean="0"/>
              <a:t>In this instance, founder and editor-in-chief Claire Sulmers and her team cover different aspects of fashion and style from celebrity inspiration and shopping to reader-submitted “Looks of the Day” posts. Her commitment to her position and natural tendency for finding out the latest of all things celebrity news has made her a constant influence of the blogosphere. What started out as a hobby quickly became a full time job.  Her blogging side finds the right topics to introduce to her readers and interprets them in a way to keep them engaged while her journalist side, continues to be dedicated and committed to her work</a:t>
            </a:r>
            <a:r>
              <a:rPr lang="en-US" smtClean="0"/>
              <a:t>.</a:t>
            </a:r>
            <a:endParaRPr lang="en-US"/>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2692770"/>
            <a:ext cx="4762500" cy="3390940"/>
          </a:xfrm>
          <a:prstGeom prst="rect">
            <a:avLst/>
          </a:prstGeom>
        </p:spPr>
      </p:pic>
    </p:spTree>
    <p:extLst>
      <p:ext uri="{BB962C8B-B14F-4D97-AF65-F5344CB8AC3E}">
        <p14:creationId xmlns:p14="http://schemas.microsoft.com/office/powerpoint/2010/main" val="100346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57" y="1724358"/>
            <a:ext cx="2876481" cy="4661587"/>
          </a:xfrm>
        </p:spPr>
        <p:txBody>
          <a:bodyPr>
            <a:noAutofit/>
          </a:bodyPr>
          <a:lstStyle/>
          <a:p>
            <a:pPr algn="ctr"/>
            <a:r>
              <a:rPr lang="en-US" sz="1400" b="0" i="0" smtClean="0">
                <a:solidFill>
                  <a:srgbClr val="555555"/>
                </a:solidFill>
                <a:effectLst/>
                <a:latin typeface="+mn-lt"/>
              </a:rPr>
              <a:t>“So yesterday, </a:t>
            </a:r>
            <a:r>
              <a:rPr lang="en-US" sz="1400" i="0">
                <a:solidFill>
                  <a:srgbClr val="555555"/>
                </a:solidFill>
                <a:latin typeface="+mn-lt"/>
              </a:rPr>
              <a:t>I was internet shamed because of my choice of attire for the Millions March in </a:t>
            </a:r>
            <a:r>
              <a:rPr lang="en-US" sz="1400" i="0" smtClean="0">
                <a:solidFill>
                  <a:srgbClr val="555555"/>
                </a:solidFill>
                <a:latin typeface="+mn-lt"/>
              </a:rPr>
              <a:t>New york.</a:t>
            </a:r>
            <a:r>
              <a:rPr lang="en-US" sz="1400" b="0" i="0" u="none" strike="noStrike" smtClean="0">
                <a:solidFill>
                  <a:srgbClr val="555555"/>
                </a:solidFill>
                <a:effectLst/>
                <a:latin typeface="+mn-lt"/>
              </a:rPr>
              <a:t> </a:t>
            </a:r>
            <a:r>
              <a:rPr lang="en-US" sz="1400" b="0" i="0" smtClean="0">
                <a:solidFill>
                  <a:srgbClr val="555555"/>
                </a:solidFill>
                <a:effectLst/>
                <a:latin typeface="+mn-lt"/>
              </a:rPr>
              <a:t>At the end of the day, regardless of what I wore or what people thought I was doing out there, I hope people are encouraged and inspired. I was touched to look at the pictures afterwards and see that black people aren’t the only ones who get that #BlackLivesMatter. Saying #BlackLivesMatter doesn’t mean that other lives don’t. The phrase just means that we need to start honoring, valuing, and uplifting black people and black lives instead of recklessly shooting or tearing them down..” – Claire Sulmers</a:t>
            </a:r>
            <a:endParaRPr lang="en-US" sz="1400">
              <a:latin typeface="+mn-lt"/>
            </a:endParaRPr>
          </a:p>
        </p:txBody>
      </p:sp>
      <p:sp>
        <p:nvSpPr>
          <p:cNvPr id="3" name="Content Placeholder 2"/>
          <p:cNvSpPr>
            <a:spLocks noGrp="1"/>
          </p:cNvSpPr>
          <p:nvPr>
            <p:ph type="body" idx="1"/>
          </p:nvPr>
        </p:nvSpPr>
        <p:spPr>
          <a:xfrm>
            <a:off x="1597398" y="296837"/>
            <a:ext cx="8401429" cy="819150"/>
          </a:xfrm>
        </p:spPr>
        <p:txBody>
          <a:bodyPr>
            <a:noAutofit/>
          </a:bodyPr>
          <a:lstStyle/>
          <a:p>
            <a:pPr marL="0" indent="0" algn="ctr">
              <a:buNone/>
            </a:pPr>
            <a:r>
              <a:rPr lang="en-US" sz="2400" smtClean="0"/>
              <a:t>Founder of fashionbombdaily takes to the streets to advocate for #blacklivesmatter but is criticized for her attire.</a:t>
            </a:r>
            <a:endParaRPr lang="en-US" sz="240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870" y="1724358"/>
            <a:ext cx="5209115" cy="405321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855" y="1724358"/>
            <a:ext cx="3741312" cy="4053216"/>
          </a:xfrm>
          <a:prstGeom prst="rect">
            <a:avLst/>
          </a:prstGeom>
        </p:spPr>
      </p:pic>
    </p:spTree>
    <p:extLst>
      <p:ext uri="{BB962C8B-B14F-4D97-AF65-F5344CB8AC3E}">
        <p14:creationId xmlns:p14="http://schemas.microsoft.com/office/powerpoint/2010/main" val="2518846146"/>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Headlines</vt:lpstr>
      <vt:lpstr>Debate: Blogger vs journalist  Can you have the best of both worlds?</vt:lpstr>
      <vt:lpstr>FashionBombDaily.com</vt:lpstr>
      <vt:lpstr>Why is this blog such a success?  </vt:lpstr>
      <vt:lpstr>Is a blogger a journalist?  </vt:lpstr>
      <vt:lpstr>“So yesterday, I was internet shamed because of my choice of attire for the Millions March in New york. At the end of the day, regardless of what I wore or what people thought I was doing out there, I hope people are encouraged and inspired. I was touched to look at the pictures afterwards and see that black people aren’t the only ones who get that #BlackLivesMatter. Saying #BlackLivesMatter doesn’t mean that other lives don’t. The phrase just means that we need to start honoring, valuing, and uplifting black people and black lives instead of recklessly shooting or tearing them down..” – Claire Sulmers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Debate: Blogger vs journalist  Can you have the best of both worlds?</dc:title>
  <cp:revision>2</cp:revision>
  <dcterms:modified xsi:type="dcterms:W3CDTF">2015-10-01T18:28:57Z</dcterms:modified>
</cp:coreProperties>
</file>