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734"/>
    <a:srgbClr val="69FF75"/>
    <a:srgbClr val="32C2DF"/>
    <a:srgbClr val="D738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21"/>
  </p:normalViewPr>
  <p:slideViewPr>
    <p:cSldViewPr snapToGrid="0" snapToObjects="1">
      <p:cViewPr varScale="1">
        <p:scale>
          <a:sx n="108" d="100"/>
          <a:sy n="108" d="100"/>
        </p:scale>
        <p:origin x="1760"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ECAE9C-7B57-7346-99B9-2B1D6E93B89A}" type="datetimeFigureOut">
              <a:rPr lang="en-US" smtClean="0"/>
              <a:pPr/>
              <a:t>3/13/22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56BC92-B71B-B44A-9B94-0AA7BAA8C49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56BC92-B71B-B44A-9B94-0AA7BAA8C495}"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56BC92-B71B-B44A-9B94-0AA7BAA8C495}" type="slidenum">
              <a:rPr lang="en-US" smtClean="0"/>
              <a:pPr/>
              <a:t>31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2417579-D043-CD48-A591-2C69EE38293D}" type="datetimeFigureOut">
              <a:rPr lang="en-US" smtClean="0"/>
              <a:pPr/>
              <a:t>3/13/22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AD4412-A72E-A64B-9D8C-6150F8CA5AD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417579-D043-CD48-A591-2C69EE38293D}" type="datetimeFigureOut">
              <a:rPr lang="en-US" smtClean="0"/>
              <a:pPr/>
              <a:t>3/13/22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AD4412-A72E-A64B-9D8C-6150F8CA5AD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417579-D043-CD48-A591-2C69EE38293D}" type="datetimeFigureOut">
              <a:rPr lang="en-US" smtClean="0"/>
              <a:pPr/>
              <a:t>3/13/22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AD4412-A72E-A64B-9D8C-6150F8CA5AD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417579-D043-CD48-A591-2C69EE38293D}" type="datetimeFigureOut">
              <a:rPr lang="en-US" smtClean="0"/>
              <a:pPr/>
              <a:t>3/13/22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AD4412-A72E-A64B-9D8C-6150F8CA5AD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417579-D043-CD48-A591-2C69EE38293D}" type="datetimeFigureOut">
              <a:rPr lang="en-US" smtClean="0"/>
              <a:pPr/>
              <a:t>3/13/22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AD4412-A72E-A64B-9D8C-6150F8CA5AD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2417579-D043-CD48-A591-2C69EE38293D}" type="datetimeFigureOut">
              <a:rPr lang="en-US" smtClean="0"/>
              <a:pPr/>
              <a:t>3/13/22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AD4412-A72E-A64B-9D8C-6150F8CA5AD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2417579-D043-CD48-A591-2C69EE38293D}" type="datetimeFigureOut">
              <a:rPr lang="en-US" smtClean="0"/>
              <a:pPr/>
              <a:t>3/13/22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8AD4412-A72E-A64B-9D8C-6150F8CA5AD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417579-D043-CD48-A591-2C69EE38293D}" type="datetimeFigureOut">
              <a:rPr lang="en-US" smtClean="0"/>
              <a:pPr/>
              <a:t>3/13/22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8AD4412-A72E-A64B-9D8C-6150F8CA5AD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417579-D043-CD48-A591-2C69EE38293D}" type="datetimeFigureOut">
              <a:rPr lang="en-US" smtClean="0"/>
              <a:pPr/>
              <a:t>3/13/22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8AD4412-A72E-A64B-9D8C-6150F8CA5AD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417579-D043-CD48-A591-2C69EE38293D}" type="datetimeFigureOut">
              <a:rPr lang="en-US" smtClean="0"/>
              <a:pPr/>
              <a:t>3/13/22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AD4412-A72E-A64B-9D8C-6150F8CA5AD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417579-D043-CD48-A591-2C69EE38293D}" type="datetimeFigureOut">
              <a:rPr lang="en-US" smtClean="0"/>
              <a:pPr/>
              <a:t>3/13/22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AD4412-A72E-A64B-9D8C-6150F8CA5AD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417579-D043-CD48-A591-2C69EE38293D}" type="datetimeFigureOut">
              <a:rPr lang="en-US" smtClean="0"/>
              <a:pPr/>
              <a:t>3/13/22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AD4412-A72E-A64B-9D8C-6150F8CA5AD4}"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fontScale="90000"/>
          </a:bodyPr>
          <a:lstStyle/>
          <a:p>
            <a:r>
              <a:rPr lang="en-US" dirty="0"/>
              <a:t> </a:t>
            </a:r>
            <a:r>
              <a:rPr lang="en-US" sz="7333" dirty="0"/>
              <a:t>4 Steps for Genre Analysis </a:t>
            </a:r>
          </a:p>
        </p:txBody>
      </p:sp>
      <p:sp>
        <p:nvSpPr>
          <p:cNvPr id="3" name="Subtitle 2"/>
          <p:cNvSpPr>
            <a:spLocks noGrp="1"/>
          </p:cNvSpPr>
          <p:nvPr>
            <p:ph type="subTitle" idx="1"/>
          </p:nvPr>
        </p:nvSpPr>
        <p:spPr>
          <a:xfrm>
            <a:off x="1371600" y="3886200"/>
            <a:ext cx="6400800" cy="2051462"/>
          </a:xfrm>
        </p:spPr>
        <p:txBody>
          <a:bodyPr>
            <a:normAutofit lnSpcReduction="10000"/>
          </a:bodyPr>
          <a:lstStyle/>
          <a:p>
            <a:r>
              <a:rPr lang="en-US" dirty="0"/>
              <a:t>From </a:t>
            </a:r>
            <a:r>
              <a:rPr lang="en-US" i="1" dirty="0"/>
              <a:t>Scenes of Writing: Strategies for Composing with Genres  </a:t>
            </a:r>
          </a:p>
          <a:p>
            <a:r>
              <a:rPr lang="en-US" sz="2000" i="1" dirty="0"/>
              <a:t>by </a:t>
            </a:r>
            <a:r>
              <a:rPr lang="en-US" sz="2000" dirty="0"/>
              <a:t>Devitt, </a:t>
            </a:r>
            <a:r>
              <a:rPr lang="en-US" sz="2000" dirty="0" err="1"/>
              <a:t>Reiff</a:t>
            </a:r>
            <a:r>
              <a:rPr lang="en-US" sz="2000" dirty="0"/>
              <a:t> and </a:t>
            </a:r>
            <a:r>
              <a:rPr lang="en-US" sz="2000" dirty="0" err="1"/>
              <a:t>Bawarshi</a:t>
            </a:r>
            <a:r>
              <a:rPr lang="en-US" sz="2000" dirty="0"/>
              <a:t>  (2010)</a:t>
            </a:r>
          </a:p>
          <a:p>
            <a:r>
              <a:rPr lang="en-US" sz="2000" dirty="0"/>
              <a:t>Professor Joshua Belknap ENG 1101 ML D105 </a:t>
            </a:r>
          </a:p>
          <a:p>
            <a:r>
              <a:rPr lang="en-US" sz="2000" dirty="0"/>
              <a:t>Spring 2022 </a:t>
            </a:r>
          </a:p>
          <a:p>
            <a:endParaRPr lang="en-US"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Participants –Discourse Community-Who </a:t>
            </a:r>
            <a:r>
              <a:rPr lang="en-US" dirty="0">
                <a:solidFill>
                  <a:srgbClr val="FF6600"/>
                </a:solidFill>
              </a:rPr>
              <a:t>creates and uses </a:t>
            </a:r>
            <a:r>
              <a:rPr lang="en-US" dirty="0"/>
              <a:t>the genre? </a:t>
            </a:r>
          </a:p>
        </p:txBody>
      </p:sp>
      <p:sp>
        <p:nvSpPr>
          <p:cNvPr id="3" name="Content Placeholder 2"/>
          <p:cNvSpPr>
            <a:spLocks noGrp="1"/>
          </p:cNvSpPr>
          <p:nvPr>
            <p:ph idx="1"/>
          </p:nvPr>
        </p:nvSpPr>
        <p:spPr/>
        <p:txBody>
          <a:bodyPr>
            <a:normAutofit/>
          </a:bodyPr>
          <a:lstStyle/>
          <a:p>
            <a:pPr>
              <a:buNone/>
            </a:pPr>
            <a:r>
              <a:rPr lang="en-US" sz="6000" dirty="0"/>
              <a:t>1)  Writer(s) </a:t>
            </a:r>
          </a:p>
          <a:p>
            <a:endParaRPr lang="en-US" sz="6000" dirty="0"/>
          </a:p>
          <a:p>
            <a:pPr>
              <a:buNone/>
            </a:pPr>
            <a:r>
              <a:rPr lang="en-US" sz="6000" dirty="0"/>
              <a:t>2)  Reader(s)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Writers  </a:t>
            </a:r>
            <a:br>
              <a:rPr lang="en-US" dirty="0"/>
            </a:br>
            <a:r>
              <a:rPr lang="en-US" dirty="0"/>
              <a:t>Who writes the texts in the genre?</a:t>
            </a:r>
          </a:p>
        </p:txBody>
      </p:sp>
      <p:sp>
        <p:nvSpPr>
          <p:cNvPr id="3" name="Content Placeholder 2"/>
          <p:cNvSpPr>
            <a:spLocks noGrp="1"/>
          </p:cNvSpPr>
          <p:nvPr>
            <p:ph idx="1"/>
          </p:nvPr>
        </p:nvSpPr>
        <p:spPr/>
        <p:txBody>
          <a:bodyPr>
            <a:normAutofit/>
          </a:bodyPr>
          <a:lstStyle/>
          <a:p>
            <a:r>
              <a:rPr lang="en-US" sz="3459" dirty="0"/>
              <a:t>Are </a:t>
            </a:r>
            <a:r>
              <a:rPr lang="en-US" sz="3459" dirty="0">
                <a:solidFill>
                  <a:srgbClr val="D738DF"/>
                </a:solidFill>
              </a:rPr>
              <a:t>multiple writers </a:t>
            </a:r>
            <a:r>
              <a:rPr lang="en-US" sz="3459" dirty="0"/>
              <a:t>possible?</a:t>
            </a:r>
          </a:p>
          <a:p>
            <a:r>
              <a:rPr lang="en-US" sz="3459" dirty="0"/>
              <a:t>What </a:t>
            </a:r>
            <a:r>
              <a:rPr lang="en-US" sz="3459" dirty="0">
                <a:solidFill>
                  <a:srgbClr val="FF6600"/>
                </a:solidFill>
              </a:rPr>
              <a:t>roles</a:t>
            </a:r>
            <a:r>
              <a:rPr lang="en-US" sz="3459" dirty="0"/>
              <a:t> do they perform?</a:t>
            </a:r>
          </a:p>
          <a:p>
            <a:r>
              <a:rPr lang="en-US" sz="3459" dirty="0"/>
              <a:t>What </a:t>
            </a:r>
            <a:r>
              <a:rPr lang="en-US" sz="3459" dirty="0">
                <a:solidFill>
                  <a:srgbClr val="32C2DF"/>
                </a:solidFill>
              </a:rPr>
              <a:t>characteristics</a:t>
            </a:r>
            <a:r>
              <a:rPr lang="en-US" sz="3459" dirty="0"/>
              <a:t> must writers of this     genre possess? </a:t>
            </a:r>
          </a:p>
          <a:p>
            <a:r>
              <a:rPr lang="en-US" sz="3459" dirty="0"/>
              <a:t>Under what </a:t>
            </a:r>
            <a:r>
              <a:rPr lang="en-US" sz="3459" dirty="0">
                <a:solidFill>
                  <a:srgbClr val="69FF75"/>
                </a:solidFill>
              </a:rPr>
              <a:t>circumstances</a:t>
            </a:r>
            <a:r>
              <a:rPr lang="en-US" sz="3459" dirty="0"/>
              <a:t> do writers write the genre?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Readers </a:t>
            </a:r>
            <a:br>
              <a:rPr lang="en-US" dirty="0"/>
            </a:br>
            <a:r>
              <a:rPr lang="en-US" dirty="0"/>
              <a:t>Who </a:t>
            </a:r>
            <a:r>
              <a:rPr lang="en-US" dirty="0">
                <a:solidFill>
                  <a:srgbClr val="69FF75"/>
                </a:solidFill>
              </a:rPr>
              <a:t>reads the texts </a:t>
            </a:r>
            <a:r>
              <a:rPr lang="en-US" dirty="0"/>
              <a:t>in this genre? </a:t>
            </a:r>
          </a:p>
        </p:txBody>
      </p:sp>
      <p:sp>
        <p:nvSpPr>
          <p:cNvPr id="3" name="Content Placeholder 2"/>
          <p:cNvSpPr>
            <a:spLocks noGrp="1"/>
          </p:cNvSpPr>
          <p:nvPr>
            <p:ph idx="1"/>
          </p:nvPr>
        </p:nvSpPr>
        <p:spPr/>
        <p:txBody>
          <a:bodyPr>
            <a:normAutofit/>
          </a:bodyPr>
          <a:lstStyle/>
          <a:p>
            <a:r>
              <a:rPr lang="en-US" dirty="0"/>
              <a:t>Is there </a:t>
            </a:r>
            <a:r>
              <a:rPr lang="en-US" dirty="0">
                <a:solidFill>
                  <a:srgbClr val="D738DF"/>
                </a:solidFill>
              </a:rPr>
              <a:t>more than one type of reader </a:t>
            </a:r>
            <a:r>
              <a:rPr lang="en-US" dirty="0"/>
              <a:t>for this genre?</a:t>
            </a:r>
          </a:p>
          <a:p>
            <a:r>
              <a:rPr lang="en-US" dirty="0"/>
              <a:t>What </a:t>
            </a:r>
            <a:r>
              <a:rPr lang="en-US" dirty="0">
                <a:solidFill>
                  <a:srgbClr val="FF6600"/>
                </a:solidFill>
              </a:rPr>
              <a:t>roles</a:t>
            </a:r>
            <a:r>
              <a:rPr lang="en-US" dirty="0"/>
              <a:t> do they perform?</a:t>
            </a:r>
          </a:p>
          <a:p>
            <a:r>
              <a:rPr lang="en-US" dirty="0"/>
              <a:t>What </a:t>
            </a:r>
            <a:r>
              <a:rPr lang="en-US" dirty="0">
                <a:solidFill>
                  <a:srgbClr val="32C2DF"/>
                </a:solidFill>
              </a:rPr>
              <a:t>characteristics</a:t>
            </a:r>
            <a:r>
              <a:rPr lang="en-US" dirty="0"/>
              <a:t> must a reader of this genre possess?</a:t>
            </a:r>
          </a:p>
          <a:p>
            <a:r>
              <a:rPr lang="en-US" dirty="0"/>
              <a:t>Under what </a:t>
            </a:r>
            <a:r>
              <a:rPr lang="en-US" dirty="0">
                <a:solidFill>
                  <a:srgbClr val="FFF734"/>
                </a:solidFill>
              </a:rPr>
              <a:t>circumstances</a:t>
            </a:r>
            <a:r>
              <a:rPr lang="en-US" dirty="0"/>
              <a:t> do readers read the genre (for leisure, in waiting rooms?)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a:t>Purposes </a:t>
            </a:r>
          </a:p>
        </p:txBody>
      </p:sp>
      <p:sp>
        <p:nvSpPr>
          <p:cNvPr id="3" name="Content Placeholder 2"/>
          <p:cNvSpPr>
            <a:spLocks noGrp="1"/>
          </p:cNvSpPr>
          <p:nvPr>
            <p:ph idx="1"/>
          </p:nvPr>
        </p:nvSpPr>
        <p:spPr/>
        <p:txBody>
          <a:bodyPr>
            <a:normAutofit fontScale="70000" lnSpcReduction="20000"/>
          </a:bodyPr>
          <a:lstStyle/>
          <a:p>
            <a:r>
              <a:rPr lang="en-US" sz="6600" dirty="0">
                <a:solidFill>
                  <a:srgbClr val="FFF734"/>
                </a:solidFill>
              </a:rPr>
              <a:t>Why</a:t>
            </a:r>
            <a:r>
              <a:rPr lang="en-US" sz="6600" dirty="0"/>
              <a:t> do writers write this genre, and why do readers read it?</a:t>
            </a:r>
          </a:p>
          <a:p>
            <a:endParaRPr lang="en-US" sz="6600" dirty="0"/>
          </a:p>
          <a:p>
            <a:r>
              <a:rPr lang="en-US" sz="6600" dirty="0">
                <a:solidFill>
                  <a:srgbClr val="32C2DF"/>
                </a:solidFill>
              </a:rPr>
              <a:t>	What </a:t>
            </a:r>
            <a:r>
              <a:rPr lang="en-US" sz="6600" dirty="0"/>
              <a:t>purposes does the genre fulfill for the people who use it?</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Step 3  </a:t>
            </a:r>
          </a:p>
        </p:txBody>
      </p:sp>
      <p:sp>
        <p:nvSpPr>
          <p:cNvPr id="3" name="Content Placeholder 2"/>
          <p:cNvSpPr>
            <a:spLocks noGrp="1"/>
          </p:cNvSpPr>
          <p:nvPr>
            <p:ph idx="1"/>
          </p:nvPr>
        </p:nvSpPr>
        <p:spPr/>
        <p:txBody>
          <a:bodyPr>
            <a:normAutofit fontScale="92500" lnSpcReduction="10000"/>
          </a:bodyPr>
          <a:lstStyle/>
          <a:p>
            <a:pPr algn="ctr">
              <a:buNone/>
            </a:pPr>
            <a:r>
              <a:rPr lang="en-US" sz="4400" dirty="0"/>
              <a:t>Identify the </a:t>
            </a:r>
            <a:r>
              <a:rPr lang="en-US" sz="4400" dirty="0">
                <a:solidFill>
                  <a:srgbClr val="32C2DF"/>
                </a:solidFill>
              </a:rPr>
              <a:t>patterns</a:t>
            </a:r>
            <a:r>
              <a:rPr lang="en-US" sz="4400" dirty="0"/>
              <a:t> 	of the genre </a:t>
            </a:r>
          </a:p>
          <a:p>
            <a:pPr algn="ctr">
              <a:buNone/>
            </a:pPr>
            <a:r>
              <a:rPr lang="en-US" sz="2800" dirty="0"/>
              <a:t>What </a:t>
            </a:r>
            <a:r>
              <a:rPr lang="en-US" sz="2800" dirty="0">
                <a:solidFill>
                  <a:srgbClr val="69FF75"/>
                </a:solidFill>
              </a:rPr>
              <a:t>recurring themes </a:t>
            </a:r>
            <a:r>
              <a:rPr lang="en-US" sz="2800" dirty="0"/>
              <a:t>do the </a:t>
            </a:r>
          </a:p>
          <a:p>
            <a:pPr algn="ctr">
              <a:buNone/>
            </a:pPr>
            <a:r>
              <a:rPr lang="en-US" sz="2800" dirty="0"/>
              <a:t>samples of the genre possess? </a:t>
            </a:r>
          </a:p>
          <a:p>
            <a:pPr marL="514350" indent="-514350">
              <a:buAutoNum type="arabicPeriod"/>
            </a:pPr>
            <a:r>
              <a:rPr lang="en-US" sz="3027" dirty="0"/>
              <a:t>Content</a:t>
            </a:r>
          </a:p>
          <a:p>
            <a:pPr marL="514350" indent="-514350">
              <a:buAutoNum type="arabicPeriod"/>
            </a:pPr>
            <a:r>
              <a:rPr lang="en-US" sz="3027" dirty="0"/>
              <a:t>Rhetorical Appeals</a:t>
            </a:r>
          </a:p>
          <a:p>
            <a:pPr marL="514350" indent="-514350">
              <a:buAutoNum type="arabicPeriod"/>
            </a:pPr>
            <a:r>
              <a:rPr lang="en-US" sz="3027" dirty="0"/>
              <a:t>Texts in that structure</a:t>
            </a:r>
          </a:p>
          <a:p>
            <a:pPr marL="514350" indent="-514350">
              <a:buAutoNum type="arabicPeriod"/>
            </a:pPr>
            <a:r>
              <a:rPr lang="en-US" sz="3027" dirty="0"/>
              <a:t>Format</a:t>
            </a:r>
          </a:p>
          <a:p>
            <a:pPr marL="514350" indent="-514350">
              <a:buAutoNum type="arabicPeriod"/>
            </a:pPr>
            <a:r>
              <a:rPr lang="en-US" sz="3027" dirty="0"/>
              <a:t>Types of sentences typically used </a:t>
            </a:r>
          </a:p>
          <a:p>
            <a:pPr marL="514350" indent="-514350">
              <a:buAutoNum type="arabicPeriod"/>
            </a:pPr>
            <a:r>
              <a:rPr lang="en-US" sz="3027" dirty="0"/>
              <a:t>Diction or Language </a:t>
            </a:r>
          </a:p>
          <a:p>
            <a:pPr marL="514350" indent="-514350">
              <a:buAutoNum type="arabicPeriod"/>
            </a:pPr>
            <a:endParaRPr lang="en-US" dirty="0"/>
          </a:p>
          <a:p>
            <a:pPr marL="514350" indent="-514350">
              <a:buAutoNum type="arabicPeriod"/>
            </a:pPr>
            <a:endParaRPr lang="en-US" dirty="0"/>
          </a:p>
          <a:p>
            <a:pPr marL="514350" indent="-514350">
              <a:buAutoNum type="arabicPeriod" startAt="2"/>
            </a:pPr>
            <a:endParaRPr lang="en-US" dirty="0"/>
          </a:p>
          <a:p>
            <a:pPr marL="514350" indent="-514350" algn="ctr">
              <a:buNone/>
            </a:pPr>
            <a:endParaRPr lang="en-US" dirty="0"/>
          </a:p>
          <a:p>
            <a:pPr marL="514350" indent="-514350" algn="ctr">
              <a:buAutoNum type="arabicPeriod"/>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Patterns in Content </a:t>
            </a:r>
          </a:p>
        </p:txBody>
      </p:sp>
      <p:sp>
        <p:nvSpPr>
          <p:cNvPr id="3" name="Content Placeholder 2"/>
          <p:cNvSpPr>
            <a:spLocks noGrp="1"/>
          </p:cNvSpPr>
          <p:nvPr>
            <p:ph idx="1"/>
          </p:nvPr>
        </p:nvSpPr>
        <p:spPr/>
        <p:txBody>
          <a:bodyPr>
            <a:normAutofit fontScale="92500" lnSpcReduction="10000"/>
          </a:bodyPr>
          <a:lstStyle/>
          <a:p>
            <a:pPr lvl="0"/>
            <a:r>
              <a:rPr lang="en-US" sz="4645" dirty="0"/>
              <a:t>What is </a:t>
            </a:r>
            <a:r>
              <a:rPr lang="en-US" sz="4645" dirty="0">
                <a:solidFill>
                  <a:srgbClr val="69FF75"/>
                </a:solidFill>
              </a:rPr>
              <a:t>included?</a:t>
            </a:r>
          </a:p>
          <a:p>
            <a:pPr lvl="0"/>
            <a:r>
              <a:rPr lang="en-US" sz="4645" dirty="0"/>
              <a:t>What is </a:t>
            </a:r>
            <a:r>
              <a:rPr lang="en-US" sz="4645" dirty="0">
                <a:solidFill>
                  <a:srgbClr val="D738DF"/>
                </a:solidFill>
              </a:rPr>
              <a:t>excluded?</a:t>
            </a:r>
          </a:p>
          <a:p>
            <a:pPr lvl="0"/>
            <a:r>
              <a:rPr lang="en-US" sz="4645" dirty="0"/>
              <a:t>How is the </a:t>
            </a:r>
            <a:r>
              <a:rPr lang="en-US" sz="4645" dirty="0">
                <a:solidFill>
                  <a:srgbClr val="FF0000"/>
                </a:solidFill>
              </a:rPr>
              <a:t>content treated/presented</a:t>
            </a:r>
            <a:r>
              <a:rPr lang="en-US" sz="4645" dirty="0"/>
              <a:t>?</a:t>
            </a:r>
          </a:p>
          <a:p>
            <a:pPr lvl="0"/>
            <a:r>
              <a:rPr lang="en-US" sz="4645" dirty="0"/>
              <a:t>What </a:t>
            </a:r>
            <a:r>
              <a:rPr lang="en-US" sz="4645" dirty="0">
                <a:solidFill>
                  <a:srgbClr val="FFF734"/>
                </a:solidFill>
              </a:rPr>
              <a:t>sorts of examples </a:t>
            </a:r>
            <a:r>
              <a:rPr lang="en-US" sz="4645" dirty="0"/>
              <a:t>are used?</a:t>
            </a:r>
          </a:p>
          <a:p>
            <a:r>
              <a:rPr lang="en-US" sz="4645" dirty="0"/>
              <a:t>What counts as </a:t>
            </a:r>
            <a:r>
              <a:rPr lang="en-US" sz="4645" dirty="0">
                <a:solidFill>
                  <a:srgbClr val="32C2DF"/>
                </a:solidFill>
              </a:rPr>
              <a:t>evidence</a:t>
            </a:r>
            <a:r>
              <a:rPr lang="en-US" sz="4645" dirty="0"/>
              <a:t>? </a:t>
            </a:r>
          </a:p>
          <a:p>
            <a:pPr>
              <a:buNone/>
            </a:pPr>
            <a:r>
              <a:rPr lang="en-US" sz="2400" dirty="0"/>
              <a:t>       (Personal testimony? Facts?)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a:t>Rhetorical Appeals </a:t>
            </a:r>
          </a:p>
        </p:txBody>
      </p:sp>
      <p:sp>
        <p:nvSpPr>
          <p:cNvPr id="3" name="Content Placeholder 2"/>
          <p:cNvSpPr>
            <a:spLocks noGrp="1"/>
          </p:cNvSpPr>
          <p:nvPr>
            <p:ph idx="1"/>
          </p:nvPr>
        </p:nvSpPr>
        <p:spPr/>
        <p:txBody>
          <a:bodyPr>
            <a:normAutofit fontScale="92500"/>
          </a:bodyPr>
          <a:lstStyle/>
          <a:p>
            <a:r>
              <a:rPr lang="en-US" sz="4800" dirty="0"/>
              <a:t>1) Pathos – Appeal to </a:t>
            </a:r>
            <a:r>
              <a:rPr lang="en-US" sz="4800" dirty="0">
                <a:solidFill>
                  <a:srgbClr val="32C2DF"/>
                </a:solidFill>
              </a:rPr>
              <a:t>emotion</a:t>
            </a:r>
          </a:p>
          <a:p>
            <a:endParaRPr lang="en-US" sz="4800" dirty="0"/>
          </a:p>
          <a:p>
            <a:r>
              <a:rPr lang="en-US" sz="4800" dirty="0"/>
              <a:t>2) Logos – Appeal to </a:t>
            </a:r>
            <a:r>
              <a:rPr lang="en-US" sz="4800" dirty="0">
                <a:solidFill>
                  <a:srgbClr val="D738DF"/>
                </a:solidFill>
              </a:rPr>
              <a:t>logic</a:t>
            </a:r>
          </a:p>
          <a:p>
            <a:endParaRPr lang="en-US" sz="4800" dirty="0"/>
          </a:p>
          <a:p>
            <a:r>
              <a:rPr lang="en-US" sz="4800" dirty="0"/>
              <a:t>3) Ethos –Appeal to </a:t>
            </a:r>
            <a:r>
              <a:rPr lang="en-US" sz="4800" dirty="0">
                <a:solidFill>
                  <a:srgbClr val="D738DF"/>
                </a:solidFill>
              </a:rPr>
              <a:t>ethics/morals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t>Pathos</a:t>
            </a:r>
          </a:p>
        </p:txBody>
      </p:sp>
      <p:sp>
        <p:nvSpPr>
          <p:cNvPr id="3" name="Content Placeholder 2"/>
          <p:cNvSpPr>
            <a:spLocks noGrp="1"/>
          </p:cNvSpPr>
          <p:nvPr>
            <p:ph idx="1"/>
          </p:nvPr>
        </p:nvSpPr>
        <p:spPr/>
        <p:txBody>
          <a:bodyPr>
            <a:noAutofit/>
          </a:bodyPr>
          <a:lstStyle/>
          <a:p>
            <a:r>
              <a:rPr lang="en-US" sz="3600" dirty="0"/>
              <a:t>Appeal to the emotions. A way of convincing the audience by creating an </a:t>
            </a:r>
            <a:r>
              <a:rPr lang="en-US" sz="3600" dirty="0">
                <a:solidFill>
                  <a:srgbClr val="D738DF"/>
                </a:solidFill>
              </a:rPr>
              <a:t>emotional response</a:t>
            </a:r>
            <a:r>
              <a:rPr lang="en-US" sz="3600" dirty="0"/>
              <a:t>.</a:t>
            </a:r>
          </a:p>
          <a:p>
            <a:endParaRPr lang="en-US" sz="3600" dirty="0"/>
          </a:p>
          <a:p>
            <a:r>
              <a:rPr lang="en-US" sz="3600" dirty="0"/>
              <a:t>Ex. Boyfriend: If you cared about me, you wouldn’t break up with me.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t>Logos </a:t>
            </a:r>
          </a:p>
        </p:txBody>
      </p:sp>
      <p:sp>
        <p:nvSpPr>
          <p:cNvPr id="3" name="Content Placeholder 2"/>
          <p:cNvSpPr>
            <a:spLocks noGrp="1"/>
          </p:cNvSpPr>
          <p:nvPr>
            <p:ph idx="1"/>
          </p:nvPr>
        </p:nvSpPr>
        <p:spPr/>
        <p:txBody>
          <a:bodyPr/>
          <a:lstStyle/>
          <a:p>
            <a:r>
              <a:rPr lang="en-US" sz="4000" dirty="0"/>
              <a:t>Appeal to logic and a way to persuade an audience using </a:t>
            </a:r>
            <a:r>
              <a:rPr lang="en-US" sz="4000" dirty="0">
                <a:solidFill>
                  <a:srgbClr val="69FF75"/>
                </a:solidFill>
              </a:rPr>
              <a:t>reason.</a:t>
            </a:r>
            <a:r>
              <a:rPr lang="en-US" sz="4000" dirty="0"/>
              <a:t> It’s an appeal to </a:t>
            </a:r>
            <a:r>
              <a:rPr lang="en-US" sz="4000" dirty="0">
                <a:solidFill>
                  <a:srgbClr val="32C2DF"/>
                </a:solidFill>
              </a:rPr>
              <a:t>authority and credibility. </a:t>
            </a:r>
          </a:p>
          <a:p>
            <a:endParaRPr lang="en-US" dirty="0"/>
          </a:p>
          <a:p>
            <a:pPr lvl="0"/>
            <a:r>
              <a:rPr lang="en-US" sz="2800" dirty="0"/>
              <a:t>Ex.   Verizon shows a map to prove it has better coverage than AT&amp;T.</a:t>
            </a:r>
          </a:p>
          <a:p>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t>Ethos</a:t>
            </a:r>
          </a:p>
        </p:txBody>
      </p:sp>
      <p:sp>
        <p:nvSpPr>
          <p:cNvPr id="3" name="Content Placeholder 2"/>
          <p:cNvSpPr>
            <a:spLocks noGrp="1"/>
          </p:cNvSpPr>
          <p:nvPr>
            <p:ph idx="1"/>
          </p:nvPr>
        </p:nvSpPr>
        <p:spPr/>
        <p:txBody>
          <a:bodyPr>
            <a:normAutofit/>
          </a:bodyPr>
          <a:lstStyle/>
          <a:p>
            <a:r>
              <a:rPr lang="en-US" sz="3600" b="1" dirty="0"/>
              <a:t>Ethos</a:t>
            </a:r>
            <a:r>
              <a:rPr lang="en-US" sz="3600" dirty="0"/>
              <a:t> is a means of convincing an audience of the </a:t>
            </a:r>
            <a:r>
              <a:rPr lang="en-US" sz="3600" dirty="0">
                <a:solidFill>
                  <a:srgbClr val="32C2DF"/>
                </a:solidFill>
              </a:rPr>
              <a:t>reliable character </a:t>
            </a:r>
            <a:r>
              <a:rPr lang="en-US" sz="3600" dirty="0"/>
              <a:t>or </a:t>
            </a:r>
            <a:r>
              <a:rPr lang="en-US" sz="3600" dirty="0">
                <a:solidFill>
                  <a:srgbClr val="32C2DF"/>
                </a:solidFill>
              </a:rPr>
              <a:t>credibility of the speaker/writer</a:t>
            </a:r>
            <a:r>
              <a:rPr lang="en-US" sz="3600" dirty="0"/>
              <a:t>, or the </a:t>
            </a:r>
            <a:r>
              <a:rPr lang="en-US" sz="3600" dirty="0">
                <a:solidFill>
                  <a:srgbClr val="32C2DF"/>
                </a:solidFill>
              </a:rPr>
              <a:t>credibility of the argument</a:t>
            </a:r>
            <a:r>
              <a:rPr lang="en-US" sz="3600" dirty="0"/>
              <a:t>.</a:t>
            </a:r>
          </a:p>
          <a:p>
            <a:endParaRPr lang="en-US" sz="3600" dirty="0"/>
          </a:p>
          <a:p>
            <a:r>
              <a:rPr lang="en-US" sz="2800" dirty="0"/>
              <a:t>Ex.  A commercial about toothpaste says that 4 out of 5 dentists recommend it. </a:t>
            </a:r>
            <a:r>
              <a:rPr lang="en-US" sz="2000" dirty="0"/>
              <a:t>(statistics, charts, graphs) </a:t>
            </a:r>
          </a:p>
          <a:p>
            <a:pPr>
              <a:buNone/>
            </a:pPr>
            <a:r>
              <a:rPr lang="en-US" dirty="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analyze genre? </a:t>
            </a:r>
          </a:p>
        </p:txBody>
      </p:sp>
      <p:sp>
        <p:nvSpPr>
          <p:cNvPr id="3" name="Content Placeholder 2"/>
          <p:cNvSpPr>
            <a:spLocks noGrp="1"/>
          </p:cNvSpPr>
          <p:nvPr>
            <p:ph idx="1"/>
          </p:nvPr>
        </p:nvSpPr>
        <p:spPr/>
        <p:txBody>
          <a:bodyPr/>
          <a:lstStyle/>
          <a:p>
            <a:r>
              <a:rPr lang="en-US" dirty="0"/>
              <a:t>To determine its audience(s) and writer –</a:t>
            </a:r>
          </a:p>
          <a:p>
            <a:pPr>
              <a:buNone/>
            </a:pPr>
            <a:r>
              <a:rPr lang="en-US" dirty="0"/>
              <a:t> ( Its discourse community ) </a:t>
            </a:r>
          </a:p>
          <a:p>
            <a:r>
              <a:rPr lang="en-US" dirty="0"/>
              <a:t>To help understand </a:t>
            </a:r>
            <a:r>
              <a:rPr lang="en-US" i="1" dirty="0"/>
              <a:t>expectations</a:t>
            </a:r>
            <a:r>
              <a:rPr lang="en-US" dirty="0"/>
              <a:t> and </a:t>
            </a:r>
            <a:r>
              <a:rPr lang="en-US" i="1" dirty="0"/>
              <a:t>conventions   </a:t>
            </a:r>
          </a:p>
          <a:p>
            <a:r>
              <a:rPr lang="en-US" dirty="0"/>
              <a:t>To determine </a:t>
            </a:r>
            <a:r>
              <a:rPr lang="en-US" i="1" dirty="0"/>
              <a:t>rhetorical effect </a:t>
            </a:r>
          </a:p>
          <a:p>
            <a:r>
              <a:rPr lang="en-US" dirty="0"/>
              <a:t>To identify its purpose</a:t>
            </a:r>
          </a:p>
          <a:p>
            <a:r>
              <a:rPr lang="en-US" dirty="0">
                <a:solidFill>
                  <a:srgbClr val="FFFF00"/>
                </a:solidFill>
              </a:rPr>
              <a:t>To help us make </a:t>
            </a:r>
            <a:r>
              <a:rPr lang="en-US" i="1" dirty="0">
                <a:solidFill>
                  <a:srgbClr val="FFFF00"/>
                </a:solidFill>
              </a:rPr>
              <a:t>effective writing choices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Texts in that Structure</a:t>
            </a:r>
          </a:p>
        </p:txBody>
      </p:sp>
      <p:sp>
        <p:nvSpPr>
          <p:cNvPr id="3" name="Content Placeholder 2"/>
          <p:cNvSpPr>
            <a:spLocks noGrp="1"/>
          </p:cNvSpPr>
          <p:nvPr>
            <p:ph idx="1"/>
          </p:nvPr>
        </p:nvSpPr>
        <p:spPr/>
        <p:txBody>
          <a:bodyPr>
            <a:normAutofit/>
          </a:bodyPr>
          <a:lstStyle/>
          <a:p>
            <a:r>
              <a:rPr lang="en-US" sz="6600" dirty="0">
                <a:solidFill>
                  <a:srgbClr val="32C2DF"/>
                </a:solidFill>
              </a:rPr>
              <a:t>Parts</a:t>
            </a:r>
          </a:p>
          <a:p>
            <a:endParaRPr lang="en-US" sz="6600" dirty="0">
              <a:solidFill>
                <a:srgbClr val="32C2DF"/>
              </a:solidFill>
            </a:endParaRPr>
          </a:p>
          <a:p>
            <a:r>
              <a:rPr lang="en-US" sz="5800" dirty="0">
                <a:solidFill>
                  <a:srgbClr val="FF0000"/>
                </a:solidFill>
              </a:rPr>
              <a:t>Organization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t>Format </a:t>
            </a:r>
          </a:p>
        </p:txBody>
      </p:sp>
      <p:sp>
        <p:nvSpPr>
          <p:cNvPr id="3" name="Content Placeholder 2"/>
          <p:cNvSpPr>
            <a:spLocks noGrp="1"/>
          </p:cNvSpPr>
          <p:nvPr>
            <p:ph idx="1"/>
          </p:nvPr>
        </p:nvSpPr>
        <p:spPr/>
        <p:txBody>
          <a:bodyPr>
            <a:normAutofit/>
          </a:bodyPr>
          <a:lstStyle/>
          <a:p>
            <a:r>
              <a:rPr lang="en-US" sz="3600" dirty="0"/>
              <a:t>Common </a:t>
            </a:r>
            <a:r>
              <a:rPr lang="en-US" sz="3600" dirty="0">
                <a:solidFill>
                  <a:srgbClr val="69FF75"/>
                </a:solidFill>
              </a:rPr>
              <a:t>Layouts</a:t>
            </a:r>
            <a:r>
              <a:rPr lang="en-US" sz="3600" dirty="0"/>
              <a:t> or appearances</a:t>
            </a:r>
          </a:p>
          <a:p>
            <a:pPr>
              <a:buNone/>
            </a:pPr>
            <a:r>
              <a:rPr lang="en-US" sz="3600" dirty="0"/>
              <a:t>      </a:t>
            </a:r>
          </a:p>
          <a:p>
            <a:endParaRPr lang="en-US" sz="3600" dirty="0"/>
          </a:p>
          <a:p>
            <a:r>
              <a:rPr lang="en-US" sz="3600" dirty="0"/>
              <a:t> </a:t>
            </a:r>
            <a:r>
              <a:rPr lang="en-US" sz="3600" dirty="0">
                <a:solidFill>
                  <a:srgbClr val="D738DF"/>
                </a:solidFill>
              </a:rPr>
              <a:t>Length</a:t>
            </a:r>
            <a:r>
              <a:rPr lang="en-US" sz="3600" dirty="0"/>
              <a:t> of  a typical text of this genre?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t>Types of Sentences </a:t>
            </a:r>
          </a:p>
        </p:txBody>
      </p:sp>
      <p:sp>
        <p:nvSpPr>
          <p:cNvPr id="3" name="Content Placeholder 2"/>
          <p:cNvSpPr>
            <a:spLocks noGrp="1"/>
          </p:cNvSpPr>
          <p:nvPr>
            <p:ph idx="1"/>
          </p:nvPr>
        </p:nvSpPr>
        <p:spPr/>
        <p:txBody>
          <a:bodyPr/>
          <a:lstStyle/>
          <a:p>
            <a:pPr lvl="0"/>
            <a:r>
              <a:rPr lang="en-US" sz="4000" dirty="0"/>
              <a:t>How long are they?</a:t>
            </a:r>
          </a:p>
          <a:p>
            <a:pPr lvl="0"/>
            <a:r>
              <a:rPr lang="en-US" sz="4000" dirty="0"/>
              <a:t>Are they simple or complex?</a:t>
            </a:r>
          </a:p>
          <a:p>
            <a:pPr lvl="0"/>
            <a:r>
              <a:rPr lang="en-US" sz="4000" dirty="0"/>
              <a:t>Passive or active?</a:t>
            </a:r>
          </a:p>
          <a:p>
            <a:pPr lvl="0"/>
            <a:r>
              <a:rPr lang="en-US" sz="4000" dirty="0"/>
              <a:t>Are the sentences varied?</a:t>
            </a:r>
          </a:p>
          <a:p>
            <a:pPr lvl="0"/>
            <a:r>
              <a:rPr lang="en-US" sz="4000" dirty="0"/>
              <a:t>Do they share a certain style?</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Diction and/or Language</a:t>
            </a:r>
          </a:p>
        </p:txBody>
      </p:sp>
      <p:sp>
        <p:nvSpPr>
          <p:cNvPr id="3" name="Content Placeholder 2"/>
          <p:cNvSpPr>
            <a:spLocks noGrp="1"/>
          </p:cNvSpPr>
          <p:nvPr>
            <p:ph idx="1"/>
          </p:nvPr>
        </p:nvSpPr>
        <p:spPr/>
        <p:txBody>
          <a:bodyPr>
            <a:normAutofit fontScale="85000" lnSpcReduction="20000"/>
          </a:bodyPr>
          <a:lstStyle/>
          <a:p>
            <a:pPr lvl="0"/>
            <a:r>
              <a:rPr lang="en-US" sz="6000" dirty="0"/>
              <a:t>What </a:t>
            </a:r>
            <a:r>
              <a:rPr lang="en-US" sz="6000" dirty="0">
                <a:solidFill>
                  <a:srgbClr val="D738DF"/>
                </a:solidFill>
              </a:rPr>
              <a:t>types of words </a:t>
            </a:r>
            <a:r>
              <a:rPr lang="en-US" sz="6000" dirty="0"/>
              <a:t>are most common?</a:t>
            </a:r>
          </a:p>
          <a:p>
            <a:pPr lvl="0"/>
            <a:r>
              <a:rPr lang="en-US" sz="6000" dirty="0"/>
              <a:t>Is a type of </a:t>
            </a:r>
            <a:r>
              <a:rPr lang="en-US" sz="6000" dirty="0">
                <a:solidFill>
                  <a:srgbClr val="69FF75"/>
                </a:solidFill>
              </a:rPr>
              <a:t>jargon</a:t>
            </a:r>
            <a:r>
              <a:rPr lang="en-US" sz="6000" dirty="0"/>
              <a:t> used?</a:t>
            </a:r>
          </a:p>
          <a:p>
            <a:pPr lvl="0"/>
            <a:r>
              <a:rPr lang="en-US" sz="6000" dirty="0"/>
              <a:t>Is </a:t>
            </a:r>
            <a:r>
              <a:rPr lang="en-US" sz="6000" dirty="0">
                <a:solidFill>
                  <a:srgbClr val="32C2DF"/>
                </a:solidFill>
              </a:rPr>
              <a:t>slang</a:t>
            </a:r>
            <a:r>
              <a:rPr lang="en-US" sz="6000" dirty="0"/>
              <a:t> used? </a:t>
            </a:r>
          </a:p>
          <a:p>
            <a:pPr lvl="0"/>
            <a:r>
              <a:rPr lang="en-US" sz="6000" dirty="0"/>
              <a:t>How would you describe the </a:t>
            </a:r>
            <a:r>
              <a:rPr lang="en-US" sz="6000" dirty="0">
                <a:solidFill>
                  <a:srgbClr val="FFF734"/>
                </a:solidFill>
              </a:rPr>
              <a:t>writer’s voice</a:t>
            </a:r>
            <a:r>
              <a:rPr lang="en-US" sz="6000" dirty="0"/>
              <a:t>?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4 </a:t>
            </a:r>
          </a:p>
        </p:txBody>
      </p:sp>
      <p:sp>
        <p:nvSpPr>
          <p:cNvPr id="3" name="Content Placeholder 2"/>
          <p:cNvSpPr>
            <a:spLocks noGrp="1"/>
          </p:cNvSpPr>
          <p:nvPr>
            <p:ph idx="1"/>
          </p:nvPr>
        </p:nvSpPr>
        <p:spPr/>
        <p:txBody>
          <a:bodyPr>
            <a:normAutofit/>
          </a:bodyPr>
          <a:lstStyle/>
          <a:p>
            <a:pPr>
              <a:buNone/>
            </a:pPr>
            <a:r>
              <a:rPr lang="en-US" dirty="0"/>
              <a:t>        Analyze the Meaning of the Patterns</a:t>
            </a:r>
          </a:p>
          <a:p>
            <a:r>
              <a:rPr lang="en-US" dirty="0"/>
              <a:t>What the patterns reveal about genre/situation </a:t>
            </a:r>
          </a:p>
          <a:p>
            <a:r>
              <a:rPr lang="en-US" dirty="0"/>
              <a:t>Pattern significance </a:t>
            </a:r>
          </a:p>
          <a:p>
            <a:r>
              <a:rPr lang="en-US" dirty="0"/>
              <a:t>What we learn about the genre by observing patterns</a:t>
            </a:r>
          </a:p>
          <a:p>
            <a:r>
              <a:rPr lang="en-US" dirty="0"/>
              <a:t>Arguments  we can make about the patterns</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patterns reveal</a:t>
            </a:r>
          </a:p>
        </p:txBody>
      </p:sp>
      <p:sp>
        <p:nvSpPr>
          <p:cNvPr id="3" name="Content Placeholder 2"/>
          <p:cNvSpPr>
            <a:spLocks noGrp="1"/>
          </p:cNvSpPr>
          <p:nvPr>
            <p:ph idx="1"/>
          </p:nvPr>
        </p:nvSpPr>
        <p:spPr/>
        <p:txBody>
          <a:bodyPr>
            <a:normAutofit fontScale="92500" lnSpcReduction="10000"/>
          </a:bodyPr>
          <a:lstStyle/>
          <a:p>
            <a:r>
              <a:rPr lang="en-US" dirty="0"/>
              <a:t>Many of the following points are not relevant or applicable to your chosen   genre, they are designed to help you to gain insight into the most prominent patterns and most relevant features of the genre.  </a:t>
            </a:r>
          </a:p>
          <a:p>
            <a:r>
              <a:rPr lang="en-US" dirty="0"/>
              <a:t>It should help to provide you with a clearer understanding of the typical features of a genre.  </a:t>
            </a:r>
          </a:p>
          <a:p>
            <a:r>
              <a:rPr lang="en-US" dirty="0"/>
              <a:t>Also, take notes of the deviations in the genre to understand its limitations and opportunities for creativity within the genre.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Focus on the following </a:t>
            </a:r>
          </a:p>
        </p:txBody>
      </p:sp>
      <p:sp>
        <p:nvSpPr>
          <p:cNvPr id="3" name="Content Placeholder 2"/>
          <p:cNvSpPr>
            <a:spLocks noGrp="1"/>
          </p:cNvSpPr>
          <p:nvPr>
            <p:ph idx="1"/>
          </p:nvPr>
        </p:nvSpPr>
        <p:spPr/>
        <p:txBody>
          <a:bodyPr>
            <a:noAutofit/>
          </a:bodyPr>
          <a:lstStyle/>
          <a:p>
            <a:pPr lvl="0"/>
            <a:r>
              <a:rPr lang="en-US" sz="4000" dirty="0"/>
              <a:t>What do participants have to know, believe or understand to appreciate the genre? </a:t>
            </a:r>
          </a:p>
          <a:p>
            <a:pPr lvl="0">
              <a:buNone/>
            </a:pPr>
            <a:endParaRPr lang="en-US" sz="4000" dirty="0"/>
          </a:p>
          <a:p>
            <a:r>
              <a:rPr lang="en-US" sz="4000" dirty="0"/>
              <a:t>Who is invited into the genre, and who is excluded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roles in the discourse community </a:t>
            </a:r>
          </a:p>
        </p:txBody>
      </p:sp>
      <p:sp>
        <p:nvSpPr>
          <p:cNvPr id="3" name="Content Placeholder 2"/>
          <p:cNvSpPr>
            <a:spLocks noGrp="1"/>
          </p:cNvSpPr>
          <p:nvPr>
            <p:ph idx="1"/>
          </p:nvPr>
        </p:nvSpPr>
        <p:spPr/>
        <p:txBody>
          <a:bodyPr/>
          <a:lstStyle/>
          <a:p>
            <a:pPr lvl="0"/>
            <a:r>
              <a:rPr lang="en-US" sz="4400" dirty="0"/>
              <a:t>What roles for writers and readers does the genre encourage or discourage?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Values, beliefs and assumptions?</a:t>
            </a:r>
          </a:p>
        </p:txBody>
      </p:sp>
      <p:sp>
        <p:nvSpPr>
          <p:cNvPr id="3" name="Content Placeholder 2"/>
          <p:cNvSpPr>
            <a:spLocks noGrp="1"/>
          </p:cNvSpPr>
          <p:nvPr>
            <p:ph idx="1"/>
          </p:nvPr>
        </p:nvSpPr>
        <p:spPr/>
        <p:txBody>
          <a:bodyPr/>
          <a:lstStyle/>
          <a:p>
            <a:pPr lvl="0"/>
            <a:r>
              <a:rPr lang="en-US" sz="5400" dirty="0"/>
              <a:t>What values, beliefs, goals, and assumptions are revealed through the genre’s  patterns?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most important? </a:t>
            </a:r>
          </a:p>
        </p:txBody>
      </p:sp>
      <p:sp>
        <p:nvSpPr>
          <p:cNvPr id="3" name="Content Placeholder 2"/>
          <p:cNvSpPr>
            <a:spLocks noGrp="1"/>
          </p:cNvSpPr>
          <p:nvPr>
            <p:ph idx="1"/>
          </p:nvPr>
        </p:nvSpPr>
        <p:spPr/>
        <p:txBody>
          <a:bodyPr/>
          <a:lstStyle/>
          <a:p>
            <a:pPr lvl="0"/>
            <a:r>
              <a:rPr lang="en-US" sz="4800" dirty="0"/>
              <a:t>How is the subject of the genre treated? What content is considered most important? What content (topics or details) is ignored?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 </a:t>
            </a:r>
          </a:p>
        </p:txBody>
      </p:sp>
      <p:sp>
        <p:nvSpPr>
          <p:cNvPr id="3" name="Content Placeholder 2"/>
          <p:cNvSpPr>
            <a:spLocks noGrp="1"/>
          </p:cNvSpPr>
          <p:nvPr>
            <p:ph idx="1"/>
          </p:nvPr>
        </p:nvSpPr>
        <p:spPr/>
        <p:txBody>
          <a:bodyPr>
            <a:normAutofit fontScale="92500"/>
          </a:bodyPr>
          <a:lstStyle/>
          <a:p>
            <a:pPr algn="ctr">
              <a:buNone/>
            </a:pPr>
            <a:r>
              <a:rPr lang="en-US" sz="7200" dirty="0"/>
              <a:t>   </a:t>
            </a:r>
            <a:r>
              <a:rPr lang="en-US" sz="9600" dirty="0"/>
              <a:t>Collect samples    of different    genres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ACTIONS</a:t>
            </a:r>
          </a:p>
        </p:txBody>
      </p:sp>
      <p:sp>
        <p:nvSpPr>
          <p:cNvPr id="3" name="Content Placeholder 2"/>
          <p:cNvSpPr>
            <a:spLocks noGrp="1"/>
          </p:cNvSpPr>
          <p:nvPr>
            <p:ph idx="1"/>
          </p:nvPr>
        </p:nvSpPr>
        <p:spPr/>
        <p:txBody>
          <a:bodyPr/>
          <a:lstStyle/>
          <a:p>
            <a:pPr lvl="0"/>
            <a:r>
              <a:rPr lang="en-US" sz="4400" dirty="0"/>
              <a:t>What actions  does the genre help make possible?</a:t>
            </a:r>
          </a:p>
          <a:p>
            <a:pPr lvl="0"/>
            <a:endParaRPr lang="en-US" sz="4400" dirty="0"/>
          </a:p>
          <a:p>
            <a:pPr lvl="0"/>
            <a:r>
              <a:rPr lang="en-US" sz="4400" dirty="0"/>
              <a:t>What actions does the genre make difficult?</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ATTITUDES </a:t>
            </a:r>
          </a:p>
        </p:txBody>
      </p:sp>
      <p:sp>
        <p:nvSpPr>
          <p:cNvPr id="3" name="Content Placeholder 2"/>
          <p:cNvSpPr>
            <a:spLocks noGrp="1"/>
          </p:cNvSpPr>
          <p:nvPr>
            <p:ph idx="1"/>
          </p:nvPr>
        </p:nvSpPr>
        <p:spPr/>
        <p:txBody>
          <a:bodyPr>
            <a:normAutofit lnSpcReduction="10000"/>
          </a:bodyPr>
          <a:lstStyle/>
          <a:p>
            <a:pPr lvl="0"/>
            <a:r>
              <a:rPr lang="en-US" sz="4800" dirty="0"/>
              <a:t>What attitude toward readers is implied in the genre? </a:t>
            </a:r>
          </a:p>
          <a:p>
            <a:pPr lvl="0"/>
            <a:endParaRPr lang="en-US" sz="4800" dirty="0"/>
          </a:p>
          <a:p>
            <a:pPr lvl="0"/>
            <a:endParaRPr lang="en-US" sz="4800" dirty="0"/>
          </a:p>
          <a:p>
            <a:pPr lvl="0"/>
            <a:r>
              <a:rPr lang="en-US" sz="4800" dirty="0"/>
              <a:t>What attitude toward the world is implied in it?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Situation </a:t>
            </a:r>
          </a:p>
        </p:txBody>
      </p:sp>
      <p:sp>
        <p:nvSpPr>
          <p:cNvPr id="3" name="Content Placeholder 2"/>
          <p:cNvSpPr>
            <a:spLocks noGrp="1"/>
          </p:cNvSpPr>
          <p:nvPr>
            <p:ph idx="1"/>
          </p:nvPr>
        </p:nvSpPr>
        <p:spPr/>
        <p:txBody>
          <a:bodyPr>
            <a:normAutofit fontScale="92500" lnSpcReduction="10000"/>
          </a:bodyPr>
          <a:lstStyle/>
          <a:p>
            <a:r>
              <a:rPr lang="en-US" dirty="0"/>
              <a:t>A determine where you find different types of genre.</a:t>
            </a:r>
          </a:p>
          <a:p>
            <a:r>
              <a:rPr lang="en-US" dirty="0"/>
              <a:t> 1) Stores</a:t>
            </a:r>
          </a:p>
          <a:p>
            <a:r>
              <a:rPr lang="en-US" dirty="0"/>
              <a:t> 2) Home</a:t>
            </a:r>
          </a:p>
          <a:p>
            <a:r>
              <a:rPr lang="en-US" dirty="0"/>
              <a:t> 3) In the street</a:t>
            </a:r>
          </a:p>
          <a:p>
            <a:r>
              <a:rPr lang="en-US" dirty="0"/>
              <a:t> 4) In school</a:t>
            </a:r>
          </a:p>
          <a:p>
            <a:r>
              <a:rPr lang="en-US" dirty="0"/>
              <a:t> 5) On line</a:t>
            </a:r>
          </a:p>
          <a:p>
            <a:r>
              <a:rPr lang="en-US" dirty="0"/>
              <a:t> 6) In cultural life </a:t>
            </a:r>
          </a:p>
          <a:p>
            <a:r>
              <a:rPr lang="en-US" dirty="0"/>
              <a:t> 7)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Gathering </a:t>
            </a:r>
          </a:p>
        </p:txBody>
      </p:sp>
      <p:sp>
        <p:nvSpPr>
          <p:cNvPr id="3" name="Content Placeholder 2"/>
          <p:cNvSpPr>
            <a:spLocks noGrp="1"/>
          </p:cNvSpPr>
          <p:nvPr>
            <p:ph idx="1"/>
          </p:nvPr>
        </p:nvSpPr>
        <p:spPr/>
        <p:txBody>
          <a:bodyPr>
            <a:normAutofit/>
          </a:bodyPr>
          <a:lstStyle/>
          <a:p>
            <a:r>
              <a:rPr lang="en-US" sz="5176" dirty="0"/>
              <a:t>Make sure to look in different places.</a:t>
            </a:r>
          </a:p>
          <a:p>
            <a:r>
              <a:rPr lang="en-US" sz="5176" dirty="0"/>
              <a:t>Don’t have more than one or two of the same type of item.</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you have your collection</a:t>
            </a:r>
          </a:p>
        </p:txBody>
      </p:sp>
      <p:sp>
        <p:nvSpPr>
          <p:cNvPr id="3" name="Content Placeholder 2"/>
          <p:cNvSpPr>
            <a:spLocks noGrp="1"/>
          </p:cNvSpPr>
          <p:nvPr>
            <p:ph idx="1"/>
          </p:nvPr>
        </p:nvSpPr>
        <p:spPr/>
        <p:txBody>
          <a:bodyPr/>
          <a:lstStyle/>
          <a:p>
            <a:pPr lvl="0"/>
            <a:r>
              <a:rPr lang="en-US" sz="4400" dirty="0"/>
              <a:t>Select only one of the samples to act as your “control”.  </a:t>
            </a:r>
          </a:p>
          <a:p>
            <a:pPr lvl="0"/>
            <a:r>
              <a:rPr lang="en-US" sz="4400" dirty="0"/>
              <a:t>Collect several samples of that same genre to find evidence of </a:t>
            </a:r>
            <a:r>
              <a:rPr lang="en-US" sz="4400" b="1" dirty="0">
                <a:solidFill>
                  <a:srgbClr val="FF0000"/>
                </a:solidFill>
              </a:rPr>
              <a:t>clear patterns</a:t>
            </a:r>
            <a:r>
              <a:rPr lang="en-US" sz="4400" dirty="0"/>
              <a:t>- not too many</a:t>
            </a:r>
            <a:r>
              <a:rPr lang="en-US" dirty="0"/>
              <a: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2 </a:t>
            </a:r>
          </a:p>
        </p:txBody>
      </p:sp>
      <p:sp>
        <p:nvSpPr>
          <p:cNvPr id="3" name="Content Placeholder 2"/>
          <p:cNvSpPr>
            <a:spLocks noGrp="1"/>
          </p:cNvSpPr>
          <p:nvPr>
            <p:ph idx="1"/>
          </p:nvPr>
        </p:nvSpPr>
        <p:spPr/>
        <p:txBody>
          <a:bodyPr>
            <a:normAutofit lnSpcReduction="10000"/>
          </a:bodyPr>
          <a:lstStyle/>
          <a:p>
            <a:pPr algn="ctr">
              <a:buNone/>
            </a:pPr>
            <a:r>
              <a:rPr lang="en-US" sz="6000" dirty="0"/>
              <a:t>Define the </a:t>
            </a:r>
            <a:r>
              <a:rPr lang="en-US" sz="6000" dirty="0">
                <a:solidFill>
                  <a:srgbClr val="FF6600"/>
                </a:solidFill>
              </a:rPr>
              <a:t>Rhetorical Situation </a:t>
            </a:r>
            <a:r>
              <a:rPr lang="en-US" sz="6000" dirty="0"/>
              <a:t>of a genre</a:t>
            </a:r>
          </a:p>
          <a:p>
            <a:pPr>
              <a:buNone/>
            </a:pPr>
            <a:endParaRPr lang="en-US" dirty="0"/>
          </a:p>
          <a:p>
            <a:pPr lvl="1"/>
            <a:r>
              <a:rPr lang="en-US" dirty="0"/>
              <a:t>Setting</a:t>
            </a:r>
          </a:p>
          <a:p>
            <a:pPr lvl="1"/>
            <a:r>
              <a:rPr lang="en-US" dirty="0"/>
              <a:t>Subject</a:t>
            </a:r>
          </a:p>
          <a:p>
            <a:pPr lvl="1"/>
            <a:r>
              <a:rPr lang="en-US" dirty="0"/>
              <a:t>Participants</a:t>
            </a:r>
          </a:p>
          <a:p>
            <a:pPr lvl="1"/>
            <a:r>
              <a:rPr lang="en-US" dirty="0"/>
              <a:t>Purposes </a:t>
            </a:r>
          </a:p>
          <a:p>
            <a:pPr>
              <a:buNone/>
            </a:pPr>
            <a:endParaRPr lang="en-US" dirty="0"/>
          </a:p>
          <a:p>
            <a:pPr>
              <a:buNone/>
            </a:pPr>
            <a:endParaRPr lang="en-US" dirty="0"/>
          </a:p>
          <a:p>
            <a:pPr>
              <a:buNone/>
            </a:pP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 Setting </a:t>
            </a:r>
          </a:p>
        </p:txBody>
      </p:sp>
      <p:sp>
        <p:nvSpPr>
          <p:cNvPr id="3" name="Content Placeholder 2"/>
          <p:cNvSpPr>
            <a:spLocks noGrp="1"/>
          </p:cNvSpPr>
          <p:nvPr>
            <p:ph idx="1"/>
          </p:nvPr>
        </p:nvSpPr>
        <p:spPr/>
        <p:txBody>
          <a:bodyPr>
            <a:normAutofit lnSpcReduction="10000"/>
          </a:bodyPr>
          <a:lstStyle/>
          <a:p>
            <a:r>
              <a:rPr lang="en-US" sz="4400" dirty="0"/>
              <a:t> </a:t>
            </a:r>
            <a:r>
              <a:rPr lang="en-US" sz="4400" dirty="0">
                <a:solidFill>
                  <a:srgbClr val="FF6600"/>
                </a:solidFill>
              </a:rPr>
              <a:t>Where</a:t>
            </a:r>
            <a:r>
              <a:rPr lang="en-US" sz="4400" dirty="0"/>
              <a:t> does the genre appear?</a:t>
            </a:r>
          </a:p>
          <a:p>
            <a:endParaRPr lang="en-US" sz="4400" dirty="0"/>
          </a:p>
          <a:p>
            <a:r>
              <a:rPr lang="en-US" sz="4400" dirty="0"/>
              <a:t> </a:t>
            </a:r>
            <a:r>
              <a:rPr lang="en-US" sz="4400" dirty="0">
                <a:solidFill>
                  <a:srgbClr val="FF6600"/>
                </a:solidFill>
              </a:rPr>
              <a:t>How and when </a:t>
            </a:r>
            <a:r>
              <a:rPr lang="en-US" sz="4400" dirty="0"/>
              <a:t>is it used?</a:t>
            </a:r>
          </a:p>
          <a:p>
            <a:endParaRPr lang="en-US" sz="4400" dirty="0"/>
          </a:p>
          <a:p>
            <a:r>
              <a:rPr lang="en-US" sz="4400" dirty="0"/>
              <a:t>With what </a:t>
            </a:r>
            <a:r>
              <a:rPr lang="en-US" sz="4400" dirty="0">
                <a:solidFill>
                  <a:srgbClr val="FF6600"/>
                </a:solidFill>
              </a:rPr>
              <a:t>other genres</a:t>
            </a:r>
            <a:r>
              <a:rPr lang="en-US" sz="4400" dirty="0"/>
              <a:t> does it     interact and How?</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Subject </a:t>
            </a:r>
          </a:p>
        </p:txBody>
      </p:sp>
      <p:sp>
        <p:nvSpPr>
          <p:cNvPr id="3" name="Content Placeholder 2"/>
          <p:cNvSpPr>
            <a:spLocks noGrp="1"/>
          </p:cNvSpPr>
          <p:nvPr>
            <p:ph idx="1"/>
          </p:nvPr>
        </p:nvSpPr>
        <p:spPr/>
        <p:txBody>
          <a:bodyPr/>
          <a:lstStyle/>
          <a:p>
            <a:pPr lvl="0"/>
            <a:r>
              <a:rPr lang="en-US" sz="4400" dirty="0"/>
              <a:t>What </a:t>
            </a:r>
            <a:r>
              <a:rPr lang="en-US" sz="4400" dirty="0">
                <a:solidFill>
                  <a:srgbClr val="FF6600"/>
                </a:solidFill>
              </a:rPr>
              <a:t>topics, issues and ideas </a:t>
            </a:r>
            <a:r>
              <a:rPr lang="en-US" sz="4400" dirty="0"/>
              <a:t>does this genre address?</a:t>
            </a:r>
          </a:p>
          <a:p>
            <a:pPr lvl="0"/>
            <a:endParaRPr lang="en-US" sz="4400" dirty="0"/>
          </a:p>
          <a:p>
            <a:pPr lvl="0"/>
            <a:r>
              <a:rPr lang="en-US" sz="4400" dirty="0"/>
              <a:t>When people use this genre, </a:t>
            </a:r>
            <a:r>
              <a:rPr lang="en-US" sz="4400" dirty="0">
                <a:solidFill>
                  <a:srgbClr val="FF6600"/>
                </a:solidFill>
              </a:rPr>
              <a:t>what</a:t>
            </a:r>
            <a:r>
              <a:rPr lang="en-US" sz="4400" dirty="0"/>
              <a:t> are they interacting about? </a:t>
            </a:r>
            <a:r>
              <a:rPr lang="en-US" sz="4400" b="1" dirty="0"/>
              <a:t>               </a:t>
            </a:r>
            <a:endParaRPr lang="en-US" sz="4400"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10027</TotalTime>
  <Words>962</Words>
  <Application>Microsoft Macintosh PowerPoint</Application>
  <PresentationFormat>On-screen Show (4:3)</PresentationFormat>
  <Paragraphs>156</Paragraphs>
  <Slides>31</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Calibri</vt:lpstr>
      <vt:lpstr>Office Theme</vt:lpstr>
      <vt:lpstr> 4 Steps for Genre Analysis </vt:lpstr>
      <vt:lpstr>Why analyze genre? </vt:lpstr>
      <vt:lpstr>Step 1 </vt:lpstr>
      <vt:lpstr>Situation </vt:lpstr>
      <vt:lpstr>B  Gathering </vt:lpstr>
      <vt:lpstr>One you have your collection</vt:lpstr>
      <vt:lpstr>Step 2 </vt:lpstr>
      <vt:lpstr> Setting </vt:lpstr>
      <vt:lpstr>Subject </vt:lpstr>
      <vt:lpstr>Participants –Discourse Community-Who creates and uses the genre? </vt:lpstr>
      <vt:lpstr>Writers   Who writes the texts in the genre?</vt:lpstr>
      <vt:lpstr>Readers  Who reads the texts in this genre? </vt:lpstr>
      <vt:lpstr>Purposes </vt:lpstr>
      <vt:lpstr>Step 3  </vt:lpstr>
      <vt:lpstr>Patterns in Content </vt:lpstr>
      <vt:lpstr>Rhetorical Appeals </vt:lpstr>
      <vt:lpstr>Pathos</vt:lpstr>
      <vt:lpstr>Logos </vt:lpstr>
      <vt:lpstr>Ethos</vt:lpstr>
      <vt:lpstr>Texts in that Structure</vt:lpstr>
      <vt:lpstr>Format </vt:lpstr>
      <vt:lpstr>Types of Sentences </vt:lpstr>
      <vt:lpstr>Diction and/or Language</vt:lpstr>
      <vt:lpstr>Step 4 </vt:lpstr>
      <vt:lpstr>What patterns reveal</vt:lpstr>
      <vt:lpstr>Focus on the following </vt:lpstr>
      <vt:lpstr>The roles in the discourse community </vt:lpstr>
      <vt:lpstr>Values, beliefs and assumptions?</vt:lpstr>
      <vt:lpstr>What is most important? </vt:lpstr>
      <vt:lpstr>ACTIONS</vt:lpstr>
      <vt:lpstr>ATTITUDES </vt:lpstr>
    </vt:vector>
  </TitlesOfParts>
  <Company>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4 Steps for Genre Analysis </dc:title>
  <dc:creator>rachel gertzog</dc:creator>
  <cp:lastModifiedBy>Joshua Belknap</cp:lastModifiedBy>
  <cp:revision>5</cp:revision>
  <dcterms:created xsi:type="dcterms:W3CDTF">2021-03-23T14:54:30Z</dcterms:created>
  <dcterms:modified xsi:type="dcterms:W3CDTF">2022-03-13T20:09:22Z</dcterms:modified>
</cp:coreProperties>
</file>