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8292-0A4C-4207-86E0-0F01862C9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C92AE-B457-466E-92B2-9675D2E26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76FFF-7630-4499-9A59-D136D931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CD2B-8B56-4ECE-9A99-18171ED0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621C5-A1E9-43DD-8294-0F72E9C1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38B0-C202-40B0-AE34-45594C02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A9DF0-3FCA-421E-9EA5-6F8617ED4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CB893-6829-4B30-992A-58EAAC19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4E7FE-192A-4245-BC31-BA9707300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BAEB6-337E-4837-A0D1-1AE36943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92D30-16D1-4E26-88FA-C9D635891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F6B5A-7FA8-4C54-8473-D7E1F1A99F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08C99-32C3-4AE5-99EB-1C12E20E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1AEB0-3402-41F9-AFA5-74DE4887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A7F9B-4DC7-47BA-AB1A-E7D5F41B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C6AA-AAEF-445F-B8CD-B41356DD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93D77-9785-4857-827A-69CDAD332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7158-CEBD-4D73-8EAD-D1F1F4C2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F0169-FFD0-4E7C-AA5C-F30610DD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BD645-C66E-4AAD-9519-7A089165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2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FED1-9E86-4383-B3CE-13888610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BB1A3-E2D2-47B1-9935-BCF9A714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84EDD-ECF4-4D20-BE0E-68F43C60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F42A5-F03A-4187-B8DD-EC75CD09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A9EB-057C-4E0B-A6CC-DC3A0D70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1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ED92-155E-47DA-8A2F-B7484EC4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88AA6-ACD8-474A-9ECE-466835440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BBEFF-0C9E-454F-9761-9EDDE6FEB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0CC59-04F4-4EFD-8F3B-677D82FD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B2BC9-E257-420F-9D9A-EA8B942B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E7658-3123-44C3-83D4-EDDDDFDB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0549-481D-41D3-98A1-255EF550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9B990-3787-44AC-8882-432872647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CDD1F-698F-47AC-AEC4-299E0D07A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A541B-E7FB-4A9B-B62E-4C3B743A5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C900F-83C5-4693-8AAB-81C410DD6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07E32-69F8-447D-9E30-ACB0BDCE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74DC9-AF45-44E3-B176-F2E4FEDD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3F529-48B3-4A82-BE08-3B7BC515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B8D8C-2064-4085-AB8E-4888B421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CB43B-33D1-43AF-8620-DD071027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0CE85-CE29-41C3-BA34-6F9EAE78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6538F-E3D2-461B-B500-F43466A1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E326F-BA85-4C15-BDB0-978B7EFB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D33D8-A449-4159-B57E-7DD63050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052A1-DB04-41F7-A1F6-235778AA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0812-838F-4C6D-A2C5-C6302660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F82-FBB0-4986-9675-37ADA1378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34D02-591A-4CFF-815A-8258DD7D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AA500-3C37-4F96-8BC7-C14349A2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0649-DC89-4532-B6B8-06D13648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BE725-D464-441B-8F31-D2901E89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A748-E764-4070-A5D7-74755DCA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24F2E-ACF0-4211-99ED-FF28F99FA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B3FD9-8BA2-4DA8-A5D0-892CB709B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2E6B3-CDA2-487C-9B95-57DFF73A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BD088-9446-438F-B41A-E862FD09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E5191-084C-412C-9C0D-F34DA419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338A2-423F-4EB8-8ADD-51942C68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0C25F-6F10-4B60-A5BE-53FD992A6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490D-316E-4AEF-A08E-EA5343B99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67F8-3303-4B31-A6A1-AE7C41DEC888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683D5-1913-40E9-8DAA-53B11ED7A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ACFA8-0E11-4900-B1AA-814219841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3BA3-DE61-4C79-A4F9-A2BDB416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mpsandiron.com/2016/04/22/my-favorite-veggie-sandwich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37D9-F3BB-412F-B9AB-2C34421A6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905" y="8604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Writing in (and Beyond)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520E1F-9990-429B-B06F-5B594CC3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19175" y="3581083"/>
            <a:ext cx="9144000" cy="63658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ENG 1101 ML D105 </a:t>
            </a:r>
          </a:p>
        </p:txBody>
      </p:sp>
      <p:pic>
        <p:nvPicPr>
          <p:cNvPr id="5" name="Picture 4" descr="A picture containing indoor, fabric&#10;&#10;Description automatically generated">
            <a:extLst>
              <a:ext uri="{FF2B5EF4-FFF2-40B4-BE49-F238E27FC236}">
                <a16:creationId xmlns:a16="http://schemas.microsoft.com/office/drawing/2014/main" id="{E4C819F9-3F27-6B42-91A7-D3FF6CC5EA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b="3937"/>
          <a:stretch/>
        </p:blipFill>
        <p:spPr>
          <a:xfrm rot="5400000">
            <a:off x="7582133" y="2049072"/>
            <a:ext cx="3212486" cy="43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F5CA2-4F37-4BCF-9584-8270A9F5EFB1}"/>
              </a:ext>
            </a:extLst>
          </p:cNvPr>
          <p:cNvSpPr txBox="1"/>
          <p:nvPr/>
        </p:nvSpPr>
        <p:spPr>
          <a:xfrm>
            <a:off x="485776" y="474346"/>
            <a:ext cx="111633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The Quote Sandwich: Your New Friend  </a:t>
            </a:r>
          </a:p>
          <a:p>
            <a:pPr algn="ctr"/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   	</a:t>
            </a:r>
            <a:r>
              <a:rPr lang="en-US" sz="2000" dirty="0"/>
              <a:t>1. 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Bread: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Set up and introduce quote. Include the author, text title (capitalized), and publication </a:t>
            </a:r>
          </a:p>
          <a:p>
            <a:r>
              <a:rPr lang="en-US" sz="2000" dirty="0"/>
              <a:t>	year.  Summarize the text fully (this will take several sentences!)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Example:</a:t>
            </a:r>
            <a:r>
              <a:rPr lang="en-US" sz="2000" dirty="0"/>
              <a:t> In “Maybe I Could Save Myself </a:t>
            </a:r>
            <a:r>
              <a:rPr lang="en-US" sz="2000"/>
              <a:t>by Writing” (2017), </a:t>
            </a:r>
            <a:r>
              <a:rPr lang="en-US" sz="2000" dirty="0"/>
              <a:t>Jose Olivarez writes about </a:t>
            </a:r>
            <a:r>
              <a:rPr lang="en-US" sz="2000"/>
              <a:t>the challenge </a:t>
            </a:r>
            <a:r>
              <a:rPr lang="en-US" sz="2000" dirty="0"/>
              <a:t>of navigating different aspects of his identity in school settings. (continued in other summary sentences)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Veggies/ meat/ tofu: </a:t>
            </a:r>
            <a:r>
              <a:rPr lang="en-US" sz="2000" dirty="0"/>
              <a:t>The quote itself, with a page citation if possible (if no page, cite </a:t>
            </a:r>
          </a:p>
          <a:p>
            <a:r>
              <a:rPr lang="en-US" sz="2000" dirty="0"/>
              <a:t>	paragraph #), or line number citation if a poem</a:t>
            </a:r>
          </a:p>
          <a:p>
            <a:pPr lvl="2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Ex:</a:t>
            </a:r>
            <a:r>
              <a:rPr lang="en-US" sz="2000" dirty="0"/>
              <a:t> Olivarez writes, “I’m telling you this because I wrote a book of poems with one foot in the past, one hand in the present, and a nose on the future” (45).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Bread: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/>
              <a:t>Analyze quote. Avoid repeating the quote or merely paraphrasing. Instead, say what the quote means, and then explain how it relates to your own writing.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Ex:</a:t>
            </a:r>
            <a:r>
              <a:rPr lang="en-US" sz="2000" dirty="0"/>
              <a:t> Here Olivarez emphasizes the importance of his family history in his writing, as well as who he is as an individual. His point relates to…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EE0C1-0EDD-4E45-A3EF-C23B8CE3F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794" b="9904"/>
          <a:stretch/>
        </p:blipFill>
        <p:spPr>
          <a:xfrm>
            <a:off x="8473440" y="345440"/>
            <a:ext cx="1828800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A681D-C18A-4E45-ABE1-90D8EB153651}"/>
              </a:ext>
            </a:extLst>
          </p:cNvPr>
          <p:cNvSpPr txBox="1"/>
          <p:nvPr/>
        </p:nvSpPr>
        <p:spPr>
          <a:xfrm>
            <a:off x="1093470" y="397401"/>
            <a:ext cx="102012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Rough Draft Checklist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Is my essay the right length? Is it properly formatted? (go back to assignment guidelines)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Does my writing fulfill the assignment expectations (re-read assignment guidelines to verify)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Does the introduction set the scene for the reader and fully introduce the topic and focus?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 Is the thesis, or main idea I wish to propose, clear? Is there a way to clarify it further?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Does the BP order (sequence) make sense?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 BP examples adequately support main ideas? Could some examples be more fully developed?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Are text connections well-integrated? (QUOTE SANDWICH)?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Does the conclusion wrap up the essay in a way that avoids repetition, and offers food for thought to the reader?</a:t>
            </a:r>
          </a:p>
        </p:txBody>
      </p:sp>
    </p:spTree>
    <p:extLst>
      <p:ext uri="{BB962C8B-B14F-4D97-AF65-F5344CB8AC3E}">
        <p14:creationId xmlns:p14="http://schemas.microsoft.com/office/powerpoint/2010/main" val="2108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4B1198-0B16-408A-B8C9-F913E7FA5FFD}"/>
              </a:ext>
            </a:extLst>
          </p:cNvPr>
          <p:cNvSpPr txBox="1"/>
          <p:nvPr/>
        </p:nvSpPr>
        <p:spPr>
          <a:xfrm>
            <a:off x="628650" y="5130999"/>
            <a:ext cx="1115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3AM.  We face off against the white screen of a blank Microsoft Word document. The terror is overwhelming! We run screaming from the room!</a:t>
            </a:r>
          </a:p>
        </p:txBody>
      </p:sp>
      <p:pic>
        <p:nvPicPr>
          <p:cNvPr id="1026" name="Picture 2" descr="creepy, dark, night, Moon, scary, scarecrow, pumpkins, Radojavor ::  Wallpapers">
            <a:extLst>
              <a:ext uri="{FF2B5EF4-FFF2-40B4-BE49-F238E27FC236}">
                <a16:creationId xmlns:a16="http://schemas.microsoft.com/office/drawing/2014/main" id="{EEE5FAA5-6321-449A-B049-CF753EEB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33375"/>
            <a:ext cx="72771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ry Dark Night Forest Background ... | Stock vector | Colourbox">
            <a:extLst>
              <a:ext uri="{FF2B5EF4-FFF2-40B4-BE49-F238E27FC236}">
                <a16:creationId xmlns:a16="http://schemas.microsoft.com/office/drawing/2014/main" id="{32510CC8-0D61-4F42-86BC-AFBFE7EFB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772894"/>
            <a:ext cx="3419475" cy="39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1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2A5B5-8657-4CD7-8FC1-1BF9F294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-304801"/>
            <a:ext cx="4762500" cy="4367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D1C38-BA0B-4977-9B08-965F00341235}"/>
              </a:ext>
            </a:extLst>
          </p:cNvPr>
          <p:cNvSpPr txBox="1"/>
          <p:nvPr/>
        </p:nvSpPr>
        <p:spPr>
          <a:xfrm>
            <a:off x="247650" y="4376738"/>
            <a:ext cx="116490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Or, we can walk determinedly back to the computer. We refuse to be intimidated! Yes, writing can be frightful, but if we break down projects into increments and small tasks– if we *scaffold* and build gradually– eventually we will have a pleasant house before us.  How do we start building? Come along and find out!</a:t>
            </a:r>
          </a:p>
        </p:txBody>
      </p:sp>
      <p:pic>
        <p:nvPicPr>
          <p:cNvPr id="2050" name="Picture 2" descr="Which Garden-Flowers Can You Grow In Serbia? - 2020 Guide - InSerbia News">
            <a:extLst>
              <a:ext uri="{FF2B5EF4-FFF2-40B4-BE49-F238E27FC236}">
                <a16:creationId xmlns:a16="http://schemas.microsoft.com/office/drawing/2014/main" id="{708C1704-8664-4156-A203-11AB2B0C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600075"/>
            <a:ext cx="6419850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E28FC3-CA22-4E90-9FCB-AA0A8EA4D237}"/>
              </a:ext>
            </a:extLst>
          </p:cNvPr>
          <p:cNvSpPr txBox="1"/>
          <p:nvPr/>
        </p:nvSpPr>
        <p:spPr>
          <a:xfrm>
            <a:off x="680720" y="1162050"/>
            <a:ext cx="11003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Writing, like building, is a process. 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400" dirty="0"/>
              <a:t>No matter what we are writing (a job cover letter? An essay? A podcast? An editorial? A presentation for class?), there are 3 useful steps: 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Pre-writing (brainstorming, sketching structure, outlining)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Writing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Proofreading (checking clarity of ideas, organization, development, grammar, formatting)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39B971C-B4F2-4270-8130-14E7B8A51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7" b="5341"/>
          <a:stretch/>
        </p:blipFill>
        <p:spPr bwMode="auto">
          <a:xfrm>
            <a:off x="6976428" y="91440"/>
            <a:ext cx="2492692" cy="2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0D10A-6898-4D5C-AEFD-8668D7F45CA9}"/>
              </a:ext>
            </a:extLst>
          </p:cNvPr>
          <p:cNvSpPr txBox="1"/>
          <p:nvPr/>
        </p:nvSpPr>
        <p:spPr>
          <a:xfrm>
            <a:off x="838200" y="1304925"/>
            <a:ext cx="10210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F6C0FE-AE64-4E94-9C16-B51BB974B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96039"/>
              </p:ext>
            </p:extLst>
          </p:nvPr>
        </p:nvGraphicFramePr>
        <p:xfrm>
          <a:off x="695324" y="757238"/>
          <a:ext cx="10658476" cy="534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238">
                  <a:extLst>
                    <a:ext uri="{9D8B030D-6E8A-4147-A177-3AD203B41FA5}">
                      <a16:colId xmlns:a16="http://schemas.microsoft.com/office/drawing/2014/main" val="2356867397"/>
                    </a:ext>
                  </a:extLst>
                </a:gridCol>
                <a:gridCol w="5329238">
                  <a:extLst>
                    <a:ext uri="{9D8B030D-6E8A-4147-A177-3AD203B41FA5}">
                      <a16:colId xmlns:a16="http://schemas.microsoft.com/office/drawing/2014/main" val="4031315023"/>
                    </a:ext>
                  </a:extLst>
                </a:gridCol>
              </a:tblGrid>
              <a:tr h="933199">
                <a:tc>
                  <a:txBody>
                    <a:bodyPr/>
                    <a:lstStyle/>
                    <a:p>
                      <a:r>
                        <a:rPr lang="en-US" dirty="0"/>
                        <a:t>         Major Categories to Consider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240243"/>
                  </a:ext>
                </a:extLst>
              </a:tr>
              <a:tr h="933199">
                <a:tc>
                  <a:txBody>
                    <a:bodyPr/>
                    <a:lstStyle/>
                    <a:p>
                      <a:r>
                        <a:rPr lang="en-US" dirty="0"/>
                        <a:t>Argumentation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Expressing your ideas and supporting them with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588603"/>
                  </a:ext>
                </a:extLst>
              </a:tr>
              <a:tr h="933199">
                <a:tc>
                  <a:txBody>
                    <a:bodyPr/>
                    <a:lstStyle/>
                    <a:p>
                      <a:r>
                        <a:rPr lang="en-US" dirty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Sensible structure and how ideas are presented; paragraph sequence contributes to a progression of ideas, avoiding repetition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03270"/>
                  </a:ext>
                </a:extLst>
              </a:tr>
              <a:tr h="933199">
                <a:tc>
                  <a:txBody>
                    <a:bodyPr/>
                    <a:lstStyle/>
                    <a:p>
                      <a:r>
                        <a:rPr lang="en-US" dirty="0"/>
                        <a:t>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Supporting and expanding upon ideas with specific examples and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75523"/>
                  </a:ext>
                </a:extLst>
              </a:tr>
              <a:tr h="1610727">
                <a:tc>
                  <a:txBody>
                    <a:bodyPr/>
                    <a:lstStyle/>
                    <a:p>
                      <a:r>
                        <a:rPr lang="en-US" dirty="0"/>
                        <a:t>Grammar, Sentence Structure, &amp; Word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Clarity of sentences; appropriate word choice; subject-verb agreement; tense consistency; avoiding run-on sentences and sentence fragments; variety of sentence structure; appropriate punctuation (period, comma, semi-colon,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22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3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1F5E5-64F5-48FC-BDB6-BC51250E019F}"/>
              </a:ext>
            </a:extLst>
          </p:cNvPr>
          <p:cNvSpPr txBox="1"/>
          <p:nvPr/>
        </p:nvSpPr>
        <p:spPr>
          <a:xfrm>
            <a:off x="752475" y="990600"/>
            <a:ext cx="109632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Essay Structure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Introduction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Begins with a HOOK (to grab reader’s attention)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Possible hooks: brief anecdote (personal story or current events story), quote from relevant source (source citation info needed), ample detail about setting of story to come (set the scene for your reader)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hook, transition to introducing topic and providing background info to orient your reader, lay groundwork for discussion to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end with thesis statement or main point of essay (if writing persuasive essay; sometimes narrative essays end with a thesis, too)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set length; typical minimum 4-5 sentences</a:t>
            </a:r>
          </a:p>
        </p:txBody>
      </p:sp>
    </p:spTree>
    <p:extLst>
      <p:ext uri="{BB962C8B-B14F-4D97-AF65-F5344CB8AC3E}">
        <p14:creationId xmlns:p14="http://schemas.microsoft.com/office/powerpoint/2010/main" val="357148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845A1E-B3DD-48EA-91E7-0E80B33C2ABC}"/>
              </a:ext>
            </a:extLst>
          </p:cNvPr>
          <p:cNvSpPr txBox="1"/>
          <p:nvPr/>
        </p:nvSpPr>
        <p:spPr>
          <a:xfrm>
            <a:off x="314960" y="228123"/>
            <a:ext cx="1154176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Essay Structure</a:t>
            </a:r>
          </a:p>
          <a:p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Body Paragraphs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Conventional academic essays have 3 or more paragraphs but there is a whole world beyond this; do not feel constrained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Paragraph chronology (sequence) should help you progress through your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Paragraphs= minimum 4-5 sentences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Content Breakdown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Topic sentence: first sentence of paragraph that indicates your main idea and provides an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Supporting sentences: develop and explain your idea; supporting details elaborate on what you mean and include examples and evidence in form of personal story, sometimes connections to outside material (texts, TV, film, current events/ newspaper articles, statistics,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Wrap-up/ concluding sentence: draws conclusions from info just presented, supports thesis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39C15-957B-405E-8C95-C6BD279713E3}"/>
              </a:ext>
            </a:extLst>
          </p:cNvPr>
          <p:cNvSpPr txBox="1"/>
          <p:nvPr/>
        </p:nvSpPr>
        <p:spPr>
          <a:xfrm>
            <a:off x="1052195" y="1186140"/>
            <a:ext cx="102298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Essay Structure</a:t>
            </a:r>
          </a:p>
          <a:p>
            <a:pPr algn="ctr"/>
            <a:endParaRPr lang="en-US" sz="2200" b="1" dirty="0">
              <a:solidFill>
                <a:srgbClr val="C00000"/>
              </a:solidFill>
            </a:endParaRPr>
          </a:p>
          <a:p>
            <a:endParaRPr lang="en-US" sz="2200" dirty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Conclusion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Reflects back on subject matter and wraps up ideas of essay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implications of your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set length; can be shorter than intro and BPs (3 or more sent)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5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C8861-FE77-4F38-8801-997C7BD93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1389" r="19141" b="8334"/>
          <a:stretch/>
        </p:blipFill>
        <p:spPr>
          <a:xfrm>
            <a:off x="752475" y="457200"/>
            <a:ext cx="10915650" cy="594360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80B8-4B7E-4DF9-AA88-91CF23BFE720}"/>
              </a:ext>
            </a:extLst>
          </p:cNvPr>
          <p:cNvSpPr txBox="1"/>
          <p:nvPr/>
        </p:nvSpPr>
        <p:spPr>
          <a:xfrm>
            <a:off x="4114800" y="676275"/>
            <a:ext cx="1876425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Name</a:t>
            </a:r>
          </a:p>
          <a:p>
            <a:r>
              <a:rPr lang="en-US" sz="1400" dirty="0"/>
              <a:t>Class</a:t>
            </a:r>
          </a:p>
          <a:p>
            <a:r>
              <a:rPr lang="en-US" sz="1400" dirty="0"/>
              <a:t>Professor</a:t>
            </a:r>
          </a:p>
          <a:p>
            <a:r>
              <a:rPr lang="en-US" sz="1400" dirty="0"/>
              <a:t>Assignment</a:t>
            </a:r>
          </a:p>
          <a:p>
            <a:r>
              <a:rPr lang="en-US" sz="1400" dirty="0"/>
              <a:t>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5101B-88E0-4F85-BFBA-71BA336F7E9E}"/>
              </a:ext>
            </a:extLst>
          </p:cNvPr>
          <p:cNvSpPr txBox="1"/>
          <p:nvPr/>
        </p:nvSpPr>
        <p:spPr>
          <a:xfrm>
            <a:off x="7762875" y="2266950"/>
            <a:ext cx="246697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Center, Bold Title</a:t>
            </a:r>
          </a:p>
          <a:p>
            <a:r>
              <a:rPr lang="en-US" sz="1400" dirty="0"/>
              <a:t>Aim for creative!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3E43E-77C1-478C-9CEA-B84C0429E4C9}"/>
              </a:ext>
            </a:extLst>
          </p:cNvPr>
          <p:cNvSpPr txBox="1"/>
          <p:nvPr/>
        </p:nvSpPr>
        <p:spPr>
          <a:xfrm>
            <a:off x="837296" y="2993261"/>
            <a:ext cx="991203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Drop down essay text; use </a:t>
            </a:r>
            <a:r>
              <a:rPr lang="en-US" sz="1400" b="1" dirty="0"/>
              <a:t>Tab</a:t>
            </a:r>
            <a:r>
              <a:rPr lang="en-US" sz="1400" dirty="0"/>
              <a:t> to indent each paragraph; double space (under Paragraph)12 font; no extra space between BPs</a:t>
            </a:r>
          </a:p>
        </p:txBody>
      </p:sp>
    </p:spTree>
    <p:extLst>
      <p:ext uri="{BB962C8B-B14F-4D97-AF65-F5344CB8AC3E}">
        <p14:creationId xmlns:p14="http://schemas.microsoft.com/office/powerpoint/2010/main" val="3535546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927</Words>
  <Application>Microsoft Macintosh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Writing in (and Beyond)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Approach a Personal Essay, College Writing, and the Writing Process in General</dc:title>
  <dc:creator>CMCH</dc:creator>
  <cp:lastModifiedBy>Joshua Belknap</cp:lastModifiedBy>
  <cp:revision>27</cp:revision>
  <dcterms:created xsi:type="dcterms:W3CDTF">2020-10-04T13:00:56Z</dcterms:created>
  <dcterms:modified xsi:type="dcterms:W3CDTF">2022-02-20T19:31:25Z</dcterms:modified>
</cp:coreProperties>
</file>