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818" r:id="rId1"/>
  </p:sldMasterIdLst>
  <p:sldIdLst>
    <p:sldId id="256" r:id="rId2"/>
    <p:sldId id="257" r:id="rId3"/>
    <p:sldId id="258" r:id="rId4"/>
    <p:sldId id="259" r:id="rId5"/>
    <p:sldId id="267" r:id="rId6"/>
    <p:sldId id="268" r:id="rId7"/>
    <p:sldId id="269" r:id="rId8"/>
    <p:sldId id="270" r:id="rId9"/>
    <p:sldId id="271" r:id="rId10"/>
    <p:sldId id="260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4" r:id="rId23"/>
    <p:sldId id="286" r:id="rId24"/>
    <p:sldId id="287" r:id="rId25"/>
    <p:sldId id="288" r:id="rId26"/>
    <p:sldId id="290" r:id="rId27"/>
    <p:sldId id="292" r:id="rId28"/>
    <p:sldId id="289" r:id="rId29"/>
    <p:sldId id="291" r:id="rId30"/>
    <p:sldId id="264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311" autoAdjust="0"/>
    <p:restoredTop sz="94709" autoAdjust="0"/>
  </p:normalViewPr>
  <p:slideViewPr>
    <p:cSldViewPr snapToGrid="0" snapToObjects="1">
      <p:cViewPr>
        <p:scale>
          <a:sx n="75" d="100"/>
          <a:sy n="75" d="100"/>
        </p:scale>
        <p:origin x="-1320" y="-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" y="2080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388" y="739588"/>
            <a:ext cx="8513762" cy="2729753"/>
          </a:xfrm>
        </p:spPr>
        <p:txBody>
          <a:bodyPr>
            <a:noAutofit/>
          </a:bodyPr>
          <a:lstStyle>
            <a:lvl1pPr algn="l">
              <a:lnSpc>
                <a:spcPts val="10800"/>
              </a:lnSpc>
              <a:defRPr sz="10000" b="1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388" y="3505200"/>
            <a:ext cx="4683050" cy="1344706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4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75294"/>
            <a:ext cx="1600200" cy="36512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fld id="{F5D39128-352C-3C4B-A8F1-D0D2A6A18190}" type="datetimeFigureOut">
              <a:rPr lang="en-US" smtClean="0"/>
              <a:pPr/>
              <a:t>12/11/13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275294"/>
            <a:ext cx="5638800" cy="365125"/>
          </a:xfrm>
        </p:spPr>
        <p:txBody>
          <a:bodyPr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75294"/>
            <a:ext cx="6096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4179600C-F456-3842-A402-1AADA175A0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3" y="1227427"/>
            <a:ext cx="3657600" cy="566738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94096">
            <a:off x="4845353" y="975801"/>
            <a:ext cx="3496570" cy="4747249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3" y="1799793"/>
            <a:ext cx="3657600" cy="399140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9128-352C-3C4B-A8F1-D0D2A6A18190}" type="datetimeFigureOut">
              <a:rPr lang="en-US" smtClean="0"/>
              <a:pPr/>
              <a:t>12/11/13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9600C-F456-3842-A402-1AADA175A0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9128-352C-3C4B-A8F1-D0D2A6A18190}" type="datetimeFigureOut">
              <a:rPr lang="en-US" smtClean="0"/>
              <a:pPr/>
              <a:t>12/11/13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9600C-F456-3842-A402-1AADA175A0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319004">
            <a:off x="2075968" y="741009"/>
            <a:ext cx="4914362" cy="3240064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 rot="21346724">
            <a:off x="436037" y="494284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9128-352C-3C4B-A8F1-D0D2A6A18190}" type="datetimeFigureOut">
              <a:rPr lang="en-US" smtClean="0"/>
              <a:pPr/>
              <a:t>12/11/13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9600C-F456-3842-A402-1AADA175A0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152337">
            <a:off x="4118577" y="735553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9128-352C-3C4B-A8F1-D0D2A6A18190}" type="datetimeFigureOut">
              <a:rPr lang="en-US" smtClean="0"/>
              <a:pPr/>
              <a:t>12/11/13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9600C-F456-3842-A402-1AADA175A0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2400" y="685801"/>
            <a:ext cx="757518" cy="5440680"/>
          </a:xfrm>
        </p:spPr>
        <p:txBody>
          <a:bodyPr vert="eaVert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685801"/>
            <a:ext cx="6561137" cy="5440680"/>
          </a:xfrm>
        </p:spPr>
        <p:txBody>
          <a:bodyPr vert="eaVer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9128-352C-3C4B-A8F1-D0D2A6A18190}" type="datetimeFigureOut">
              <a:rPr lang="en-US" smtClean="0"/>
              <a:pPr/>
              <a:t>12/11/13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9600C-F456-3842-A402-1AADA175A0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2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9128-352C-3C4B-A8F1-D0D2A6A18190}" type="datetimeFigureOut">
              <a:rPr lang="en-US" smtClean="0"/>
              <a:pPr/>
              <a:t>12/11/13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9600C-F456-3842-A402-1AADA175A0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8355714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4428426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 rot="21263043">
            <a:off x="5231118" y="261015"/>
            <a:ext cx="3433660" cy="4204035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012" y="2057400"/>
            <a:ext cx="3863788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6" y="2057400"/>
            <a:ext cx="3867912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9128-352C-3C4B-A8F1-D0D2A6A18190}" type="datetimeFigureOut">
              <a:rPr lang="en-US" smtClean="0"/>
              <a:pPr/>
              <a:t>12/11/13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9600C-F456-3842-A402-1AADA175A0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545" y="1546412"/>
            <a:ext cx="3867912" cy="464950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936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313" y="1545018"/>
            <a:ext cx="3867912" cy="466344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313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9128-352C-3C4B-A8F1-D0D2A6A18190}" type="datetimeFigureOut">
              <a:rPr lang="en-US" smtClean="0"/>
              <a:pPr/>
              <a:t>12/11/13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9600C-F456-3842-A402-1AADA175A0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9128-352C-3C4B-A8F1-D0D2A6A18190}" type="datetimeFigureOut">
              <a:rPr lang="en-US" smtClean="0"/>
              <a:pPr/>
              <a:t>12/11/13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9600C-F456-3842-A402-1AADA175A0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9128-352C-3C4B-A8F1-D0D2A6A18190}" type="datetimeFigureOut">
              <a:rPr lang="en-US" smtClean="0"/>
              <a:pPr/>
              <a:t>12/11/13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9600C-F456-3842-A402-1AADA175A0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1720103"/>
            <a:ext cx="3657600" cy="116205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650" y="658906"/>
            <a:ext cx="3819338" cy="546725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5" y="2877671"/>
            <a:ext cx="3657600" cy="2339788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9128-352C-3C4B-A8F1-D0D2A6A18190}" type="datetimeFigureOut">
              <a:rPr lang="en-US" smtClean="0"/>
              <a:pPr/>
              <a:t>12/11/13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9600C-F456-3842-A402-1AADA175A0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8358" y="2044700"/>
            <a:ext cx="7167284" cy="4081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7529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F5D39128-352C-3C4B-A8F1-D0D2A6A18190}" type="datetimeFigureOut">
              <a:rPr lang="en-US" smtClean="0"/>
              <a:pPr/>
              <a:t>12/11/13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5318" y="6275294"/>
            <a:ext cx="5643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275294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4179600C-F456-3842-A402-1AADA175A0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yoclinic.com/health/diabetes" TargetMode="External"/><Relationship Id="rId4" Type="http://schemas.openxmlformats.org/officeDocument/2006/relationships/hyperlink" Target="https://www.joslin.org/info/oral_diabetes_medications_summary_chart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iabetes.org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Diabetes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By: Camille Pollio</a:t>
            </a:r>
          </a:p>
          <a:p>
            <a:r>
              <a:rPr lang="en-US" dirty="0" smtClean="0"/>
              <a:t>Bianca </a:t>
            </a:r>
            <a:r>
              <a:rPr lang="en-US" dirty="0" err="1" smtClean="0"/>
              <a:t>DeFranco</a:t>
            </a:r>
            <a:endParaRPr lang="en-US" dirty="0" smtClean="0"/>
          </a:p>
          <a:p>
            <a:r>
              <a:rPr lang="en-US" dirty="0" smtClean="0"/>
              <a:t>Joann </a:t>
            </a:r>
            <a:r>
              <a:rPr lang="en-US" dirty="0" err="1" smtClean="0"/>
              <a:t>Samosiuk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Oral Type II Diabetes Medications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357" y="2044700"/>
            <a:ext cx="7542867" cy="40814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Classes of Drugs:</a:t>
            </a:r>
          </a:p>
          <a:p>
            <a:r>
              <a:rPr lang="en-US" dirty="0" err="1" smtClean="0"/>
              <a:t>Sulfonylureas</a:t>
            </a:r>
            <a:endParaRPr lang="en-US" dirty="0" smtClean="0"/>
          </a:p>
          <a:p>
            <a:r>
              <a:rPr lang="en-US" dirty="0" err="1" smtClean="0"/>
              <a:t>Meglitinides</a:t>
            </a:r>
            <a:endParaRPr lang="en-US" dirty="0" smtClean="0"/>
          </a:p>
          <a:p>
            <a:r>
              <a:rPr lang="en-US" dirty="0" err="1" smtClean="0"/>
              <a:t>Biguanides</a:t>
            </a:r>
            <a:endParaRPr lang="en-US" dirty="0" smtClean="0"/>
          </a:p>
          <a:p>
            <a:r>
              <a:rPr lang="en-US" dirty="0" err="1" smtClean="0"/>
              <a:t>Thiazolidinediones</a:t>
            </a:r>
            <a:endParaRPr lang="en-US" dirty="0" smtClean="0"/>
          </a:p>
          <a:p>
            <a:r>
              <a:rPr lang="en-US" dirty="0" smtClean="0"/>
              <a:t>Alpha-</a:t>
            </a:r>
            <a:r>
              <a:rPr lang="en-US" dirty="0" err="1" smtClean="0"/>
              <a:t>glucosidase</a:t>
            </a:r>
            <a:r>
              <a:rPr lang="en-US" dirty="0" smtClean="0"/>
              <a:t> inhibitors</a:t>
            </a:r>
          </a:p>
          <a:p>
            <a:r>
              <a:rPr lang="en-US" dirty="0" err="1" smtClean="0"/>
              <a:t>Dipeptidyl</a:t>
            </a:r>
            <a:r>
              <a:rPr lang="en-US" dirty="0" smtClean="0"/>
              <a:t> Peptidase IV inhibitors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Sulfonylureas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MOA: Stimulate </a:t>
            </a:r>
            <a:r>
              <a:rPr lang="en-US" dirty="0" smtClean="0"/>
              <a:t>the pancreas to release more insulin, both right after a meal and then over several hours.</a:t>
            </a:r>
          </a:p>
          <a:p>
            <a:r>
              <a:rPr lang="en-US" dirty="0" smtClean="0"/>
              <a:t>Generally taken with a meal 1-2 times per day.</a:t>
            </a:r>
          </a:p>
          <a:p>
            <a:endParaRPr lang="en-US" dirty="0" smtClean="0"/>
          </a:p>
          <a:p>
            <a:r>
              <a:rPr lang="en-US" dirty="0" err="1" smtClean="0"/>
              <a:t>Diabinese</a:t>
            </a:r>
            <a:r>
              <a:rPr lang="en-US" dirty="0" smtClean="0"/>
              <a:t>				(</a:t>
            </a:r>
            <a:r>
              <a:rPr lang="en-US" dirty="0" err="1" smtClean="0"/>
              <a:t>chlorpropamide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Diabeta</a:t>
            </a:r>
            <a:r>
              <a:rPr lang="en-US" dirty="0" smtClean="0"/>
              <a:t>, </a:t>
            </a:r>
            <a:r>
              <a:rPr lang="en-US" dirty="0" err="1" smtClean="0"/>
              <a:t>Micronase</a:t>
            </a:r>
            <a:r>
              <a:rPr lang="en-US" dirty="0" smtClean="0"/>
              <a:t>		(</a:t>
            </a:r>
            <a:r>
              <a:rPr lang="en-US" dirty="0" err="1" smtClean="0"/>
              <a:t>glyburide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Glucotrol</a:t>
            </a:r>
            <a:r>
              <a:rPr lang="en-US" dirty="0" smtClean="0"/>
              <a:t>				(</a:t>
            </a:r>
            <a:r>
              <a:rPr lang="en-US" dirty="0" err="1" smtClean="0"/>
              <a:t>glipizide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Amaryl</a:t>
            </a:r>
            <a:r>
              <a:rPr lang="en-US" dirty="0" smtClean="0"/>
              <a:t>				(</a:t>
            </a:r>
            <a:r>
              <a:rPr lang="en-US" dirty="0" err="1" smtClean="0"/>
              <a:t>glimrpiride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Adverse Effects of </a:t>
            </a:r>
            <a:r>
              <a:rPr lang="en-US" dirty="0" err="1" smtClean="0"/>
              <a:t>Sulfonylureas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358" y="1574800"/>
            <a:ext cx="7167284" cy="40814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endParaRPr lang="en-US" dirty="0" smtClean="0"/>
          </a:p>
          <a:p>
            <a:r>
              <a:rPr lang="en-US" dirty="0" smtClean="0"/>
              <a:t>Low blood glucose</a:t>
            </a:r>
          </a:p>
          <a:p>
            <a:r>
              <a:rPr lang="en-US" dirty="0" smtClean="0"/>
              <a:t>Occasional </a:t>
            </a:r>
            <a:r>
              <a:rPr lang="en-US" dirty="0" smtClean="0"/>
              <a:t>skin rash</a:t>
            </a:r>
          </a:p>
          <a:p>
            <a:r>
              <a:rPr lang="en-US" dirty="0" smtClean="0"/>
              <a:t>Photosensitivity</a:t>
            </a:r>
            <a:endParaRPr lang="en-US" dirty="0" smtClean="0"/>
          </a:p>
          <a:p>
            <a:r>
              <a:rPr lang="en-US" dirty="0" smtClean="0"/>
              <a:t>Upset stomach</a:t>
            </a:r>
          </a:p>
          <a:p>
            <a:r>
              <a:rPr lang="en-US" dirty="0" smtClean="0"/>
              <a:t>Irritability </a:t>
            </a:r>
            <a:endParaRPr lang="en-U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Meglitinides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MOA: Stimulate </a:t>
            </a:r>
            <a:r>
              <a:rPr lang="en-US" dirty="0" smtClean="0"/>
              <a:t>the pancreas to release more insulin right after a meal. </a:t>
            </a:r>
          </a:p>
          <a:p>
            <a:endParaRPr lang="en-US" dirty="0" smtClean="0"/>
          </a:p>
          <a:p>
            <a:r>
              <a:rPr lang="en-US" dirty="0" err="1" smtClean="0"/>
              <a:t>Prandin</a:t>
            </a:r>
            <a:r>
              <a:rPr lang="en-US" dirty="0" smtClean="0"/>
              <a:t>				(</a:t>
            </a:r>
            <a:r>
              <a:rPr lang="en-US" dirty="0" err="1" smtClean="0"/>
              <a:t>repaglinide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Starlix</a:t>
            </a:r>
            <a:r>
              <a:rPr lang="en-US" dirty="0" smtClean="0"/>
              <a:t> 				(</a:t>
            </a:r>
            <a:r>
              <a:rPr lang="en-US" dirty="0" err="1" smtClean="0"/>
              <a:t>nateglinide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Adverse Effects of </a:t>
            </a:r>
            <a:r>
              <a:rPr lang="en-US" dirty="0" err="1" smtClean="0"/>
              <a:t>Meglitinides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Effects diminish quickly:</a:t>
            </a:r>
          </a:p>
          <a:p>
            <a:pPr lvl="1"/>
            <a:r>
              <a:rPr lang="en-US" dirty="0" smtClean="0"/>
              <a:t>Low blood glucose (less likely than </a:t>
            </a:r>
            <a:r>
              <a:rPr lang="en-US" dirty="0" err="1" smtClean="0"/>
              <a:t>sulfonylureas</a:t>
            </a:r>
            <a:r>
              <a:rPr lang="en-US" dirty="0" smtClean="0"/>
              <a:t>)</a:t>
            </a:r>
          </a:p>
          <a:p>
            <a:r>
              <a:rPr lang="en-US" dirty="0" smtClean="0"/>
              <a:t>Occasionally can interact with alcohol and cause:</a:t>
            </a:r>
            <a:endParaRPr lang="en-US" dirty="0"/>
          </a:p>
          <a:p>
            <a:pPr lvl="2">
              <a:buNone/>
            </a:pPr>
            <a:r>
              <a:rPr lang="en-US" dirty="0" smtClean="0"/>
              <a:t>-vomiting</a:t>
            </a:r>
          </a:p>
          <a:p>
            <a:pPr lvl="2">
              <a:buNone/>
            </a:pPr>
            <a:r>
              <a:rPr lang="en-US" dirty="0" smtClean="0"/>
              <a:t>-flushing</a:t>
            </a:r>
          </a:p>
          <a:p>
            <a:pPr lvl="2">
              <a:buNone/>
            </a:pPr>
            <a:r>
              <a:rPr lang="en-US" dirty="0" smtClean="0"/>
              <a:t>-sickness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Biguanides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MOA: Decreasing </a:t>
            </a:r>
            <a:r>
              <a:rPr lang="en-US" dirty="0" smtClean="0"/>
              <a:t>the amount of glucose released from liver.</a:t>
            </a:r>
          </a:p>
          <a:p>
            <a:r>
              <a:rPr lang="en-US" dirty="0" smtClean="0"/>
              <a:t>Does not</a:t>
            </a:r>
            <a:r>
              <a:rPr lang="en-US" dirty="0" smtClean="0"/>
              <a:t> affect </a:t>
            </a:r>
            <a:r>
              <a:rPr lang="en-US" dirty="0" smtClean="0"/>
              <a:t>output of </a:t>
            </a:r>
            <a:r>
              <a:rPr lang="en-US" dirty="0" smtClean="0"/>
              <a:t>insulin.</a:t>
            </a:r>
          </a:p>
          <a:p>
            <a:r>
              <a:rPr lang="en-US" dirty="0" smtClean="0"/>
              <a:t>Usually taken 1-2 times per day with breakfast and an evening meal.</a:t>
            </a:r>
          </a:p>
          <a:p>
            <a:endParaRPr lang="en-US" dirty="0" smtClean="0"/>
          </a:p>
          <a:p>
            <a:r>
              <a:rPr lang="en-US" dirty="0" err="1" smtClean="0"/>
              <a:t>Glucophage</a:t>
            </a:r>
            <a:r>
              <a:rPr lang="en-US" dirty="0" smtClean="0"/>
              <a:t>			(</a:t>
            </a:r>
            <a:r>
              <a:rPr lang="en-US" dirty="0" err="1" smtClean="0"/>
              <a:t>metformin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Adverse Effects of </a:t>
            </a:r>
            <a:r>
              <a:rPr lang="en-US" dirty="0" err="1" smtClean="0"/>
              <a:t>Biguanides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with food to minimize</a:t>
            </a:r>
            <a:r>
              <a:rPr lang="en-US" dirty="0" smtClean="0"/>
              <a:t> the following symptoms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Diarrhea</a:t>
            </a:r>
          </a:p>
          <a:p>
            <a:pPr lvl="1"/>
            <a:r>
              <a:rPr lang="en-US" dirty="0" smtClean="0"/>
              <a:t>Nausea/vomiting</a:t>
            </a:r>
          </a:p>
          <a:p>
            <a:pPr lvl="1"/>
            <a:r>
              <a:rPr lang="en-US" dirty="0" smtClean="0"/>
              <a:t>Flatulence (gas)</a:t>
            </a:r>
          </a:p>
          <a:p>
            <a:pPr lvl="1"/>
            <a:r>
              <a:rPr lang="en-US" dirty="0" smtClean="0"/>
              <a:t>Bloating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Thiazolidinediones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MOA: Make </a:t>
            </a:r>
            <a:r>
              <a:rPr lang="en-US" dirty="0" smtClean="0"/>
              <a:t>the body more sensitive to the effects of insulin.</a:t>
            </a:r>
          </a:p>
          <a:p>
            <a:r>
              <a:rPr lang="en-US" dirty="0" smtClean="0"/>
              <a:t>Usually taken at the same time once a day.</a:t>
            </a:r>
          </a:p>
          <a:p>
            <a:pPr>
              <a:buNone/>
            </a:pPr>
            <a:endParaRPr lang="en-US" dirty="0"/>
          </a:p>
          <a:p>
            <a:r>
              <a:rPr lang="en-US" dirty="0" err="1" smtClean="0"/>
              <a:t>Avandia</a:t>
            </a:r>
            <a:r>
              <a:rPr lang="en-US" dirty="0" smtClean="0"/>
              <a:t>				(</a:t>
            </a:r>
            <a:r>
              <a:rPr lang="en-US" dirty="0" err="1" smtClean="0"/>
              <a:t>rosiglitazone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ACTOS				(</a:t>
            </a:r>
            <a:r>
              <a:rPr lang="en-US" dirty="0" err="1" smtClean="0"/>
              <a:t>pioglitazone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Adverse Effects of </a:t>
            </a:r>
            <a:r>
              <a:rPr lang="en-US" dirty="0" err="1" smtClean="0"/>
              <a:t>Thiazolidinediones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Fluid retention</a:t>
            </a:r>
          </a:p>
          <a:p>
            <a:r>
              <a:rPr lang="en-US" dirty="0" smtClean="0"/>
              <a:t>Swelling</a:t>
            </a:r>
          </a:p>
          <a:p>
            <a:r>
              <a:rPr lang="en-US" dirty="0" smtClean="0"/>
              <a:t>Weight gain</a:t>
            </a:r>
          </a:p>
          <a:p>
            <a:r>
              <a:rPr lang="en-US" dirty="0" smtClean="0"/>
              <a:t>Increased risk for congestive heart failure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Alpha</a:t>
            </a:r>
            <a:r>
              <a:rPr lang="en-US" dirty="0" smtClean="0"/>
              <a:t>-</a:t>
            </a:r>
            <a:r>
              <a:rPr lang="en-US" dirty="0" err="1" smtClean="0"/>
              <a:t>glucosidase</a:t>
            </a:r>
            <a:r>
              <a:rPr lang="en-US" dirty="0" smtClean="0"/>
              <a:t> inhibitors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MOA: Slows </a:t>
            </a:r>
            <a:r>
              <a:rPr lang="en-US" dirty="0" smtClean="0"/>
              <a:t>the absorption of carbohydrate into your bloodstream after eating.</a:t>
            </a:r>
          </a:p>
          <a:p>
            <a:r>
              <a:rPr lang="en-US" dirty="0" smtClean="0"/>
              <a:t>Take with the first bite of a meal (do not take if not eating)</a:t>
            </a:r>
          </a:p>
          <a:p>
            <a:endParaRPr lang="en-US" dirty="0" smtClean="0"/>
          </a:p>
          <a:p>
            <a:r>
              <a:rPr lang="en-US" dirty="0" err="1" smtClean="0"/>
              <a:t>Precose</a:t>
            </a:r>
            <a:r>
              <a:rPr lang="en-US" dirty="0" smtClean="0"/>
              <a:t>				(</a:t>
            </a:r>
            <a:r>
              <a:rPr lang="en-US" dirty="0" err="1" smtClean="0"/>
              <a:t>acarbose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Glyset</a:t>
            </a:r>
            <a:r>
              <a:rPr lang="en-US" dirty="0" smtClean="0"/>
              <a:t>				(</a:t>
            </a:r>
            <a:r>
              <a:rPr lang="en-US" dirty="0" err="1" smtClean="0"/>
              <a:t>meglitol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Diabetes?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group of metabolic diseases characterized by high blood glucose levels that result from defects in the body's ability to produce and/or use </a:t>
            </a:r>
            <a:r>
              <a:rPr lang="en-US" dirty="0" smtClean="0"/>
              <a:t>insulin</a:t>
            </a:r>
          </a:p>
          <a:p>
            <a:r>
              <a:rPr lang="en-US" dirty="0" smtClean="0"/>
              <a:t>May be:</a:t>
            </a:r>
          </a:p>
          <a:p>
            <a:pPr lvl="2">
              <a:buNone/>
            </a:pPr>
            <a:r>
              <a:rPr lang="en-US" dirty="0" smtClean="0"/>
              <a:t>-Hyperglycemic</a:t>
            </a:r>
          </a:p>
          <a:p>
            <a:pPr lvl="2">
              <a:buNone/>
            </a:pPr>
            <a:r>
              <a:rPr lang="en-US" dirty="0" smtClean="0"/>
              <a:t>-Hypoglycemic 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Adverse Effects of Alpha-</a:t>
            </a:r>
            <a:r>
              <a:rPr lang="en-US" dirty="0" err="1" smtClean="0"/>
              <a:t>glucosidase</a:t>
            </a:r>
            <a:r>
              <a:rPr lang="en-US" dirty="0" smtClean="0"/>
              <a:t> inhibitors</a:t>
            </a:r>
            <a:endParaRPr lang="en-US" dirty="0"/>
          </a:p>
        </p:txBody>
      </p:sp>
      <p:pic>
        <p:nvPicPr>
          <p:cNvPr id="5" name="Content Placeholder 4" descr="nausea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27261" r="-27261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Gas</a:t>
            </a:r>
          </a:p>
          <a:p>
            <a:r>
              <a:rPr lang="en-US" dirty="0" smtClean="0"/>
              <a:t>Diarrhea</a:t>
            </a:r>
          </a:p>
          <a:p>
            <a:r>
              <a:rPr lang="en-US" dirty="0" smtClean="0"/>
              <a:t>Upset stomach</a:t>
            </a:r>
          </a:p>
          <a:p>
            <a:r>
              <a:rPr lang="en-US" dirty="0" smtClean="0"/>
              <a:t>Abdominal pain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Dipeptidyl</a:t>
            </a:r>
            <a:r>
              <a:rPr lang="en-US" dirty="0" smtClean="0"/>
              <a:t> </a:t>
            </a:r>
            <a:r>
              <a:rPr lang="en-US" dirty="0" smtClean="0"/>
              <a:t>Peptidase IV inhibitors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75" y="1794933"/>
            <a:ext cx="8192558" cy="480906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Improve insulin level after a meal and lowers the amount of glucose made by your body.</a:t>
            </a:r>
          </a:p>
          <a:p>
            <a:r>
              <a:rPr lang="en-US" dirty="0" smtClean="0"/>
              <a:t>Take at the same time once a day</a:t>
            </a:r>
            <a:r>
              <a:rPr lang="en-US" dirty="0" smtClean="0"/>
              <a:t>.</a:t>
            </a:r>
          </a:p>
          <a:p>
            <a:pPr marL="342900" lvl="1" indent="-342900">
              <a:spcBef>
                <a:spcPts val="2200"/>
              </a:spcBef>
              <a:buClr>
                <a:schemeClr val="bg2"/>
              </a:buClr>
            </a:pPr>
            <a:r>
              <a:rPr lang="en-US" dirty="0" smtClean="0"/>
              <a:t>Neutral/Positive effect on cholesterol levels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Januvia</a:t>
            </a:r>
            <a:r>
              <a:rPr lang="en-US" dirty="0" smtClean="0"/>
              <a:t>				(</a:t>
            </a:r>
            <a:r>
              <a:rPr lang="en-US" dirty="0" err="1" smtClean="0"/>
              <a:t>sitagliptin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Onglyza</a:t>
            </a:r>
            <a:r>
              <a:rPr lang="en-US" dirty="0" smtClean="0"/>
              <a:t>				(</a:t>
            </a:r>
            <a:r>
              <a:rPr lang="en-US" dirty="0" err="1" smtClean="0"/>
              <a:t>saxagliptin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Tradjenta</a:t>
            </a:r>
            <a:r>
              <a:rPr lang="en-US" dirty="0" smtClean="0"/>
              <a:t>				(</a:t>
            </a:r>
            <a:r>
              <a:rPr lang="en-US" dirty="0" err="1" smtClean="0"/>
              <a:t>linagliptin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Nesina</a:t>
            </a:r>
            <a:r>
              <a:rPr lang="en-US" dirty="0" smtClean="0"/>
              <a:t>				(</a:t>
            </a:r>
            <a:r>
              <a:rPr lang="en-US" dirty="0" err="1" smtClean="0"/>
              <a:t>alogliptin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of 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Injection</a:t>
            </a:r>
          </a:p>
          <a:p>
            <a:r>
              <a:rPr lang="en-US" dirty="0" smtClean="0"/>
              <a:t>Inhalants</a:t>
            </a:r>
          </a:p>
          <a:p>
            <a:r>
              <a:rPr lang="en-US" dirty="0" smtClean="0"/>
              <a:t>Oral</a:t>
            </a:r>
          </a:p>
          <a:p>
            <a:r>
              <a:rPr lang="en-US" dirty="0" smtClean="0"/>
              <a:t>Pumps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Coronary </a:t>
            </a:r>
            <a:r>
              <a:rPr lang="en-US" dirty="0" smtClean="0"/>
              <a:t>Artery Disease</a:t>
            </a:r>
          </a:p>
          <a:p>
            <a:r>
              <a:rPr lang="en-US" dirty="0" smtClean="0"/>
              <a:t>Neuropathy</a:t>
            </a:r>
          </a:p>
          <a:p>
            <a:r>
              <a:rPr lang="en-US" dirty="0" smtClean="0"/>
              <a:t>Retinopathy</a:t>
            </a:r>
          </a:p>
          <a:p>
            <a:r>
              <a:rPr lang="en-US" dirty="0" smtClean="0"/>
              <a:t>Nephropathy</a:t>
            </a:r>
          </a:p>
          <a:p>
            <a:r>
              <a:rPr lang="en-US" dirty="0" smtClean="0"/>
              <a:t>Angina</a:t>
            </a:r>
          </a:p>
          <a:p>
            <a:r>
              <a:rPr lang="en-US" dirty="0" smtClean="0"/>
              <a:t>Myocardial </a:t>
            </a:r>
            <a:r>
              <a:rPr lang="en-US" dirty="0" smtClean="0"/>
              <a:t>Infarction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Periodontal Disease</a:t>
            </a:r>
          </a:p>
          <a:p>
            <a:r>
              <a:rPr lang="en-US" dirty="0" err="1" smtClean="0"/>
              <a:t>Xerostomia</a:t>
            </a:r>
            <a:endParaRPr lang="en-US" dirty="0" smtClean="0"/>
          </a:p>
          <a:p>
            <a:r>
              <a:rPr lang="en-US" dirty="0" smtClean="0"/>
              <a:t>Caries</a:t>
            </a:r>
          </a:p>
          <a:p>
            <a:r>
              <a:rPr lang="en-US" dirty="0" smtClean="0"/>
              <a:t>Pain/burning of tongue</a:t>
            </a:r>
          </a:p>
          <a:p>
            <a:r>
              <a:rPr lang="en-US" dirty="0" smtClean="0"/>
              <a:t>Increased risk of infection</a:t>
            </a:r>
          </a:p>
          <a:p>
            <a:r>
              <a:rPr lang="en-US" dirty="0" smtClean="0"/>
              <a:t>Candida infection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Drug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Aspirin / NSAIDs</a:t>
            </a:r>
          </a:p>
          <a:p>
            <a:r>
              <a:rPr lang="en-US" dirty="0" smtClean="0"/>
              <a:t>Alcohol</a:t>
            </a:r>
          </a:p>
          <a:p>
            <a:r>
              <a:rPr lang="en-US" dirty="0" smtClean="0"/>
              <a:t>Epinephrine </a:t>
            </a:r>
            <a:endParaRPr lang="en-US" dirty="0"/>
          </a:p>
        </p:txBody>
      </p:sp>
      <p:pic>
        <p:nvPicPr>
          <p:cNvPr id="4" name="Picture 3" descr="5-aspir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4763" y="2044700"/>
            <a:ext cx="2956592" cy="369146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Dental Hygiene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Maintain optimal oral health </a:t>
            </a:r>
            <a:r>
              <a:rPr lang="en-US" dirty="0" smtClean="0"/>
              <a:t>care</a:t>
            </a:r>
          </a:p>
          <a:p>
            <a:r>
              <a:rPr lang="en-US" dirty="0" smtClean="0"/>
              <a:t>Connection between diabetes and periodontal </a:t>
            </a:r>
            <a:r>
              <a:rPr lang="en-US" dirty="0" smtClean="0"/>
              <a:t>disease</a:t>
            </a:r>
          </a:p>
          <a:p>
            <a:r>
              <a:rPr lang="en-US" dirty="0" smtClean="0"/>
              <a:t>Ask patients about medications and </a:t>
            </a:r>
            <a:r>
              <a:rPr lang="en-US" dirty="0" smtClean="0"/>
              <a:t>diet and family</a:t>
            </a:r>
          </a:p>
          <a:p>
            <a:r>
              <a:rPr lang="en-US" dirty="0" smtClean="0"/>
              <a:t>Avoid administering Aspirin and NSAIDs</a:t>
            </a:r>
          </a:p>
          <a:p>
            <a:r>
              <a:rPr lang="en-US" dirty="0" smtClean="0"/>
              <a:t>Reinforce home blood sugar monitoring</a:t>
            </a:r>
          </a:p>
          <a:p>
            <a:r>
              <a:rPr lang="en-US" dirty="0" smtClean="0"/>
              <a:t>Ask patient to bring their blood glucose monitoring system to obtain a blood glucose value prior to treatment (70-200mg/</a:t>
            </a:r>
            <a:r>
              <a:rPr lang="en-US" dirty="0" err="1" smtClean="0"/>
              <a:t>dL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84874" y="2472266"/>
            <a:ext cx="8355714" cy="3217333"/>
          </a:xfrm>
        </p:spPr>
        <p:txBody>
          <a:bodyPr/>
          <a:lstStyle/>
          <a:p>
            <a:r>
              <a:rPr lang="en-US" dirty="0" smtClean="0"/>
              <a:t>Which type of Diabetes develops during pregnancy?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02151" y="2472267"/>
            <a:ext cx="8355714" cy="2015066"/>
          </a:xfrm>
        </p:spPr>
        <p:txBody>
          <a:bodyPr>
            <a:normAutofit/>
          </a:bodyPr>
          <a:lstStyle/>
          <a:p>
            <a:r>
              <a:rPr lang="en-US" dirty="0" smtClean="0"/>
              <a:t>What is a drug interaction of oral </a:t>
            </a:r>
            <a:r>
              <a:rPr lang="en-US" dirty="0" smtClean="0"/>
              <a:t>D</a:t>
            </a:r>
            <a:r>
              <a:rPr lang="en-US" dirty="0" smtClean="0"/>
              <a:t>iabetes medications?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84874" y="1811867"/>
            <a:ext cx="8355714" cy="2641600"/>
          </a:xfrm>
        </p:spPr>
        <p:txBody>
          <a:bodyPr>
            <a:normAutofit/>
          </a:bodyPr>
          <a:lstStyle/>
          <a:p>
            <a:r>
              <a:rPr lang="en-US" dirty="0" smtClean="0"/>
              <a:t>True or False: Type I Diabetes is when the body does not produce enough insulin?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84874" y="2506132"/>
            <a:ext cx="8355714" cy="1811867"/>
          </a:xfrm>
        </p:spPr>
        <p:txBody>
          <a:bodyPr>
            <a:normAutofit/>
          </a:bodyPr>
          <a:lstStyle/>
          <a:p>
            <a:r>
              <a:rPr lang="en-US" dirty="0" smtClean="0"/>
              <a:t>Name two symptoms of Diabetes.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Diabetes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357" y="2044700"/>
            <a:ext cx="7542867" cy="4081463"/>
          </a:xfrm>
        </p:spPr>
        <p:txBody>
          <a:bodyPr/>
          <a:lstStyle/>
          <a:p>
            <a:r>
              <a:rPr lang="en-US" b="1" dirty="0" smtClean="0"/>
              <a:t>Type I </a:t>
            </a:r>
            <a:r>
              <a:rPr lang="en-US" dirty="0" smtClean="0"/>
              <a:t>– the body does not produce insulin</a:t>
            </a:r>
          </a:p>
          <a:p>
            <a:r>
              <a:rPr lang="en-US" b="1" dirty="0" smtClean="0"/>
              <a:t>Type II </a:t>
            </a:r>
            <a:r>
              <a:rPr lang="en-US" dirty="0" smtClean="0"/>
              <a:t>– the body produces insulin but does not use it properly</a:t>
            </a:r>
          </a:p>
          <a:p>
            <a:r>
              <a:rPr lang="en-US" b="1" dirty="0" smtClean="0"/>
              <a:t>Gestational</a:t>
            </a:r>
            <a:r>
              <a:rPr lang="en-US" dirty="0" smtClean="0"/>
              <a:t> – develops during pregnancy</a:t>
            </a:r>
          </a:p>
          <a:p>
            <a:pPr lvl="3">
              <a:buNone/>
            </a:pPr>
            <a:r>
              <a:rPr lang="en-US" dirty="0" smtClean="0"/>
              <a:t>		   </a:t>
            </a:r>
            <a:r>
              <a:rPr lang="en-US" dirty="0" smtClean="0"/>
              <a:t>- no </a:t>
            </a:r>
            <a:r>
              <a:rPr lang="en-US" dirty="0" smtClean="0"/>
              <a:t>longer present after </a:t>
            </a:r>
            <a:r>
              <a:rPr lang="en-US" dirty="0" smtClean="0"/>
              <a:t>pregnancy</a:t>
            </a:r>
          </a:p>
          <a:p>
            <a:pPr lvl="3">
              <a:buNone/>
            </a:pPr>
            <a:r>
              <a:rPr lang="en-US" dirty="0" smtClean="0"/>
              <a:t>		   </a:t>
            </a:r>
            <a:r>
              <a:rPr lang="en-US" dirty="0" smtClean="0"/>
              <a:t>- risk </a:t>
            </a:r>
            <a:r>
              <a:rPr lang="en-US" dirty="0" smtClean="0"/>
              <a:t>of developing type II diabetes in the </a:t>
            </a:r>
            <a:r>
              <a:rPr lang="en-US" dirty="0" smtClean="0"/>
              <a:t>future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hlinkClick r:id="rId2"/>
              </a:rPr>
              <a:t>http://www.diabetes.org/</a:t>
            </a:r>
            <a:r>
              <a:rPr lang="en-US" dirty="0" smtClean="0"/>
              <a:t>      </a:t>
            </a:r>
            <a:r>
              <a:rPr lang="en-US" dirty="0" smtClean="0"/>
              <a:t> </a:t>
            </a:r>
          </a:p>
          <a:p>
            <a:r>
              <a:rPr lang="en-US" u="sng" dirty="0" smtClean="0">
                <a:hlinkClick r:id="rId3"/>
              </a:rPr>
              <a:t>http</a:t>
            </a:r>
            <a:r>
              <a:rPr lang="en-US" u="sng" dirty="0" smtClean="0">
                <a:hlinkClick r:id="rId3"/>
              </a:rPr>
              <a:t>://www.mayoclinic.com/health/diabetes</a:t>
            </a:r>
            <a:r>
              <a:rPr lang="en-US" dirty="0" smtClean="0"/>
              <a:t> </a:t>
            </a:r>
          </a:p>
          <a:p>
            <a:r>
              <a:rPr lang="en-US" u="sng" dirty="0" smtClean="0">
                <a:hlinkClick r:id="rId4"/>
              </a:rPr>
              <a:t>https://www.joslin.org/info/oral_diabetes_medications_summary_chart.html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 of Diabetes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Polyuria</a:t>
            </a:r>
            <a:endParaRPr lang="en-US" dirty="0" smtClean="0"/>
          </a:p>
          <a:p>
            <a:r>
              <a:rPr lang="en-US" dirty="0" err="1" smtClean="0"/>
              <a:t>Polydipsia</a:t>
            </a:r>
            <a:endParaRPr lang="en-US" dirty="0" smtClean="0"/>
          </a:p>
          <a:p>
            <a:r>
              <a:rPr lang="en-US" dirty="0" err="1" smtClean="0"/>
              <a:t>Polyphagia</a:t>
            </a:r>
            <a:endParaRPr lang="en-US" dirty="0" smtClean="0"/>
          </a:p>
          <a:p>
            <a:r>
              <a:rPr lang="en-US" dirty="0" smtClean="0"/>
              <a:t>Fatigue</a:t>
            </a:r>
          </a:p>
          <a:p>
            <a:r>
              <a:rPr lang="en-US" dirty="0" smtClean="0"/>
              <a:t>Blurry vision</a:t>
            </a:r>
          </a:p>
          <a:p>
            <a:r>
              <a:rPr lang="en-US" dirty="0" smtClean="0"/>
              <a:t>Slow healing bruises</a:t>
            </a:r>
          </a:p>
          <a:p>
            <a:endParaRPr lang="en-US" dirty="0"/>
          </a:p>
        </p:txBody>
      </p:sp>
      <p:pic>
        <p:nvPicPr>
          <p:cNvPr id="5" name="Content Placeholder 4" descr="Screenshot_2013-12-10-17-26-52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82837" y="1684258"/>
            <a:ext cx="3848388" cy="464972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Fasting</a:t>
            </a:r>
            <a:r>
              <a:rPr lang="en-US" dirty="0" smtClean="0"/>
              <a:t> Plasma </a:t>
            </a:r>
            <a:r>
              <a:rPr lang="en-US" dirty="0" smtClean="0"/>
              <a:t>G</a:t>
            </a:r>
            <a:r>
              <a:rPr lang="en-US" dirty="0" smtClean="0"/>
              <a:t>lucose </a:t>
            </a:r>
            <a:r>
              <a:rPr lang="en-US" dirty="0" smtClean="0"/>
              <a:t>T</a:t>
            </a:r>
            <a:r>
              <a:rPr lang="en-US" dirty="0" smtClean="0"/>
              <a:t>est</a:t>
            </a:r>
            <a:endParaRPr lang="en-US" dirty="0" smtClean="0"/>
          </a:p>
          <a:p>
            <a:r>
              <a:rPr lang="en-US" dirty="0" smtClean="0"/>
              <a:t>Oral</a:t>
            </a:r>
            <a:r>
              <a:rPr lang="en-US" dirty="0" smtClean="0"/>
              <a:t> Glucose </a:t>
            </a:r>
            <a:r>
              <a:rPr lang="en-US" dirty="0" smtClean="0"/>
              <a:t>T</a:t>
            </a:r>
            <a:r>
              <a:rPr lang="en-US" dirty="0" smtClean="0"/>
              <a:t>olerance </a:t>
            </a:r>
            <a:r>
              <a:rPr lang="en-US" dirty="0" smtClean="0"/>
              <a:t>T</a:t>
            </a:r>
            <a:r>
              <a:rPr lang="en-US" dirty="0" smtClean="0"/>
              <a:t>est</a:t>
            </a:r>
            <a:endParaRPr lang="en-US" dirty="0" smtClean="0"/>
          </a:p>
          <a:p>
            <a:r>
              <a:rPr lang="en-US" dirty="0" smtClean="0"/>
              <a:t>Random</a:t>
            </a:r>
            <a:r>
              <a:rPr lang="en-US" dirty="0" smtClean="0"/>
              <a:t> Plasma </a:t>
            </a:r>
            <a:r>
              <a:rPr lang="en-US" dirty="0" smtClean="0"/>
              <a:t>G</a:t>
            </a:r>
            <a:r>
              <a:rPr lang="en-US" dirty="0" smtClean="0"/>
              <a:t>lucose </a:t>
            </a:r>
            <a:r>
              <a:rPr lang="en-US" dirty="0" smtClean="0"/>
              <a:t>T</a:t>
            </a:r>
            <a:r>
              <a:rPr lang="en-US" dirty="0" smtClean="0"/>
              <a:t>est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I Diabetes</a:t>
            </a:r>
            <a:endParaRPr lang="en-US" dirty="0"/>
          </a:p>
        </p:txBody>
      </p:sp>
      <p:pic>
        <p:nvPicPr>
          <p:cNvPr id="4" name="Content Placeholder 3" descr="Screenshot_2013-12-10-17-29-55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0646" y="1905000"/>
            <a:ext cx="4250579" cy="4068763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12734" y="2057400"/>
            <a:ext cx="3867912" cy="4068763"/>
          </a:xfrm>
        </p:spPr>
        <p:txBody>
          <a:bodyPr/>
          <a:lstStyle/>
          <a:p>
            <a:r>
              <a:rPr lang="en-US" dirty="0" smtClean="0"/>
              <a:t>Autoimmune destruction of pancreatic beta cells</a:t>
            </a:r>
          </a:p>
          <a:p>
            <a:r>
              <a:rPr lang="en-US" dirty="0" smtClean="0"/>
              <a:t>Pancreas produces little or no insulin</a:t>
            </a:r>
          </a:p>
          <a:p>
            <a:r>
              <a:rPr lang="en-US" dirty="0" smtClean="0"/>
              <a:t>Genetic and early onset</a:t>
            </a:r>
          </a:p>
          <a:p>
            <a:r>
              <a:rPr lang="en-US" dirty="0" smtClean="0"/>
              <a:t>Insulin replacement is needed and is the only effective drug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Insulin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effective drug used for Type I Diabetes</a:t>
            </a:r>
          </a:p>
          <a:p>
            <a:r>
              <a:rPr lang="en-US" dirty="0" smtClean="0"/>
              <a:t>Administered</a:t>
            </a:r>
            <a:r>
              <a:rPr lang="en-US" dirty="0" smtClean="0"/>
              <a:t> subcutaneously as </a:t>
            </a:r>
            <a:r>
              <a:rPr lang="en-US" dirty="0" smtClean="0"/>
              <a:t>needed throughout the day</a:t>
            </a:r>
          </a:p>
          <a:p>
            <a:r>
              <a:rPr lang="en-US" dirty="0" smtClean="0"/>
              <a:t>Given to:</a:t>
            </a:r>
            <a:endParaRPr lang="en-US" dirty="0" smtClean="0"/>
          </a:p>
          <a:p>
            <a:pPr lvl="1"/>
            <a:r>
              <a:rPr lang="en-US" dirty="0" smtClean="0"/>
              <a:t>A</a:t>
            </a:r>
            <a:r>
              <a:rPr lang="en-US" dirty="0" smtClean="0"/>
              <a:t>ll </a:t>
            </a:r>
            <a:r>
              <a:rPr lang="en-US" dirty="0" smtClean="0"/>
              <a:t>patients with Type I Diabetes</a:t>
            </a:r>
            <a:endParaRPr lang="en-US" dirty="0" smtClean="0"/>
          </a:p>
          <a:p>
            <a:pPr lvl="1"/>
            <a:r>
              <a:rPr lang="en-US" dirty="0" smtClean="0"/>
              <a:t>S</a:t>
            </a:r>
            <a:r>
              <a:rPr lang="en-US" dirty="0" smtClean="0"/>
              <a:t>ome </a:t>
            </a:r>
            <a:r>
              <a:rPr lang="en-US" dirty="0" smtClean="0"/>
              <a:t>patients with Type II Diabetes</a:t>
            </a:r>
          </a:p>
          <a:p>
            <a:pPr lvl="1"/>
            <a:r>
              <a:rPr lang="en-US" dirty="0" smtClean="0"/>
              <a:t>Some pregnant women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Short/rapid acting </a:t>
            </a:r>
            <a:r>
              <a:rPr lang="en-US" b="1" dirty="0" err="1" smtClean="0"/>
              <a:t>insulins</a:t>
            </a:r>
            <a:r>
              <a:rPr lang="en-US" b="1" dirty="0" smtClean="0"/>
              <a:t> (15-20 minutes)</a:t>
            </a:r>
          </a:p>
          <a:p>
            <a:pPr lvl="1"/>
            <a:r>
              <a:rPr lang="en-US" dirty="0" smtClean="0"/>
              <a:t>Regular insulin used to cover meals</a:t>
            </a:r>
          </a:p>
          <a:p>
            <a:pPr lvl="1"/>
            <a:r>
              <a:rPr lang="en-US" dirty="0" err="1" smtClean="0"/>
              <a:t>Humalog</a:t>
            </a:r>
            <a:endParaRPr lang="en-US" dirty="0" smtClean="0"/>
          </a:p>
          <a:p>
            <a:r>
              <a:rPr lang="en-US" b="1" dirty="0" smtClean="0"/>
              <a:t>Intermediate acting </a:t>
            </a:r>
            <a:r>
              <a:rPr lang="en-US" b="1" dirty="0" err="1" smtClean="0"/>
              <a:t>insulins</a:t>
            </a:r>
            <a:endParaRPr lang="en-US" b="1" dirty="0" smtClean="0"/>
          </a:p>
          <a:p>
            <a:pPr lvl="1"/>
            <a:r>
              <a:rPr lang="en-US" dirty="0" smtClean="0"/>
              <a:t>Neutral </a:t>
            </a:r>
            <a:r>
              <a:rPr lang="en-US" dirty="0" err="1" smtClean="0"/>
              <a:t>Protamine</a:t>
            </a:r>
            <a:r>
              <a:rPr lang="en-US" dirty="0" smtClean="0"/>
              <a:t> </a:t>
            </a:r>
            <a:r>
              <a:rPr lang="en-US" dirty="0" err="1" smtClean="0"/>
              <a:t>Hagedom</a:t>
            </a:r>
            <a:r>
              <a:rPr lang="en-US" dirty="0" smtClean="0"/>
              <a:t> (NPH)</a:t>
            </a:r>
          </a:p>
          <a:p>
            <a:pPr lvl="1"/>
            <a:r>
              <a:rPr lang="en-US" dirty="0" err="1" smtClean="0"/>
              <a:t>Humulin</a:t>
            </a:r>
            <a:endParaRPr lang="en-US" dirty="0" smtClean="0"/>
          </a:p>
          <a:p>
            <a:r>
              <a:rPr lang="en-US" b="1" dirty="0" smtClean="0"/>
              <a:t>Long acting </a:t>
            </a:r>
            <a:r>
              <a:rPr lang="en-US" b="1" dirty="0" err="1" smtClean="0"/>
              <a:t>insulins</a:t>
            </a:r>
            <a:endParaRPr lang="en-US" b="1" dirty="0" smtClean="0"/>
          </a:p>
          <a:p>
            <a:pPr lvl="1"/>
            <a:r>
              <a:rPr lang="en-US" dirty="0" err="1" smtClean="0"/>
              <a:t>Lantus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</a:t>
            </a:r>
            <a:r>
              <a:rPr lang="en-US" dirty="0" smtClean="0"/>
              <a:t>II Diabetes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28812" y="2057400"/>
            <a:ext cx="3863788" cy="4068763"/>
          </a:xfrm>
        </p:spPr>
        <p:txBody>
          <a:bodyPr/>
          <a:lstStyle/>
          <a:p>
            <a:r>
              <a:rPr lang="en-US" dirty="0" smtClean="0"/>
              <a:t>Insulin is produced, but is not used properly</a:t>
            </a:r>
          </a:p>
          <a:p>
            <a:r>
              <a:rPr lang="en-US" dirty="0" smtClean="0"/>
              <a:t>Cells become resistant to insulin</a:t>
            </a:r>
          </a:p>
          <a:p>
            <a:r>
              <a:rPr lang="en-US" dirty="0" smtClean="0"/>
              <a:t>Later onset </a:t>
            </a:r>
            <a:r>
              <a:rPr lang="en-US" dirty="0" smtClean="0"/>
              <a:t>(over 35 years)</a:t>
            </a:r>
            <a:endParaRPr lang="en-US" dirty="0" smtClean="0"/>
          </a:p>
          <a:p>
            <a:r>
              <a:rPr lang="en-US" dirty="0" smtClean="0"/>
              <a:t>Strong genetic </a:t>
            </a:r>
            <a:r>
              <a:rPr lang="en-US" dirty="0" smtClean="0"/>
              <a:t>component</a:t>
            </a:r>
          </a:p>
          <a:p>
            <a:endParaRPr lang="en-US" dirty="0"/>
          </a:p>
        </p:txBody>
      </p:sp>
      <p:pic>
        <p:nvPicPr>
          <p:cNvPr id="6" name="Content Placeholder 5" descr="Screenshot_2013-12-10-17-32-09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92599" y="1694692"/>
            <a:ext cx="4415972" cy="417270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54638C"/>
      </a:dk2>
      <a:lt2>
        <a:srgbClr val="8D9AB3"/>
      </a:lt2>
      <a:accent1>
        <a:srgbClr val="FFAF03"/>
      </a:accent1>
      <a:accent2>
        <a:srgbClr val="FDE689"/>
      </a:accent2>
      <a:accent3>
        <a:srgbClr val="9E82E7"/>
      </a:accent3>
      <a:accent4>
        <a:srgbClr val="9735BB"/>
      </a:accent4>
      <a:accent5>
        <a:srgbClr val="BF2B2B"/>
      </a:accent5>
      <a:accent6>
        <a:srgbClr val="ED7307"/>
      </a:accent6>
      <a:hlink>
        <a:srgbClr val="FFAF03"/>
      </a:hlink>
      <a:folHlink>
        <a:srgbClr val="FDE689"/>
      </a:folHlink>
    </a:clrScheme>
    <a:fontScheme name="Twilight">
      <a:majorFont>
        <a:latin typeface="Century Gothic"/>
        <a:ea typeface=""/>
        <a:cs typeface=""/>
        <a:font script="Jpan" typeface="ＭＳ Ｐゴシック"/>
      </a:majorFont>
      <a:minorFont>
        <a:latin typeface="Century Gothic"/>
        <a:ea typeface=""/>
        <a:cs typeface=""/>
        <a:font script="Jpan" typeface="ＭＳ Ｐゴシック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0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60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38100" dist="12700" dir="5400000">
              <a:srgbClr val="FFFFFF">
                <a:alpha val="75000"/>
              </a:srgbClr>
            </a:innerShdw>
            <a:outerShdw blurRad="88900" dist="50800" dir="5400000" sx="102000" sy="102000" algn="tr" rotWithShape="0">
              <a:srgbClr val="808080">
                <a:alpha val="50000"/>
              </a:srgbClr>
            </a:outerShdw>
          </a:effectLst>
        </a:effectStyle>
        <a:effectStyle>
          <a:effectLst>
            <a:outerShdw blurRad="317500" dist="762000" dir="5400000" sy="4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alanced" dir="tl"/>
          </a:scene3d>
          <a:sp3d extrusionH="12700" prstMaterial="softEdge">
            <a:bevelT w="38100" h="127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200000"/>
              </a:schemeClr>
              <a:schemeClr val="phClr">
                <a:tint val="3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200000"/>
              </a:schemeClr>
              <a:schemeClr val="phClr">
                <a:tint val="5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3412</TotalTime>
  <Words>823</Words>
  <Application>Microsoft Macintosh PowerPoint</Application>
  <PresentationFormat>On-screen Show (4:3)</PresentationFormat>
  <Paragraphs>170</Paragraphs>
  <Slides>30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Twilight</vt:lpstr>
      <vt:lpstr>Diabetes</vt:lpstr>
      <vt:lpstr>What is Diabetes?</vt:lpstr>
      <vt:lpstr>Types of Diabetes</vt:lpstr>
      <vt:lpstr>Symptoms of Diabetes</vt:lpstr>
      <vt:lpstr>Diagnosis</vt:lpstr>
      <vt:lpstr>Type I Diabetes</vt:lpstr>
      <vt:lpstr>Insulin</vt:lpstr>
      <vt:lpstr>Treatment</vt:lpstr>
      <vt:lpstr>Type II Diabetes</vt:lpstr>
      <vt:lpstr>Oral Type II Diabetes Medications</vt:lpstr>
      <vt:lpstr>Sulfonylureas</vt:lpstr>
      <vt:lpstr>Adverse Effects of Sulfonylureas</vt:lpstr>
      <vt:lpstr>Meglitinides</vt:lpstr>
      <vt:lpstr>Adverse Effects of Meglitinides</vt:lpstr>
      <vt:lpstr>Biguanides</vt:lpstr>
      <vt:lpstr>Adverse Effects of Biguanides</vt:lpstr>
      <vt:lpstr>Thiazolidinediones</vt:lpstr>
      <vt:lpstr>Adverse Effects of Thiazolidinediones</vt:lpstr>
      <vt:lpstr>Alpha-glucosidase inhibitors</vt:lpstr>
      <vt:lpstr>Adverse Effects of Alpha-glucosidase inhibitors</vt:lpstr>
      <vt:lpstr>Dipeptidyl Peptidase IV inhibitors</vt:lpstr>
      <vt:lpstr>Methods of Delivery</vt:lpstr>
      <vt:lpstr>Complications</vt:lpstr>
      <vt:lpstr>Overall Drug Interactions</vt:lpstr>
      <vt:lpstr>Dental Hygiene Considerations</vt:lpstr>
      <vt:lpstr>Slide 26</vt:lpstr>
      <vt:lpstr>Slide 27</vt:lpstr>
      <vt:lpstr>Slide 28</vt:lpstr>
      <vt:lpstr>Slide 29</vt:lpstr>
      <vt:lpstr>Resources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</dc:title>
  <dc:creator>camille pollio</dc:creator>
  <cp:lastModifiedBy>camille pollio</cp:lastModifiedBy>
  <cp:revision>21</cp:revision>
  <dcterms:created xsi:type="dcterms:W3CDTF">2013-12-12T00:17:00Z</dcterms:created>
  <dcterms:modified xsi:type="dcterms:W3CDTF">2013-12-12T03:23:39Z</dcterms:modified>
</cp:coreProperties>
</file>