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  <p:sldId id="264" r:id="rId10"/>
    <p:sldId id="265" r:id="rId11"/>
    <p:sldId id="273" r:id="rId12"/>
    <p:sldId id="266" r:id="rId13"/>
    <p:sldId id="274" r:id="rId14"/>
    <p:sldId id="267" r:id="rId15"/>
    <p:sldId id="275" r:id="rId16"/>
    <p:sldId id="268" r:id="rId17"/>
    <p:sldId id="276" r:id="rId18"/>
    <p:sldId id="269" r:id="rId19"/>
    <p:sldId id="277" r:id="rId20"/>
    <p:sldId id="270" r:id="rId21"/>
    <p:sldId id="278" r:id="rId22"/>
    <p:sldId id="271" r:id="rId23"/>
    <p:sldId id="279" r:id="rId24"/>
    <p:sldId id="272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951"/>
    <a:srgbClr val="F4ECB8"/>
    <a:srgbClr val="3BE039"/>
    <a:srgbClr val="E25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9336" autoAdjust="0"/>
  </p:normalViewPr>
  <p:slideViewPr>
    <p:cSldViewPr snapToGrid="0" snapToObjects="1">
      <p:cViewPr>
        <p:scale>
          <a:sx n="81" d="100"/>
          <a:sy n="81" d="100"/>
        </p:scale>
        <p:origin x="1984" y="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0D201-BD5C-244A-A6BA-EC58CAEC9BB6}" type="datetimeFigureOut">
              <a:rPr lang="en-US" smtClean="0"/>
              <a:t>1/2/18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B024F-5C8A-8E42-8065-BEE486F5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53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C7C3-3599-6B42-8A80-0635F508554C}" type="datetimeFigureOut">
              <a:rPr lang="en-US" smtClean="0"/>
              <a:t>1/2/18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D7095-AE55-494E-A2B7-91EC6D93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440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A8A-A559-EB46-8286-B030DC10B098}" type="datetime1">
              <a:rPr lang="en-US" smtClean="0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©Reading and Writing Haven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9BBE-5AF7-1443-8B77-A447FB1EA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87C0-6D43-9048-9B9B-E6C1DC7478F1}" type="datetime1">
              <a:rPr lang="en-US" smtClean="0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©Reading and Writing Haven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9BBE-5AF7-1443-8B77-A447FB1EA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D89F-2446-9E45-B898-BBBF7952735F}" type="datetime1">
              <a:rPr lang="en-US" smtClean="0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©Reading and Writing Haven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9BBE-5AF7-1443-8B77-A447FB1EA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92F4-0E08-E045-9B53-B593ADB673BB}" type="datetime1">
              <a:rPr lang="en-US" smtClean="0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©Reading and Writing Haven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9BBE-5AF7-1443-8B77-A447FB1EA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99B3-FB1E-0B4D-9CF9-979F2193E639}" type="datetime1">
              <a:rPr lang="en-US" smtClean="0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©Reading and Writing Haven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9BBE-5AF7-1443-8B77-A447FB1EA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BFBD-51B3-464D-B68A-FDE47CE2EE16}" type="datetime1">
              <a:rPr lang="en-US" smtClean="0"/>
              <a:t>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©Reading and Writing Haven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9BBE-5AF7-1443-8B77-A447FB1EA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B6BE-F9D6-6247-8502-473F0763DFE0}" type="datetime1">
              <a:rPr lang="en-US" smtClean="0"/>
              <a:t>1/2/18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©Reading and Writing Haven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9BBE-5AF7-1443-8B77-A447FB1EA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1033-A493-244E-B644-85DB09F28A40}" type="datetime1">
              <a:rPr lang="en-US" smtClean="0"/>
              <a:t>1/2/18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©Reading and Writing Haven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9BBE-5AF7-1443-8B77-A447FB1EA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00A-AE8E-374D-8530-8B3446FC80A3}" type="datetime1">
              <a:rPr lang="en-US" smtClean="0"/>
              <a:t>1/2/18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©Reading and Writing Haven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9BBE-5AF7-1443-8B77-A447FB1EA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C186-6824-464D-AA7F-0F71520E28A8}" type="datetime1">
              <a:rPr lang="en-US" smtClean="0"/>
              <a:t>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©Reading and Writing Haven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9BBE-5AF7-1443-8B77-A447FB1EA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CA6D-BBB7-6A4A-89D9-FDF044381025}" type="datetime1">
              <a:rPr lang="en-US" smtClean="0"/>
              <a:t>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©Reading and Writing Haven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9BBE-5AF7-1443-8B77-A447FB1EA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EBE9A-A99B-954E-A7EB-2875ED9E6A55}" type="datetime1">
              <a:rPr lang="en-US" smtClean="0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©Reading and Writing Haven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9BBE-5AF7-1443-8B77-A447FB1EA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6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911" y="1516501"/>
            <a:ext cx="6858000" cy="2387600"/>
          </a:xfrm>
        </p:spPr>
        <p:txBody>
          <a:bodyPr>
            <a:noAutofit/>
          </a:bodyPr>
          <a:lstStyle/>
          <a:p>
            <a:r>
              <a:rPr lang="en-US" sz="8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Writing a Thesis Statement</a:t>
            </a:r>
            <a:endParaRPr lang="en-US" sz="8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511" y="4082625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rgbClr val="E25639"/>
                </a:solidFill>
                <a:latin typeface="Bradley Hand" charset="0"/>
                <a:ea typeface="Bradley Hand" charset="0"/>
                <a:cs typeface="Bradley Hand" charset="0"/>
              </a:rPr>
              <a:t>Argumentative Style</a:t>
            </a:r>
            <a:endParaRPr lang="en-US" sz="5000" dirty="0">
              <a:solidFill>
                <a:srgbClr val="E25639"/>
              </a:solidFill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7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544" y="1609072"/>
            <a:ext cx="7865030" cy="4801315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57200" y="139047"/>
            <a:ext cx="91440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Thesis Statements: 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5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Common Errors</a:t>
            </a:r>
            <a:endParaRPr lang="en-US" sz="5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149" y="1837100"/>
            <a:ext cx="7489819" cy="4295781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 algn="l"/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  <a:latin typeface="Cortney"/>
              <a:cs typeface="Cortney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Mistake: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ohinoor Bangla" charset="0"/>
                <a:ea typeface="Kohinoor Bangla" charset="0"/>
                <a:cs typeface="Kohinoor Bangla" charset="0"/>
              </a:rPr>
              <a:t>The thesis is too broad.</a:t>
            </a:r>
          </a:p>
          <a:p>
            <a:pPr marL="457200" indent="-457200" algn="l">
              <a:buFont typeface="Wingdings" charset="2"/>
              <a:buChar char="q"/>
            </a:pPr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  <a:latin typeface="SS Barista Blues_Pro"/>
              <a:cs typeface="SS Barista Blues_Pro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Example: </a:t>
            </a:r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Bradley Hand" charset="0"/>
              <a:ea typeface="Bradley Hand" charset="0"/>
              <a:cs typeface="Bradley Hand" charset="0"/>
            </a:endParaRP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FF0000"/>
                </a:solidFill>
                <a:latin typeface="Bodoni 72 Book" charset="0"/>
                <a:ea typeface="Bodoni 72 Book" charset="0"/>
                <a:cs typeface="Bodoni 72 Book" charset="0"/>
              </a:rPr>
              <a:t>BAD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- Physical education classes need improvements.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008000"/>
                </a:solidFill>
                <a:latin typeface="Bodoni 72 Book" charset="0"/>
                <a:ea typeface="Bodoni 72 Book" charset="0"/>
                <a:cs typeface="Bodoni 72 Book" charset="0"/>
              </a:rPr>
              <a:t>BETTER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 Physical education classes in high school need to be more rigorous.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6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09072"/>
            <a:ext cx="8229600" cy="480131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32"/>
            <a:ext cx="7886700" cy="132556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Your Turn!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3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(Revise the Error)</a:t>
            </a:r>
            <a:endParaRPr lang="en-US" sz="3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500" dirty="0" smtClean="0">
              <a:latin typeface="SS Barista Blues_Pro"/>
              <a:cs typeface="SS Barista Blues_Pro"/>
            </a:endParaRPr>
          </a:p>
          <a:p>
            <a:pPr>
              <a:buFont typeface="Wingdings" charset="2"/>
              <a:buChar char="ü"/>
            </a:pPr>
            <a:r>
              <a:rPr lang="en-US" dirty="0" smtClean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3800" dirty="0" smtClean="0">
                <a:latin typeface="Trebuchet MS" charset="0"/>
                <a:ea typeface="Trebuchet MS" charset="0"/>
                <a:cs typeface="Trebuchet MS" charset="0"/>
              </a:rPr>
              <a:t>Football is a major problem.</a:t>
            </a:r>
          </a:p>
          <a:p>
            <a:pPr>
              <a:buFont typeface="Wingdings" charset="2"/>
              <a:buChar char="ü"/>
            </a:pPr>
            <a:endParaRPr lang="en-US" sz="4000" dirty="0">
              <a:latin typeface="SS Barista Blues_Pro"/>
              <a:cs typeface="SS Barista Blues_Pro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Bodoni 72 Book" charset="0"/>
                <a:ea typeface="Bodoni 72 Book" charset="0"/>
                <a:cs typeface="Bodoni 72 Book" charset="0"/>
              </a:rPr>
              <a:t>This thesis is too broad. </a:t>
            </a:r>
          </a:p>
          <a:p>
            <a:pPr marL="0" indent="0" algn="ctr">
              <a:buNone/>
            </a:pPr>
            <a:r>
              <a:rPr lang="en-US" sz="4000" dirty="0" smtClean="0">
                <a:latin typeface="Bradley Hand" charset="0"/>
                <a:ea typeface="Bradley Hand" charset="0"/>
                <a:cs typeface="Bradley Hand" charset="0"/>
              </a:rPr>
              <a:t>Narrow it!</a:t>
            </a:r>
            <a:endParaRPr lang="en-US" sz="4000" dirty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66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544" y="1609072"/>
            <a:ext cx="7865030" cy="4801315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8934" y="139047"/>
            <a:ext cx="91440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Thesis Statements: 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5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Common Errors</a:t>
            </a:r>
            <a:endParaRPr lang="en-US" sz="5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149" y="1837100"/>
            <a:ext cx="7489819" cy="4295781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 algn="l"/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  <a:latin typeface="Cortney"/>
              <a:cs typeface="Cortney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Mistake: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The thesis is phrased as a</a:t>
            </a:r>
          </a:p>
          <a:p>
            <a:pPr algn="l"/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  question instead of a statement or</a:t>
            </a:r>
          </a:p>
          <a:p>
            <a:pPr algn="l"/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  argument.</a:t>
            </a:r>
          </a:p>
          <a:p>
            <a:pPr marL="457200" indent="-457200" algn="l">
              <a:buFont typeface="Wingdings" charset="2"/>
              <a:buChar char="q"/>
            </a:pPr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  <a:latin typeface="SS Barista Blues_Pro"/>
              <a:cs typeface="SS Barista Blues_Pro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Example: 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FF0000"/>
                </a:solidFill>
                <a:latin typeface="Bodoni 72 Book" charset="0"/>
                <a:ea typeface="Bodoni 72 Book" charset="0"/>
                <a:cs typeface="Bodoni 72 Book" charset="0"/>
              </a:rPr>
              <a:t>BAD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Did you know ear buds are dangerous?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008000"/>
                </a:solidFill>
                <a:latin typeface="Bodoni 72 Book" charset="0"/>
                <a:ea typeface="Bodoni 72 Book" charset="0"/>
                <a:cs typeface="Bodoni 72 Book" charset="0"/>
              </a:rPr>
              <a:t>BETTER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Adolescents should not be allowed to listen to ear buds.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  <p:pic>
        <p:nvPicPr>
          <p:cNvPr id="9" name="Picture 8" descr="funny-2029437_960_7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918" y="1559594"/>
            <a:ext cx="1578261" cy="2021971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398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09072"/>
            <a:ext cx="8229600" cy="480131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32"/>
            <a:ext cx="7886700" cy="132556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Your Turn!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3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(Revise the Error)</a:t>
            </a:r>
            <a:endParaRPr lang="en-US" sz="3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500" dirty="0" smtClean="0">
              <a:latin typeface="SS Barista Blues_Pro"/>
              <a:cs typeface="SS Barista Blues_Pro"/>
            </a:endParaRPr>
          </a:p>
          <a:p>
            <a:pPr>
              <a:buFont typeface="Wingdings" charset="2"/>
              <a:buChar char="ü"/>
            </a:pPr>
            <a:r>
              <a:rPr lang="en-US" sz="3000" dirty="0" smtClean="0">
                <a:latin typeface="Trebuchet MS" charset="0"/>
                <a:ea typeface="Trebuchet MS" charset="0"/>
                <a:cs typeface="Trebuchet MS" charset="0"/>
              </a:rPr>
              <a:t> Does Facebook need a “dislike” button?</a:t>
            </a:r>
          </a:p>
          <a:p>
            <a:pPr>
              <a:buFont typeface="Wingdings" charset="2"/>
              <a:buChar char="ü"/>
            </a:pPr>
            <a:endParaRPr lang="en-US" sz="4000" dirty="0">
              <a:latin typeface="SS Barista Blues_Pro"/>
              <a:cs typeface="SS Barista Blues_Pro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Bodoni 72 Book" charset="0"/>
                <a:ea typeface="Bodoni 72 Book" charset="0"/>
                <a:cs typeface="Bodoni 72 Book" charset="0"/>
              </a:rPr>
              <a:t>This thesis is not worded as a statement. </a:t>
            </a:r>
          </a:p>
          <a:p>
            <a:pPr marL="0" indent="0" algn="ctr">
              <a:buNone/>
            </a:pPr>
            <a:r>
              <a:rPr lang="en-US" sz="4000" dirty="0" smtClean="0">
                <a:latin typeface="Bradley Hand" charset="0"/>
                <a:ea typeface="Bradley Hand" charset="0"/>
                <a:cs typeface="Bradley Hand" charset="0"/>
              </a:rPr>
              <a:t>Change it!</a:t>
            </a:r>
            <a:endParaRPr lang="en-US" sz="4000" dirty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544" y="1609072"/>
            <a:ext cx="7865030" cy="4801315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88731" y="139047"/>
            <a:ext cx="91440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Thesis Statements: 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5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Common Errors</a:t>
            </a:r>
            <a:endParaRPr lang="en-US" sz="5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149" y="1837100"/>
            <a:ext cx="7489819" cy="4295781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 algn="l"/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  <a:latin typeface="Cortney"/>
              <a:cs typeface="Cortney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Mistake: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The thesis is not an argument. </a:t>
            </a:r>
          </a:p>
          <a:p>
            <a:pPr algn="l"/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  It is just informative.</a:t>
            </a:r>
          </a:p>
          <a:p>
            <a:pPr marL="457200" indent="-457200" algn="l">
              <a:buFont typeface="Wingdings" charset="2"/>
              <a:buChar char="q"/>
            </a:pPr>
            <a:endParaRPr lang="en-US" sz="2500" dirty="0">
              <a:solidFill>
                <a:schemeClr val="tx1">
                  <a:lumMod val="65000"/>
                  <a:lumOff val="35000"/>
                </a:schemeClr>
              </a:solidFill>
              <a:latin typeface="SS Barista Blues_Pro"/>
              <a:cs typeface="SS Barista Blues_Pro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Example: 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FF0000"/>
                </a:solidFill>
                <a:latin typeface="Bodoni 72 Book" charset="0"/>
                <a:ea typeface="Bodoni 72 Book" charset="0"/>
                <a:cs typeface="Bodoni 72 Book" charset="0"/>
              </a:rPr>
              <a:t>BAD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The Chicago Cubs won the 2016 World Series.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008000"/>
                </a:solidFill>
                <a:latin typeface="Bodoni 72 Book" charset="0"/>
                <a:ea typeface="Bodoni 72 Book" charset="0"/>
                <a:cs typeface="Bodoni 72 Book" charset="0"/>
              </a:rPr>
              <a:t>BETTER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The Chicago Cubs are the best team in Major League Baseball.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517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09072"/>
            <a:ext cx="8229600" cy="480131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32"/>
            <a:ext cx="7886700" cy="132556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Your Turn!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3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(Revise the Error)</a:t>
            </a:r>
            <a:endParaRPr lang="en-US" sz="3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500" dirty="0" smtClean="0">
              <a:latin typeface="SS Barista Blues_Pro"/>
              <a:cs typeface="SS Barista Blues_Pro"/>
            </a:endParaRPr>
          </a:p>
          <a:p>
            <a:pPr>
              <a:buFont typeface="Wingdings" charset="2"/>
              <a:buChar char="ü"/>
            </a:pPr>
            <a:r>
              <a:rPr lang="en-US" dirty="0" smtClean="0">
                <a:latin typeface="SS Barista Blues_Pro"/>
                <a:cs typeface="SS Barista Blues_Pro"/>
              </a:rPr>
              <a:t> </a:t>
            </a:r>
            <a:r>
              <a:rPr lang="en-US" sz="3000" dirty="0" smtClean="0">
                <a:latin typeface="Trebuchet MS" charset="0"/>
                <a:ea typeface="Trebuchet MS" charset="0"/>
                <a:cs typeface="Trebuchet MS" charset="0"/>
              </a:rPr>
              <a:t>People spend the majority of their days on    </a:t>
            </a:r>
          </a:p>
          <a:p>
            <a:pPr marL="0" indent="0">
              <a:buNone/>
            </a:pPr>
            <a:r>
              <a:rPr lang="en-US" sz="3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3000" dirty="0" smtClean="0">
                <a:latin typeface="Trebuchet MS" charset="0"/>
                <a:ea typeface="Trebuchet MS" charset="0"/>
                <a:cs typeface="Trebuchet MS" charset="0"/>
              </a:rPr>
              <a:t> their cell phones.</a:t>
            </a:r>
          </a:p>
          <a:p>
            <a:pPr>
              <a:buFont typeface="Wingdings" charset="2"/>
              <a:buChar char="ü"/>
            </a:pPr>
            <a:endParaRPr lang="en-US" sz="2500" dirty="0">
              <a:latin typeface="SS Barista Blues_Pro"/>
              <a:cs typeface="SS Barista Blues_Pro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Bodoni 72 Book" charset="0"/>
                <a:ea typeface="Bodoni 72 Book" charset="0"/>
                <a:cs typeface="Bodoni 72 Book" charset="0"/>
              </a:rPr>
              <a:t>This thesis is informative. </a:t>
            </a:r>
          </a:p>
          <a:p>
            <a:pPr marL="0" indent="0" algn="ctr">
              <a:buNone/>
            </a:pPr>
            <a:r>
              <a:rPr lang="en-US" sz="4000" dirty="0" smtClean="0">
                <a:latin typeface="Bradley Hand" charset="0"/>
                <a:ea typeface="Bradley Hand" charset="0"/>
                <a:cs typeface="Bradley Hand" charset="0"/>
              </a:rPr>
              <a:t>Make it argumentative!</a:t>
            </a:r>
            <a:endParaRPr lang="en-US" sz="4000" dirty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544" y="1609072"/>
            <a:ext cx="7865030" cy="4801315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04496" y="139047"/>
            <a:ext cx="91440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Thesis Statements: 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5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Common Errors</a:t>
            </a:r>
            <a:endParaRPr lang="en-US" sz="5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149" y="1837100"/>
            <a:ext cx="7489819" cy="4295781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 algn="l"/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  <a:latin typeface="Cortney"/>
              <a:cs typeface="Cortney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Mistake: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The thesis doesn’t offer </a:t>
            </a:r>
            <a:endParaRPr lang="en-US" sz="2700" dirty="0">
              <a:solidFill>
                <a:schemeClr val="tx1">
                  <a:lumMod val="65000"/>
                  <a:lumOff val="35000"/>
                </a:schemeClr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algn="l"/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   any specific information.</a:t>
            </a:r>
          </a:p>
          <a:p>
            <a:pPr marL="457200" indent="-457200" algn="l">
              <a:buFont typeface="Wingdings" charset="2"/>
              <a:buChar char="q"/>
            </a:pPr>
            <a:endParaRPr lang="en-US" sz="2500" dirty="0">
              <a:solidFill>
                <a:schemeClr val="tx1">
                  <a:lumMod val="65000"/>
                  <a:lumOff val="35000"/>
                </a:schemeClr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Example: 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FF0000"/>
                </a:solidFill>
                <a:latin typeface="Bodoni 72 Book" charset="0"/>
                <a:ea typeface="Bodoni 72 Book" charset="0"/>
                <a:cs typeface="Bodoni 72 Book" charset="0"/>
              </a:rPr>
              <a:t>BAD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Drug testing should be required.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008000"/>
                </a:solidFill>
                <a:latin typeface="Bodoni 72 Book" charset="0"/>
                <a:ea typeface="Bodoni 72 Book" charset="0"/>
                <a:cs typeface="Bodoni 72 Book" charset="0"/>
              </a:rPr>
              <a:t>BETTER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All high school athletes should be drug tested twice per year.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©Reading and Writing Haven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06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09072"/>
            <a:ext cx="8229600" cy="480131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32"/>
            <a:ext cx="7886700" cy="132556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Your Turn!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3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(Revise the Error)</a:t>
            </a:r>
            <a:endParaRPr lang="en-US" sz="3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000" dirty="0" smtClean="0">
              <a:latin typeface="Trebuchet MS" charset="0"/>
              <a:ea typeface="Trebuchet MS" charset="0"/>
              <a:cs typeface="Trebuchet MS" charset="0"/>
            </a:endParaRPr>
          </a:p>
          <a:p>
            <a:pPr>
              <a:buFont typeface="Wingdings" charset="2"/>
              <a:buChar char="ü"/>
            </a:pPr>
            <a:r>
              <a:rPr lang="en-US" sz="3000" dirty="0" smtClean="0">
                <a:latin typeface="Trebuchet MS" charset="0"/>
                <a:ea typeface="Trebuchet MS" charset="0"/>
                <a:cs typeface="Trebuchet MS" charset="0"/>
              </a:rPr>
              <a:t> Technology in the classroom interferes </a:t>
            </a:r>
          </a:p>
          <a:p>
            <a:pPr marL="0" indent="0">
              <a:buNone/>
            </a:pPr>
            <a:r>
              <a:rPr lang="en-US" sz="3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3000" dirty="0" smtClean="0">
                <a:latin typeface="Trebuchet MS" charset="0"/>
                <a:ea typeface="Trebuchet MS" charset="0"/>
                <a:cs typeface="Trebuchet MS" charset="0"/>
              </a:rPr>
              <a:t>   with learning.</a:t>
            </a:r>
          </a:p>
          <a:p>
            <a:pPr>
              <a:buFont typeface="Wingdings" charset="2"/>
              <a:buChar char="ü"/>
            </a:pPr>
            <a:endParaRPr lang="en-US" sz="4000" dirty="0">
              <a:latin typeface="SS Barista Blues_Pro"/>
              <a:cs typeface="SS Barista Blues_Pro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Bodoni 72 Book" charset="0"/>
                <a:ea typeface="Bodoni 72 Book" charset="0"/>
                <a:cs typeface="Bodoni 72 Book" charset="0"/>
              </a:rPr>
              <a:t>This thesis needs to be more specific. </a:t>
            </a:r>
          </a:p>
          <a:p>
            <a:pPr marL="0" indent="0" algn="ctr">
              <a:buNone/>
            </a:pPr>
            <a:r>
              <a:rPr lang="en-US" sz="4000" dirty="0" smtClean="0">
                <a:latin typeface="Bradley Hand" charset="0"/>
                <a:ea typeface="Bradley Hand" charset="0"/>
                <a:cs typeface="Bradley Hand" charset="0"/>
              </a:rPr>
              <a:t>Revise it!</a:t>
            </a:r>
            <a:endParaRPr lang="en-US" sz="4000" dirty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544" y="1609072"/>
            <a:ext cx="7865030" cy="4801315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2967" y="139047"/>
            <a:ext cx="91440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Thesis Statements: 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5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Common Errors</a:t>
            </a:r>
            <a:endParaRPr lang="en-US" sz="5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149" y="1837100"/>
            <a:ext cx="7489819" cy="4295781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 algn="l"/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  <a:latin typeface="Cortney"/>
              <a:cs typeface="Cortney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Mistake: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The thesis cannot be</a:t>
            </a:r>
          </a:p>
          <a:p>
            <a:pPr algn="l"/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  LOGICALLY argued from two sides.</a:t>
            </a:r>
          </a:p>
          <a:p>
            <a:pPr marL="457200" indent="-457200" algn="l">
              <a:buFont typeface="Wingdings" charset="2"/>
              <a:buChar char="q"/>
            </a:pPr>
            <a:endParaRPr lang="en-US" sz="2500" dirty="0">
              <a:solidFill>
                <a:schemeClr val="tx1">
                  <a:lumMod val="65000"/>
                  <a:lumOff val="35000"/>
                </a:schemeClr>
              </a:solidFill>
              <a:latin typeface="SS Barista Blues_Pro"/>
              <a:cs typeface="SS Barista Blues_Pro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Example: 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FF0000"/>
                </a:solidFill>
                <a:latin typeface="Bodoni 72 Book" charset="0"/>
                <a:ea typeface="Bodoni 72 Book" charset="0"/>
                <a:cs typeface="Bodoni 72 Book" charset="0"/>
              </a:rPr>
              <a:t>BAD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Procrastinating on homework can be beneficial.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008000"/>
                </a:solidFill>
                <a:latin typeface="Bodoni 72 Book" charset="0"/>
                <a:ea typeface="Bodoni 72 Book" charset="0"/>
                <a:cs typeface="Bodoni 72 Book" charset="0"/>
              </a:rPr>
              <a:t>BETTER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Procrastination is more beneficial than people might think.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06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09072"/>
            <a:ext cx="8229600" cy="480131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32"/>
            <a:ext cx="7886700" cy="132556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Your Turn!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3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(Revise the Error)</a:t>
            </a:r>
            <a:endParaRPr lang="en-US" sz="3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500" dirty="0" smtClean="0">
              <a:latin typeface="SS Barista Blues_Pro"/>
              <a:cs typeface="SS Barista Blues_Pro"/>
            </a:endParaRPr>
          </a:p>
          <a:p>
            <a:pPr>
              <a:buFont typeface="Wingdings" charset="2"/>
              <a:buChar char="ü"/>
            </a:pPr>
            <a:r>
              <a:rPr lang="en-US" sz="3000" dirty="0" smtClean="0">
                <a:latin typeface="Trebuchet MS" charset="0"/>
                <a:ea typeface="Trebuchet MS" charset="0"/>
                <a:cs typeface="Trebuchet MS" charset="0"/>
              </a:rPr>
              <a:t> Zombies are not real.</a:t>
            </a:r>
          </a:p>
          <a:p>
            <a:pPr>
              <a:buFont typeface="Wingdings" charset="2"/>
              <a:buChar char="ü"/>
            </a:pPr>
            <a:endParaRPr lang="en-US" sz="4000" dirty="0">
              <a:latin typeface="SS Barista Blues_Pro"/>
              <a:cs typeface="SS Barista Blues_Pro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Bodoni 72 Book" charset="0"/>
                <a:ea typeface="Bodoni 72 Book" charset="0"/>
                <a:cs typeface="Bodoni 72 Book" charset="0"/>
              </a:rPr>
              <a:t>This thesis statement cannot be logically argued from two sides. </a:t>
            </a:r>
          </a:p>
          <a:p>
            <a:pPr marL="0" indent="0" algn="ctr">
              <a:buNone/>
            </a:pPr>
            <a:r>
              <a:rPr lang="en-US" sz="4000" dirty="0" smtClean="0">
                <a:latin typeface="Bradley Hand" charset="0"/>
                <a:ea typeface="Bradley Hand" charset="0"/>
                <a:cs typeface="Bradley Hand" charset="0"/>
              </a:rPr>
              <a:t>Change it!</a:t>
            </a:r>
            <a:endParaRPr lang="en-US" sz="4000" dirty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544" y="1609072"/>
            <a:ext cx="7865030" cy="4801315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21147" y="179599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en-US" sz="7000" cap="small" dirty="0" smtClean="0">
                <a:solidFill>
                  <a:schemeClr val="tx1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What is a Thesis?</a:t>
            </a:r>
            <a:endParaRPr lang="en-US" sz="7000" cap="small" dirty="0">
              <a:solidFill>
                <a:schemeClr val="tx1"/>
              </a:solidFill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149" y="1837100"/>
            <a:ext cx="7489819" cy="4295781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 algn="l"/>
            <a:endParaRPr lang="en-US" sz="200" dirty="0" smtClean="0">
              <a:solidFill>
                <a:schemeClr val="tx1">
                  <a:lumMod val="65000"/>
                  <a:lumOff val="35000"/>
                </a:schemeClr>
              </a:solidFill>
              <a:latin typeface="Kohinoor Bangla" charset="0"/>
              <a:ea typeface="Kohinoor Bangla" charset="0"/>
              <a:cs typeface="Kohinoor Bangla" charset="0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Kohinoor Bangla" charset="0"/>
                <a:cs typeface="Kohinoor Bangla" charset="0"/>
              </a:rPr>
              <a:t>A thesis statement is the sentence that tells readers what your essay is about.</a:t>
            </a:r>
          </a:p>
          <a:p>
            <a:pPr marL="457200" indent="-457200" algn="l">
              <a:buFont typeface="Wingdings" charset="2"/>
              <a:buChar char="q"/>
            </a:pPr>
            <a:endParaRPr lang="en-US" sz="2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Kohinoor Bangla" charset="0"/>
              <a:cs typeface="Kohinoor Bangla" charset="0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Kohinoor Bangla" charset="0"/>
                <a:cs typeface="Kohinoor Bangla" charset="0"/>
              </a:rPr>
              <a:t>In the thesis of an argumentative essay, you take a standpoint on a controversial issue.</a:t>
            </a:r>
          </a:p>
          <a:p>
            <a:pPr algn="l"/>
            <a:endParaRPr lang="en-US" sz="2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Kohinoor Bangla" charset="0"/>
              <a:cs typeface="Kohinoor Bangla" charset="0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Kohinoor Bangla" charset="0"/>
                <a:cs typeface="Kohinoor Bangla" charset="0"/>
              </a:rPr>
              <a:t>The thesis statement is typically located at the end of the introduction paragraph.</a:t>
            </a:r>
            <a:endParaRPr lang="en-US" sz="27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Kohinoor Bangla" charset="0"/>
              <a:cs typeface="Kohinoor Bangl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7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544" y="1609072"/>
            <a:ext cx="7865030" cy="4801315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2608" y="139047"/>
            <a:ext cx="91440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Thesis Statements: 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5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Common Errors</a:t>
            </a:r>
            <a:endParaRPr lang="en-US" sz="5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149" y="1837100"/>
            <a:ext cx="7489819" cy="4295781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 algn="l"/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  <a:latin typeface="Cortney"/>
              <a:cs typeface="Cortney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Mistake: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The thesis does not sound</a:t>
            </a:r>
          </a:p>
          <a:p>
            <a:pPr algn="l"/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  formal or knowledgeable.</a:t>
            </a:r>
          </a:p>
          <a:p>
            <a:pPr marL="457200" indent="-457200" algn="l">
              <a:buFont typeface="Wingdings" charset="2"/>
              <a:buChar char="q"/>
            </a:pPr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  <a:latin typeface="SS Barista Blues_Pro"/>
              <a:cs typeface="SS Barista Blues_Pro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Example: 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FF0000"/>
                </a:solidFill>
                <a:latin typeface="Bodoni 72 Book" charset="0"/>
                <a:ea typeface="Bodoni 72 Book" charset="0"/>
                <a:cs typeface="Bodoni 72 Book" charset="0"/>
              </a:rPr>
              <a:t>BAD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People spend too much time on smart phones playing stupid games.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008000"/>
                </a:solidFill>
                <a:latin typeface="Bodoni 72 Book" charset="0"/>
                <a:ea typeface="Bodoni 72 Book" charset="0"/>
                <a:cs typeface="Bodoni 72 Book" charset="0"/>
              </a:rPr>
              <a:t>BETTER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People should abandon their smart phones and revert to flip phones to reclaim their lives.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06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09072"/>
            <a:ext cx="8229600" cy="480131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81" y="235106"/>
            <a:ext cx="7886700" cy="132556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Your Turn!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3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(Revise the Error)</a:t>
            </a:r>
            <a:endParaRPr lang="en-US" sz="3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500" dirty="0" smtClean="0">
              <a:latin typeface="SS Barista Blues_Pro"/>
              <a:cs typeface="SS Barista Blues_Pro"/>
            </a:endParaRPr>
          </a:p>
          <a:p>
            <a:pPr>
              <a:buFont typeface="Wingdings" charset="2"/>
              <a:buChar char="ü"/>
            </a:pPr>
            <a:r>
              <a:rPr lang="en-US" sz="3000" dirty="0" smtClean="0">
                <a:latin typeface="Trebuchet MS" charset="0"/>
                <a:ea typeface="Trebuchet MS" charset="0"/>
                <a:cs typeface="Trebuchet MS" charset="0"/>
              </a:rPr>
              <a:t> The president has no idea what he is </a:t>
            </a:r>
          </a:p>
          <a:p>
            <a:pPr marL="0" indent="0">
              <a:buNone/>
            </a:pPr>
            <a:r>
              <a:rPr lang="en-US" sz="3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3000" dirty="0" smtClean="0">
                <a:latin typeface="Trebuchet MS" charset="0"/>
                <a:ea typeface="Trebuchet MS" charset="0"/>
                <a:cs typeface="Trebuchet MS" charset="0"/>
              </a:rPr>
              <a:t>  doing and should wage war against North </a:t>
            </a:r>
          </a:p>
          <a:p>
            <a:pPr marL="0" indent="0">
              <a:buNone/>
            </a:pPr>
            <a:r>
              <a:rPr lang="en-US" sz="30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3000" dirty="0" smtClean="0">
                <a:latin typeface="Trebuchet MS" charset="0"/>
                <a:ea typeface="Trebuchet MS" charset="0"/>
                <a:cs typeface="Trebuchet MS" charset="0"/>
              </a:rPr>
              <a:t>  Korea immediately.</a:t>
            </a:r>
          </a:p>
          <a:p>
            <a:pPr>
              <a:buFont typeface="Wingdings" charset="2"/>
              <a:buChar char="ü"/>
            </a:pPr>
            <a:endParaRPr lang="en-US" sz="1000" dirty="0">
              <a:latin typeface="SS Barista Blues_Pro"/>
              <a:cs typeface="SS Barista Blues_Pro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Bodoni 72 Book" charset="0"/>
                <a:ea typeface="Bodoni 72 Book" charset="0"/>
                <a:cs typeface="Bodoni 72 Book" charset="0"/>
              </a:rPr>
              <a:t>This thesis needs to sound more intelligent and less inflammatory.</a:t>
            </a:r>
          </a:p>
          <a:p>
            <a:pPr marL="0" indent="0" algn="ctr">
              <a:buNone/>
            </a:pPr>
            <a:r>
              <a:rPr lang="en-US" sz="4000" dirty="0" smtClean="0">
                <a:latin typeface="Bradley Hand" charset="0"/>
                <a:ea typeface="Bradley Hand" charset="0"/>
                <a:cs typeface="Bradley Hand" charset="0"/>
              </a:rPr>
              <a:t>Fix it!</a:t>
            </a:r>
            <a:endParaRPr lang="en-US" sz="4000" dirty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544" y="1609072"/>
            <a:ext cx="7865030" cy="4801315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0407"/>
            <a:ext cx="91440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Thesis Statements: 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5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Common Errors</a:t>
            </a:r>
            <a:endParaRPr lang="en-US" sz="5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149" y="1837100"/>
            <a:ext cx="7489819" cy="4295781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 algn="l"/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  <a:latin typeface="Cortney"/>
              <a:cs typeface="Cortney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Mistake:</a:t>
            </a: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tney"/>
                <a:cs typeface="Cortney"/>
              </a:rPr>
              <a:t>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The thesis statement is not</a:t>
            </a:r>
          </a:p>
          <a:p>
            <a:pPr algn="l"/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  one concise sentence.</a:t>
            </a:r>
          </a:p>
          <a:p>
            <a:pPr marL="457200" indent="-457200" algn="l">
              <a:buFont typeface="Wingdings" charset="2"/>
              <a:buChar char="q"/>
            </a:pPr>
            <a:endParaRPr lang="en-US" sz="2500" dirty="0">
              <a:solidFill>
                <a:schemeClr val="tx1">
                  <a:lumMod val="65000"/>
                  <a:lumOff val="35000"/>
                </a:schemeClr>
              </a:solidFill>
              <a:latin typeface="SS Barista Blues_Pro"/>
              <a:cs typeface="SS Barista Blues_Pro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Example: 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FF0000"/>
                </a:solidFill>
                <a:latin typeface="Bodoni 72 Book" charset="0"/>
                <a:ea typeface="Bodoni 72 Book" charset="0"/>
                <a:cs typeface="Bodoni 72 Book" charset="0"/>
              </a:rPr>
              <a:t>BAD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Apps are unnecessary. They waste people’s time.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008000"/>
                </a:solidFill>
                <a:latin typeface="Bodoni 72 Book" charset="0"/>
                <a:ea typeface="Bodoni 72 Book" charset="0"/>
                <a:cs typeface="Bodoni 72 Book" charset="0"/>
              </a:rPr>
              <a:t>BETTER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Apps are not worth the time people spend on them.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233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09072"/>
            <a:ext cx="8229600" cy="480131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606" y="175232"/>
            <a:ext cx="7886700" cy="132556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Your Turn!</a:t>
            </a:r>
            <a:r>
              <a:rPr lang="en-US" sz="6000" cap="small" smtClean="0">
                <a:latin typeface="Bernard MT Condensed" charset="0"/>
                <a:ea typeface="Bernard MT Condensed" charset="0"/>
                <a:cs typeface="Bernard MT Condensed" charset="0"/>
              </a:rPr>
              <a:t/>
            </a:r>
            <a:br>
              <a:rPr lang="en-US" sz="6000" cap="small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3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(Revise the Error)</a:t>
            </a:r>
            <a:endParaRPr lang="en-US" sz="3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500" dirty="0" smtClean="0">
              <a:latin typeface="SS Barista Blues_Pro"/>
              <a:cs typeface="SS Barista Blues_Pro"/>
            </a:endParaRPr>
          </a:p>
          <a:p>
            <a:pPr>
              <a:buFont typeface="Wingdings" charset="2"/>
              <a:buChar char="ü"/>
            </a:pPr>
            <a:r>
              <a:rPr lang="en-US" dirty="0" smtClean="0">
                <a:latin typeface="SS Barista Blues_Pro"/>
                <a:cs typeface="SS Barista Blues_Pro"/>
              </a:rPr>
              <a:t> </a:t>
            </a:r>
            <a:r>
              <a:rPr lang="en-US" sz="3000" dirty="0" smtClean="0">
                <a:latin typeface="Trebuchet MS" charset="0"/>
                <a:ea typeface="Trebuchet MS" charset="0"/>
                <a:cs typeface="Trebuchet MS" charset="0"/>
              </a:rPr>
              <a:t>Paper books are better than e-books. Hard-cover books are better than paper-back books.</a:t>
            </a:r>
          </a:p>
          <a:p>
            <a:pPr>
              <a:buFont typeface="Wingdings" charset="2"/>
              <a:buChar char="ü"/>
            </a:pPr>
            <a:endParaRPr lang="en-US" sz="1000" dirty="0" smtClean="0">
              <a:latin typeface="SS Barista Blues_Pro"/>
              <a:cs typeface="SS Barista Blues_Pro"/>
            </a:endParaRPr>
          </a:p>
          <a:p>
            <a:pPr>
              <a:buFont typeface="Wingdings" charset="2"/>
              <a:buChar char="ü"/>
            </a:pPr>
            <a:endParaRPr lang="en-US" sz="1000" dirty="0">
              <a:latin typeface="SS Barista Blues_Pro"/>
              <a:cs typeface="SS Barista Blues_Pro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Bodoni 72 Book" charset="0"/>
                <a:ea typeface="Bodoni 72 Book" charset="0"/>
                <a:cs typeface="Bodoni 72 Book" charset="0"/>
              </a:rPr>
              <a:t>This thesis has too much going on. Also, it’s more than one sentence.</a:t>
            </a:r>
          </a:p>
          <a:p>
            <a:pPr marL="0" indent="0" algn="ctr">
              <a:buNone/>
            </a:pPr>
            <a:r>
              <a:rPr lang="en-US" sz="4000" dirty="0" smtClean="0">
                <a:latin typeface="Bradley Hand" charset="0"/>
                <a:ea typeface="Bradley Hand" charset="0"/>
                <a:cs typeface="Bradley Hand" charset="0"/>
              </a:rPr>
              <a:t>Revise it!</a:t>
            </a:r>
            <a:endParaRPr lang="en-US" sz="4000" dirty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544" y="1609072"/>
            <a:ext cx="7865030" cy="4801315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41434" y="139047"/>
            <a:ext cx="91440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Thesis Statements: 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5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Common Errors</a:t>
            </a:r>
            <a:endParaRPr lang="en-US" sz="5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149" y="1837100"/>
            <a:ext cx="7489819" cy="4295781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 algn="l"/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  <a:latin typeface="Cortney"/>
              <a:cs typeface="Cortney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Mistake: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The thesis statement should</a:t>
            </a:r>
          </a:p>
          <a:p>
            <a:pPr algn="l"/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  not contain a first or second person</a:t>
            </a:r>
          </a:p>
          <a:p>
            <a:pPr algn="l"/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   pronoun. They are informal.</a:t>
            </a:r>
          </a:p>
          <a:p>
            <a:pPr marL="457200" indent="-457200" algn="l">
              <a:buFont typeface="Wingdings" charset="2"/>
              <a:buChar char="q"/>
            </a:pP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SS Barista Blues_Pro"/>
              <a:cs typeface="SS Barista Blues_Pro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Example: 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FF0000"/>
                </a:solidFill>
                <a:latin typeface="Bodoni 72 Book" charset="0"/>
                <a:ea typeface="Bodoni 72 Book" charset="0"/>
                <a:cs typeface="Bodoni 72 Book" charset="0"/>
              </a:rPr>
              <a:t>BAD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I believe social media is making teenagers more narcissistic.</a:t>
            </a:r>
          </a:p>
          <a:p>
            <a:pPr marL="914400" lvl="1" indent="-457200" algn="l">
              <a:buFont typeface="Wingdings" charset="2"/>
              <a:buChar char="q"/>
            </a:pPr>
            <a:r>
              <a:rPr lang="en-US" sz="2500" dirty="0" smtClean="0">
                <a:solidFill>
                  <a:srgbClr val="008000"/>
                </a:solidFill>
                <a:latin typeface="Bodoni 72 Book" charset="0"/>
                <a:ea typeface="Bodoni 72 Book" charset="0"/>
                <a:cs typeface="Bodoni 72 Book" charset="0"/>
              </a:rPr>
              <a:t>BETTER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-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 Social media is making people more narcissistic.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73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09072"/>
            <a:ext cx="8229600" cy="480131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16" y="175232"/>
            <a:ext cx="7886700" cy="132556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Your Turn!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3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(Revise the Error)</a:t>
            </a:r>
            <a:endParaRPr lang="en-US" sz="3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500" dirty="0" smtClean="0">
              <a:latin typeface="SS Barista Blues_Pro"/>
              <a:cs typeface="SS Barista Blues_Pro"/>
            </a:endParaRPr>
          </a:p>
          <a:p>
            <a:pPr>
              <a:buFont typeface="Wingdings" charset="2"/>
              <a:buChar char="ü"/>
            </a:pPr>
            <a:r>
              <a:rPr lang="en-US" sz="3000" dirty="0" smtClean="0">
                <a:latin typeface="Trebuchet MS" charset="0"/>
                <a:ea typeface="Trebuchet MS" charset="0"/>
                <a:cs typeface="Trebuchet MS" charset="0"/>
              </a:rPr>
              <a:t> I think that pop culture is important enough to be studied in school.</a:t>
            </a:r>
          </a:p>
          <a:p>
            <a:pPr>
              <a:buFont typeface="Wingdings" charset="2"/>
              <a:buChar char="ü"/>
            </a:pPr>
            <a:endParaRPr lang="en-US" sz="2000" dirty="0" smtClean="0">
              <a:latin typeface="SS Barista Blues_Pro"/>
              <a:cs typeface="SS Barista Blues_Pro"/>
            </a:endParaRPr>
          </a:p>
          <a:p>
            <a:pPr>
              <a:buFont typeface="Wingdings" charset="2"/>
              <a:buChar char="ü"/>
            </a:pPr>
            <a:endParaRPr lang="en-US" sz="2000" dirty="0">
              <a:latin typeface="SS Barista Blues_Pro"/>
              <a:cs typeface="SS Barista Blues_Pro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Bodoni 72 Book" charset="0"/>
                <a:ea typeface="Bodoni 72 Book" charset="0"/>
                <a:cs typeface="Bodoni 72 Book" charset="0"/>
              </a:rPr>
              <a:t>Thesis statements should not have first-person or second-person pronouns.</a:t>
            </a:r>
          </a:p>
          <a:p>
            <a:pPr marL="0" indent="0" algn="ctr">
              <a:buNone/>
            </a:pPr>
            <a:r>
              <a:rPr lang="en-US" sz="4000" dirty="0" smtClean="0">
                <a:latin typeface="Bradley Hand" charset="0"/>
                <a:ea typeface="Bradley Hand" charset="0"/>
                <a:cs typeface="Bradley Hand" charset="0"/>
              </a:rPr>
              <a:t>Change it!</a:t>
            </a:r>
            <a:endParaRPr lang="en-US" sz="4000" dirty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544" y="1609072"/>
            <a:ext cx="7865030" cy="4801315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11128" y="139047"/>
            <a:ext cx="9144000" cy="1470025"/>
          </a:xfrm>
        </p:spPr>
        <p:txBody>
          <a:bodyPr>
            <a:noAutofit/>
          </a:bodyPr>
          <a:lstStyle/>
          <a:p>
            <a:r>
              <a:rPr lang="en-US" sz="8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What is a Thesis?</a:t>
            </a:r>
            <a:endParaRPr lang="en-US" sz="8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149" y="1837100"/>
            <a:ext cx="7489819" cy="4295781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endParaRPr lang="en-US" sz="3000" dirty="0" smtClean="0">
              <a:solidFill>
                <a:schemeClr val="tx1">
                  <a:lumMod val="65000"/>
                  <a:lumOff val="35000"/>
                </a:schemeClr>
              </a:solidFill>
              <a:latin typeface="Bradley Hand" charset="0"/>
              <a:ea typeface="Bradley Hand" charset="0"/>
              <a:cs typeface="Bradley Hand" charset="0"/>
            </a:endParaRPr>
          </a:p>
          <a:p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doni 72 Book" charset="0"/>
                <a:ea typeface="Bodoni 72 Book" charset="0"/>
                <a:cs typeface="Bodoni 72 Book" charset="0"/>
              </a:rPr>
              <a:t>What have you learned? Let’s recap!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7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544" y="1609072"/>
            <a:ext cx="7865030" cy="4801315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58426" y="139047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en-US" sz="8000" cap="small" dirty="0" smtClean="0">
                <a:solidFill>
                  <a:schemeClr val="tx1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Examples</a:t>
            </a:r>
            <a:endParaRPr lang="en-US" sz="8000" cap="small" dirty="0">
              <a:solidFill>
                <a:schemeClr val="tx1"/>
              </a:solidFill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149" y="1837100"/>
            <a:ext cx="7489819" cy="4295781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 marL="457200" indent="-457200" algn="l">
              <a:buFont typeface="Wingdings" charset="2"/>
              <a:buChar char="q"/>
            </a:pP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SS Barista Blues_Pro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S Barista Blues_Pro"/>
              </a:rPr>
              <a:t>Senior pranks should not be allowed.</a:t>
            </a:r>
          </a:p>
          <a:p>
            <a:pPr marL="457200" indent="-457200" algn="l">
              <a:buFont typeface="Wingdings" charset="2"/>
              <a:buChar char="q"/>
            </a:pPr>
            <a:endParaRPr lang="en-US" sz="27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SS Barista Blues_Pro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S Barista Blues_Pro"/>
              </a:rPr>
              <a:t>The death penalty should be reinstated.</a:t>
            </a:r>
          </a:p>
          <a:p>
            <a:pPr algn="l"/>
            <a:endParaRPr lang="en-US" sz="27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SS Barista Blues_Pro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S Barista Blues_Pro"/>
              </a:rPr>
              <a:t>Prayer should be allowed in public schools.</a:t>
            </a:r>
          </a:p>
          <a:p>
            <a:pPr algn="l"/>
            <a:endParaRPr lang="en-US" sz="2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SS Barista Blues_Pro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S Barista Blues_Pro"/>
              </a:rPr>
              <a:t>Human cloning should be legalized.</a:t>
            </a:r>
          </a:p>
        </p:txBody>
      </p:sp>
    </p:spTree>
    <p:extLst>
      <p:ext uri="{BB962C8B-B14F-4D97-AF65-F5344CB8AC3E}">
        <p14:creationId xmlns:p14="http://schemas.microsoft.com/office/powerpoint/2010/main" val="256763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544" y="1844272"/>
            <a:ext cx="7865030" cy="4524316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99092" y="277189"/>
            <a:ext cx="9144000" cy="1470025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5000" cap="small" dirty="0" smtClean="0">
                <a:solidFill>
                  <a:schemeClr val="tx1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How is a Thesis Different </a:t>
            </a:r>
            <a:br>
              <a:rPr lang="en-US" sz="5000" cap="small" dirty="0" smtClean="0">
                <a:solidFill>
                  <a:schemeClr val="tx1"/>
                </a:solidFill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5000" cap="small" dirty="0" smtClean="0">
                <a:solidFill>
                  <a:schemeClr val="tx1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from a Topic?</a:t>
            </a:r>
            <a:endParaRPr lang="en-US" sz="5000" cap="small" dirty="0">
              <a:solidFill>
                <a:schemeClr val="tx1"/>
              </a:solidFill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149" y="2038388"/>
            <a:ext cx="7489819" cy="4094493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 algn="l"/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SS Barista Blues_Pro"/>
              <a:cs typeface="SS Barista Blues_Pro"/>
            </a:endParaRPr>
          </a:p>
          <a:p>
            <a:pPr marL="457200" indent="-457200" algn="l">
              <a:spcBef>
                <a:spcPts val="0"/>
              </a:spcBef>
              <a:buFont typeface="Wingdings" charset="2"/>
              <a:buChar char="q"/>
            </a:pP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Kohinoor Bangla" charset="0"/>
                <a:cs typeface="Kohinoor Bangla" charset="0"/>
              </a:rPr>
              <a:t>A topic is one or two words that the paper</a:t>
            </a:r>
          </a:p>
          <a:p>
            <a:pPr algn="l">
              <a:spcBef>
                <a:spcPts val="0"/>
              </a:spcBef>
            </a:pPr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Kohinoor Bangla" charset="0"/>
                <a:cs typeface="Kohinoor Bangla" charset="0"/>
              </a:rPr>
              <a:t>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Kohinoor Bangla" charset="0"/>
                <a:cs typeface="Kohinoor Bangla" charset="0"/>
              </a:rPr>
              <a:t>     is about. It’s the subject.</a:t>
            </a:r>
          </a:p>
          <a:p>
            <a:pPr marL="457200" indent="-457200" algn="l">
              <a:buFont typeface="Wingdings" charset="2"/>
              <a:buChar char="q"/>
            </a:pPr>
            <a:endParaRPr lang="en-US" sz="27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Kohinoor Bangla" charset="0"/>
              <a:cs typeface="Kohinoor Bangla" charset="0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Kohinoor Bangla" charset="0"/>
                <a:cs typeface="Kohinoor Bangla" charset="0"/>
              </a:rPr>
              <a:t>A thesis is a sentence that argues a stance on the topic in an argumentative essay.</a:t>
            </a:r>
          </a:p>
          <a:p>
            <a:pPr algn="l"/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SS Barista Blues_Pro"/>
            </a:endParaRPr>
          </a:p>
        </p:txBody>
      </p:sp>
    </p:spTree>
    <p:extLst>
      <p:ext uri="{BB962C8B-B14F-4D97-AF65-F5344CB8AC3E}">
        <p14:creationId xmlns:p14="http://schemas.microsoft.com/office/powerpoint/2010/main" val="8881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09072"/>
            <a:ext cx="8229600" cy="4801315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147" y="246990"/>
            <a:ext cx="6347713" cy="1320800"/>
          </a:xfrm>
        </p:spPr>
        <p:txBody>
          <a:bodyPr>
            <a:noAutofit/>
          </a:bodyPr>
          <a:lstStyle/>
          <a:p>
            <a:r>
              <a:rPr lang="en-US" sz="8000" cap="small" dirty="0" smtClean="0">
                <a:solidFill>
                  <a:schemeClr val="tx1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Topic vs. Thesis</a:t>
            </a:r>
            <a:endParaRPr lang="en-US" sz="8000" cap="small" dirty="0">
              <a:solidFill>
                <a:schemeClr val="tx1"/>
              </a:solidFill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441434" y="1535113"/>
            <a:ext cx="4040188" cy="639762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Topic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7760" y="2315995"/>
            <a:ext cx="4024718" cy="4110072"/>
          </a:xfrm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Senior pranks should not be allowed.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The death penalty should be reinstated.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Prayer should be allowed in public schools.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Human cloning should be legalized.</a:t>
            </a:r>
          </a:p>
          <a:p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body" sz="quarter" idx="3"/>
          </p:nvPr>
        </p:nvSpPr>
        <p:spPr>
          <a:xfrm>
            <a:off x="4642394" y="1522385"/>
            <a:ext cx="4040188" cy="639762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Thesis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20299" y="2300315"/>
            <a:ext cx="4041775" cy="3951288"/>
          </a:xfrm>
        </p:spPr>
        <p:txBody>
          <a:bodyPr>
            <a:normAutofit/>
          </a:bodyPr>
          <a:lstStyle/>
          <a:p>
            <a:pPr marL="344488" indent="-344488">
              <a:lnSpc>
                <a:spcPts val="3500"/>
              </a:lnSpc>
              <a:buFont typeface="Wingdings" charset="2"/>
              <a:buChar char="q"/>
            </a:pPr>
            <a:r>
              <a:rPr lang="en-US" sz="2500" dirty="0" smtClean="0">
                <a:solidFill>
                  <a:schemeClr val="bg1"/>
                </a:solidFill>
                <a:latin typeface="+mj-lt"/>
                <a:ea typeface="Kohinoor Bangla" charset="0"/>
                <a:cs typeface="Kohinoor Bangla" charset="0"/>
              </a:rPr>
              <a:t>Senior pranks</a:t>
            </a:r>
          </a:p>
          <a:p>
            <a:pPr marL="344488" indent="-344488">
              <a:lnSpc>
                <a:spcPts val="3500"/>
              </a:lnSpc>
              <a:buNone/>
            </a:pPr>
            <a:endParaRPr lang="en-US" sz="2500" dirty="0" smtClean="0">
              <a:solidFill>
                <a:schemeClr val="bg1"/>
              </a:solidFill>
              <a:latin typeface="+mj-lt"/>
              <a:cs typeface="SS Barista Blues_Pro"/>
            </a:endParaRPr>
          </a:p>
          <a:p>
            <a:pPr marL="344488" indent="-344488">
              <a:lnSpc>
                <a:spcPts val="3500"/>
              </a:lnSpc>
              <a:buFont typeface="Wingdings" charset="2"/>
              <a:buChar char="q"/>
            </a:pPr>
            <a:r>
              <a:rPr lang="en-US" sz="2500" dirty="0" smtClean="0">
                <a:solidFill>
                  <a:schemeClr val="bg1"/>
                </a:solidFill>
                <a:latin typeface="+mj-lt"/>
                <a:ea typeface="Kohinoor Bangla" charset="0"/>
                <a:cs typeface="Kohinoor Bangla" charset="0"/>
              </a:rPr>
              <a:t>Death penalty</a:t>
            </a:r>
          </a:p>
          <a:p>
            <a:pPr marL="344488" indent="-344488">
              <a:lnSpc>
                <a:spcPts val="3500"/>
              </a:lnSpc>
              <a:buFont typeface="Wingdings" charset="2"/>
              <a:buChar char="q"/>
            </a:pPr>
            <a:endParaRPr lang="en-US" sz="2500" dirty="0" smtClean="0">
              <a:solidFill>
                <a:schemeClr val="bg1"/>
              </a:solidFill>
              <a:latin typeface="+mj-lt"/>
              <a:cs typeface="SS Barista Blues_Pro"/>
            </a:endParaRPr>
          </a:p>
          <a:p>
            <a:pPr marL="344488" indent="-344488">
              <a:lnSpc>
                <a:spcPts val="3500"/>
              </a:lnSpc>
              <a:buFont typeface="Wingdings" charset="2"/>
              <a:buChar char="q"/>
            </a:pPr>
            <a:r>
              <a:rPr lang="en-US" sz="2500" dirty="0" smtClean="0">
                <a:solidFill>
                  <a:schemeClr val="bg1"/>
                </a:solidFill>
                <a:latin typeface="+mj-lt"/>
                <a:ea typeface="Kohinoor Bangla" charset="0"/>
                <a:cs typeface="Kohinoor Bangla" charset="0"/>
              </a:rPr>
              <a:t>Prayer in school</a:t>
            </a:r>
          </a:p>
          <a:p>
            <a:pPr marL="344488" indent="-344488">
              <a:lnSpc>
                <a:spcPts val="3500"/>
              </a:lnSpc>
              <a:buNone/>
            </a:pPr>
            <a:endParaRPr lang="en-US" sz="2500" dirty="0" smtClean="0">
              <a:solidFill>
                <a:schemeClr val="bg1"/>
              </a:solidFill>
              <a:latin typeface="+mj-lt"/>
              <a:cs typeface="SS Barista Blues_Pro"/>
            </a:endParaRPr>
          </a:p>
          <a:p>
            <a:pPr marL="344488" indent="-344488">
              <a:lnSpc>
                <a:spcPts val="3500"/>
              </a:lnSpc>
              <a:buFont typeface="Wingdings" charset="2"/>
              <a:buChar char="q"/>
            </a:pPr>
            <a:r>
              <a:rPr lang="en-US" sz="2500" dirty="0" smtClean="0">
                <a:solidFill>
                  <a:schemeClr val="bg1"/>
                </a:solidFill>
                <a:latin typeface="+mj-lt"/>
                <a:ea typeface="Kohinoor Bangla" charset="0"/>
                <a:cs typeface="Kohinoor Bangla" charset="0"/>
              </a:rPr>
              <a:t>Cloning humans</a:t>
            </a:r>
          </a:p>
          <a:p>
            <a:endParaRPr lang="en-US" sz="2500" dirty="0"/>
          </a:p>
        </p:txBody>
      </p:sp>
      <p:sp>
        <p:nvSpPr>
          <p:cNvPr id="12" name="Right Arrow 11"/>
          <p:cNvSpPr/>
          <p:nvPr/>
        </p:nvSpPr>
        <p:spPr>
          <a:xfrm>
            <a:off x="3119855" y="2399025"/>
            <a:ext cx="1526541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119855" y="3398398"/>
            <a:ext cx="1525169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484178" y="4590671"/>
            <a:ext cx="1146548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484178" y="5625545"/>
            <a:ext cx="1177903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7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09072"/>
            <a:ext cx="8229600" cy="4801315"/>
          </a:xfrm>
          <a:prstGeom prst="rect">
            <a:avLst/>
          </a:prstGeom>
          <a:solidFill>
            <a:srgbClr val="E25639"/>
          </a:solidFill>
          <a:ln w="12700" cmpd="sng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9544" y="227096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Your Turn!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3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(Fill in the Blanks)</a:t>
            </a:r>
            <a:endParaRPr lang="en-US" sz="3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61994" y="2347527"/>
            <a:ext cx="4024718" cy="411007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High schools need harsher penalties for cheating.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3200" dirty="0" smtClean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________________</a:t>
            </a:r>
          </a:p>
          <a:p>
            <a:pPr marL="0" indent="0">
              <a:buNone/>
            </a:pPr>
            <a:endParaRPr lang="en-US" sz="4300" dirty="0" smtClean="0">
              <a:solidFill>
                <a:schemeClr val="bg1"/>
              </a:solidFill>
              <a:latin typeface="Bodoni 72 Book" charset="0"/>
              <a:ea typeface="Bodoni 72 Book" charset="0"/>
              <a:cs typeface="Bodoni 72 Book" charset="0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3200" dirty="0" smtClean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________________</a:t>
            </a:r>
          </a:p>
          <a:p>
            <a:pPr marL="0" indent="0">
              <a:buNone/>
            </a:pPr>
            <a:endParaRPr lang="en-US" sz="4900" dirty="0" smtClean="0">
              <a:solidFill>
                <a:schemeClr val="bg1"/>
              </a:solidFill>
              <a:latin typeface="Bodoni 72 Book" charset="0"/>
              <a:ea typeface="Bodoni 72 Book" charset="0"/>
              <a:cs typeface="Bodoni 72 Book" charset="0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Teenagers should consider taking a gap year before college.</a:t>
            </a:r>
          </a:p>
          <a:p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body" sz="quarter" idx="3"/>
          </p:nvPr>
        </p:nvSpPr>
        <p:spPr>
          <a:xfrm>
            <a:off x="4646308" y="1522643"/>
            <a:ext cx="4040188" cy="639762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45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T</a:t>
            </a:r>
            <a:r>
              <a:rPr lang="en-US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hesis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73001" y="2268783"/>
            <a:ext cx="4041775" cy="3951288"/>
          </a:xfrm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Kohinoor Bangla" charset="0"/>
                <a:ea typeface="Kohinoor Bangla" charset="0"/>
                <a:cs typeface="Kohinoor Bangla" charset="0"/>
              </a:rPr>
              <a:t>___________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  <a:latin typeface="SS Barista Blues_Pro"/>
              <a:cs typeface="SS Barista Blues_Pro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dirty="0" smtClean="0">
                <a:solidFill>
                  <a:schemeClr val="bg1"/>
                </a:solidFill>
                <a:latin typeface="Kohinoor Bangla" charset="0"/>
                <a:ea typeface="Kohinoor Bangla" charset="0"/>
                <a:cs typeface="Kohinoor Bangla" charset="0"/>
              </a:rPr>
              <a:t>Animal Testing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  <a:latin typeface="SS Barista Blues_Pro"/>
              <a:cs typeface="SS Barista Blues_Pro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dirty="0" smtClean="0">
                <a:solidFill>
                  <a:schemeClr val="bg1"/>
                </a:solidFill>
                <a:latin typeface="Kohinoor Bangla" charset="0"/>
                <a:ea typeface="Kohinoor Bangla" charset="0"/>
                <a:cs typeface="Kohinoor Bangla" charset="0"/>
              </a:rPr>
              <a:t>Beauty Pageants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  <a:latin typeface="SS Barista Blues_Pro"/>
              <a:cs typeface="SS Barista Blues_Pro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Kohinoor Bangla" charset="0"/>
                <a:ea typeface="Kohinoor Bangla" charset="0"/>
                <a:cs typeface="Kohinoor Bangla" charset="0"/>
              </a:rPr>
              <a:t>___________</a:t>
            </a:r>
            <a:endParaRPr lang="en-US" dirty="0">
              <a:latin typeface="Kohinoor Bangla" charset="0"/>
              <a:ea typeface="Kohinoor Bangla" charset="0"/>
              <a:cs typeface="Kohinoor Bangla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256314" y="2367493"/>
            <a:ext cx="1342784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256313" y="3288208"/>
            <a:ext cx="1341413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563005" y="4244424"/>
            <a:ext cx="1036100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287670" y="5247938"/>
            <a:ext cx="1327114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/>
          <p:cNvSpPr>
            <a:spLocks noGrp="1"/>
          </p:cNvSpPr>
          <p:nvPr>
            <p:ph type="body" sz="quarter" idx="3"/>
          </p:nvPr>
        </p:nvSpPr>
        <p:spPr>
          <a:xfrm>
            <a:off x="457200" y="1530511"/>
            <a:ext cx="4040188" cy="639762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45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T</a:t>
            </a:r>
            <a:r>
              <a:rPr lang="en-US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opic</a:t>
            </a:r>
          </a:p>
        </p:txBody>
      </p:sp>
    </p:spTree>
    <p:extLst>
      <p:ext uri="{BB962C8B-B14F-4D97-AF65-F5344CB8AC3E}">
        <p14:creationId xmlns:p14="http://schemas.microsoft.com/office/powerpoint/2010/main" val="5299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544" y="1844272"/>
            <a:ext cx="7865030" cy="4524316"/>
          </a:xfrm>
          <a:prstGeom prst="rect">
            <a:avLst/>
          </a:prstGeom>
          <a:solidFill>
            <a:srgbClr val="E2563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36028" y="262512"/>
            <a:ext cx="91440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5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How is a Thesis Different </a:t>
            </a:r>
            <a:br>
              <a:rPr lang="en-US" sz="5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5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from a Topic Sentence?</a:t>
            </a:r>
            <a:endParaRPr lang="en-US" sz="5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149" y="2038388"/>
            <a:ext cx="7489819" cy="4094493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 algn="l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SS Barista Blues_Pro"/>
              <a:cs typeface="SS Barista Blues_Pro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A thesis is a sentence that argues a stance on the topic in an argumentative essay.</a:t>
            </a:r>
          </a:p>
          <a:p>
            <a:pPr marL="457200" indent="-457200" algn="l">
              <a:buFont typeface="Wingdings" charset="2"/>
              <a:buChar char="q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A topic sentence appears at the beginning of each body paragraph, and it SUPPORTS the thesis statement. It explains “why.”</a:t>
            </a:r>
          </a:p>
          <a:p>
            <a:pPr algn="l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Kohinoor Bangla" charset="0"/>
              <a:ea typeface="Kohinoor Bangla" charset="0"/>
              <a:cs typeface="Kohinoor Bangl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3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09072"/>
            <a:ext cx="8229600" cy="4801315"/>
          </a:xfrm>
          <a:prstGeom prst="rect">
            <a:avLst/>
          </a:prstGeom>
          <a:solidFill>
            <a:srgbClr val="E3A95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80" y="22730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55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Thesis vs. Topic Sentence</a:t>
            </a:r>
            <a:endParaRPr lang="en-US" sz="55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7760" y="2300315"/>
            <a:ext cx="4024718" cy="4110072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rgbClr val="000000"/>
                </a:solidFill>
                <a:latin typeface="Bodoni 72 Book" charset="0"/>
                <a:ea typeface="Bodoni 72 Book" charset="0"/>
                <a:cs typeface="Bodoni 72 Book" charset="0"/>
              </a:rPr>
              <a:t>Transitioning to high school is emotionally overwhelming for some students.</a:t>
            </a:r>
          </a:p>
          <a:p>
            <a:pPr marL="0" indent="0">
              <a:buNone/>
            </a:pPr>
            <a:endParaRPr lang="en-US" sz="1700" dirty="0" smtClean="0">
              <a:solidFill>
                <a:srgbClr val="000000"/>
              </a:solidFill>
              <a:latin typeface="Bodoni 72 Book" charset="0"/>
              <a:ea typeface="Bodoni 72 Book" charset="0"/>
              <a:cs typeface="Bodoni 72 Book" charset="0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rgbClr val="000000"/>
                </a:solidFill>
                <a:latin typeface="Bodoni 72 Book" charset="0"/>
                <a:ea typeface="Bodoni 72 Book" charset="0"/>
                <a:cs typeface="Bodoni 72 Book" charset="0"/>
              </a:rPr>
              <a:t>Teachers’ guns could potentially be confiscated by people who have intentions to use them for evil.</a:t>
            </a:r>
          </a:p>
          <a:p>
            <a:pPr marL="0" indent="0">
              <a:buNone/>
            </a:pPr>
            <a:endParaRPr lang="en-US" sz="1700" dirty="0" smtClean="0">
              <a:solidFill>
                <a:srgbClr val="000000"/>
              </a:solidFill>
              <a:latin typeface="Bodoni 72 Book" charset="0"/>
              <a:ea typeface="Bodoni 72 Book" charset="0"/>
              <a:cs typeface="Bodoni 72 Book" charset="0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rgbClr val="000000"/>
                </a:solidFill>
                <a:latin typeface="Bodoni 72 Book" charset="0"/>
                <a:ea typeface="Bodoni 72 Book" charset="0"/>
                <a:cs typeface="Bodoni 72 Book" charset="0"/>
              </a:rPr>
              <a:t>Some social media accounts, like Snap Chat, have maps that reveal individuals’ locations.</a:t>
            </a:r>
          </a:p>
          <a:p>
            <a:pPr marL="0" indent="0">
              <a:buNone/>
            </a:pPr>
            <a:endParaRPr lang="en-US" sz="1700" dirty="0" smtClean="0">
              <a:solidFill>
                <a:srgbClr val="000000"/>
              </a:solidFill>
              <a:latin typeface="Bodoni 72 Book" charset="0"/>
              <a:ea typeface="Bodoni 72 Book" charset="0"/>
              <a:cs typeface="Bodoni 72 Book" charset="0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rgbClr val="000000"/>
                </a:solidFill>
                <a:latin typeface="Bodoni 72 Book" charset="0"/>
                <a:ea typeface="Bodoni 72 Book" charset="0"/>
                <a:cs typeface="Bodoni 72 Book" charset="0"/>
              </a:rPr>
              <a:t>Today’s society is steadily becoming more dependent on digital forms of entertainment.</a:t>
            </a:r>
            <a:endParaRPr lang="en-US" dirty="0">
              <a:solidFill>
                <a:srgbClr val="000000"/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body" sz="quarter" idx="3"/>
          </p:nvPr>
        </p:nvSpPr>
        <p:spPr>
          <a:xfrm>
            <a:off x="4627669" y="1535113"/>
            <a:ext cx="4040188" cy="639762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35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Topic Sentence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10553" y="2316081"/>
            <a:ext cx="3438847" cy="395128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800" dirty="0" smtClean="0">
                <a:latin typeface="Trebuchet MS" charset="0"/>
                <a:ea typeface="Trebuchet MS" charset="0"/>
                <a:cs typeface="Trebuchet MS" charset="0"/>
              </a:rPr>
              <a:t>Freshmen should have their own hallway.</a:t>
            </a:r>
          </a:p>
          <a:p>
            <a:pPr marL="0" indent="0">
              <a:buNone/>
            </a:pPr>
            <a:endParaRPr lang="en-US" sz="2200" dirty="0" smtClean="0">
              <a:latin typeface="Trebuchet MS" charset="0"/>
              <a:ea typeface="Trebuchet MS" charset="0"/>
              <a:cs typeface="Trebuchet MS" charset="0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2800" dirty="0" smtClean="0">
                <a:latin typeface="Trebuchet MS" charset="0"/>
                <a:ea typeface="Trebuchet MS" charset="0"/>
                <a:cs typeface="Trebuchet MS" charset="0"/>
              </a:rPr>
              <a:t>Teachers should not be armed.</a:t>
            </a:r>
          </a:p>
          <a:p>
            <a:pPr marL="0" indent="0">
              <a:buNone/>
            </a:pPr>
            <a:endParaRPr lang="en-US" sz="2200" dirty="0" smtClean="0">
              <a:latin typeface="Trebuchet MS" charset="0"/>
              <a:ea typeface="Trebuchet MS" charset="0"/>
              <a:cs typeface="Trebuchet MS" charset="0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2800" dirty="0" smtClean="0">
                <a:latin typeface="Trebuchet MS" charset="0"/>
                <a:ea typeface="Trebuchet MS" charset="0"/>
                <a:cs typeface="Trebuchet MS" charset="0"/>
              </a:rPr>
              <a:t>Teenagers should be required to be 18 before signing up for social media accounts.</a:t>
            </a:r>
          </a:p>
          <a:p>
            <a:pPr marL="0" indent="0">
              <a:buNone/>
            </a:pPr>
            <a:endParaRPr lang="en-US" sz="2000" dirty="0" smtClean="0">
              <a:latin typeface="Trebuchet MS" charset="0"/>
              <a:ea typeface="Trebuchet MS" charset="0"/>
              <a:cs typeface="Trebuchet MS" charset="0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2800" dirty="0" smtClean="0">
                <a:latin typeface="Trebuchet MS" charset="0"/>
                <a:ea typeface="Trebuchet MS" charset="0"/>
                <a:cs typeface="Trebuchet MS" charset="0"/>
              </a:rPr>
              <a:t>Print advertising is becoming obsolete.</a:t>
            </a:r>
          </a:p>
          <a:p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3967764" y="2241795"/>
            <a:ext cx="678984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3704898" y="3209550"/>
            <a:ext cx="954054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862553" y="4444983"/>
            <a:ext cx="769303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3704898" y="5444012"/>
            <a:ext cx="940479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btitle 2"/>
          <p:cNvSpPr>
            <a:spLocks noGrp="1"/>
          </p:cNvSpPr>
          <p:nvPr>
            <p:ph type="body" sz="quarter" idx="3"/>
          </p:nvPr>
        </p:nvSpPr>
        <p:spPr>
          <a:xfrm>
            <a:off x="478525" y="1509941"/>
            <a:ext cx="4040188" cy="639762"/>
          </a:xfr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35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Thesis Statement</a:t>
            </a:r>
          </a:p>
        </p:txBody>
      </p:sp>
    </p:spTree>
    <p:extLst>
      <p:ext uri="{BB962C8B-B14F-4D97-AF65-F5344CB8AC3E}">
        <p14:creationId xmlns:p14="http://schemas.microsoft.com/office/powerpoint/2010/main" val="372541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09072"/>
            <a:ext cx="8229600" cy="4801315"/>
          </a:xfrm>
          <a:prstGeom prst="rect">
            <a:avLst/>
          </a:prstGeom>
          <a:solidFill>
            <a:srgbClr val="E25639"/>
          </a:solidFill>
          <a:ln w="12700" cmpd="sng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532" y="211697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Your Turn!</a:t>
            </a:r>
            <a:br>
              <a:rPr lang="en-US" sz="6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</a:br>
            <a:r>
              <a:rPr lang="en-US" sz="3000" cap="small" dirty="0" smtClean="0">
                <a:latin typeface="Bernard MT Condensed" charset="0"/>
                <a:ea typeface="Bernard MT Condensed" charset="0"/>
                <a:cs typeface="Bernard MT Condensed" charset="0"/>
              </a:rPr>
              <a:t>(Fill in the Blanks)</a:t>
            </a:r>
            <a:endParaRPr lang="en-US" sz="3000" cap="small" dirty="0"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7760" y="2315995"/>
            <a:ext cx="4024718" cy="4110072"/>
          </a:xfrm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________________</a:t>
            </a:r>
          </a:p>
          <a:p>
            <a:pPr marL="0" indent="0">
              <a:buNone/>
            </a:pPr>
            <a:endParaRPr lang="en-US" sz="3500" dirty="0" smtClean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________________</a:t>
            </a:r>
          </a:p>
          <a:p>
            <a:pPr marL="0" indent="0">
              <a:buNone/>
            </a:pPr>
            <a:endParaRPr lang="en-US" sz="3500" dirty="0" smtClean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________________</a:t>
            </a:r>
          </a:p>
          <a:p>
            <a:pPr marL="0" indent="0">
              <a:buNone/>
            </a:pPr>
            <a:endParaRPr lang="en-US" sz="3500" dirty="0" smtClean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30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________________</a:t>
            </a:r>
            <a:endParaRPr lang="en-US" sz="3000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94875" y="2205719"/>
            <a:ext cx="3667222" cy="4125752"/>
          </a:xfrm>
        </p:spPr>
        <p:txBody>
          <a:bodyPr>
            <a:noAutofit/>
          </a:bodyPr>
          <a:lstStyle/>
          <a:p>
            <a:pPr marL="296863" indent="-296863">
              <a:buFont typeface="Wingdings" charset="2"/>
              <a:buChar char="q"/>
            </a:pPr>
            <a:r>
              <a:rPr lang="en-US" sz="18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Books containing issues of  racism should be banned from high school libraries. 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344488" indent="-344488">
              <a:buFont typeface="Wingdings" charset="2"/>
              <a:buChar char="q"/>
            </a:pPr>
            <a:r>
              <a:rPr lang="en-US" sz="18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Journalists have a duty to report news stories without bias.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344488" indent="-344488">
              <a:buFont typeface="Wingdings" charset="2"/>
              <a:buChar char="q"/>
            </a:pPr>
            <a:r>
              <a:rPr lang="en-US" sz="18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Tobacco companies should not be allowed to advertise their products.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344488" indent="-344488">
              <a:buFont typeface="Wingdings" charset="2"/>
              <a:buChar char="q"/>
            </a:pPr>
            <a:r>
              <a:rPr lang="en-US" sz="18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Parents should pay children for good grades.</a:t>
            </a:r>
            <a:endParaRPr lang="en-US" sz="1800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060868" y="2335961"/>
            <a:ext cx="648591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076555" y="3491875"/>
            <a:ext cx="648591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184006" y="4521403"/>
            <a:ext cx="553255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072904" y="5575906"/>
            <a:ext cx="648591" cy="407678"/>
          </a:xfrm>
          <a:prstGeom prst="rightArrow">
            <a:avLst/>
          </a:prstGeom>
          <a:solidFill>
            <a:srgbClr val="3BE039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646395" y="1487815"/>
            <a:ext cx="4040188" cy="63976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Topic Sentence</a:t>
            </a:r>
            <a:endParaRPr lang="en-US" sz="3500" b="0" dirty="0" smtClean="0">
              <a:solidFill>
                <a:schemeClr val="tx1">
                  <a:lumMod val="65000"/>
                  <a:lumOff val="35000"/>
                </a:schemeClr>
              </a:solidFill>
              <a:latin typeface="Bradley Hand" charset="0"/>
              <a:ea typeface="Bradley Hand" charset="0"/>
              <a:cs typeface="Bradley Hand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456983" y="1483754"/>
            <a:ext cx="4040188" cy="63976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3BE03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" charset="0"/>
                <a:ea typeface="Bradley Hand" charset="0"/>
                <a:cs typeface="Bradley Hand" charset="0"/>
              </a:rPr>
              <a:t>Thesis Statement</a:t>
            </a:r>
          </a:p>
        </p:txBody>
      </p:sp>
    </p:spTree>
    <p:extLst>
      <p:ext uri="{BB962C8B-B14F-4D97-AF65-F5344CB8AC3E}">
        <p14:creationId xmlns:p14="http://schemas.microsoft.com/office/powerpoint/2010/main" val="35359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985</Words>
  <Application>Microsoft Macintosh PowerPoint</Application>
  <PresentationFormat>On-screen Show (4:3)</PresentationFormat>
  <Paragraphs>590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Bernard MT Condensed</vt:lpstr>
      <vt:lpstr>Bodoni 72 Book</vt:lpstr>
      <vt:lpstr>Bradley Hand</vt:lpstr>
      <vt:lpstr>Calibri</vt:lpstr>
      <vt:lpstr>Calibri Light</vt:lpstr>
      <vt:lpstr>Cortney</vt:lpstr>
      <vt:lpstr>Kohinoor Bangla</vt:lpstr>
      <vt:lpstr>SS Barista Blues_Pro</vt:lpstr>
      <vt:lpstr>Trebuchet MS</vt:lpstr>
      <vt:lpstr>Wingdings</vt:lpstr>
      <vt:lpstr>Arial</vt:lpstr>
      <vt:lpstr>Office Theme</vt:lpstr>
      <vt:lpstr>Writing a Thesis Statement</vt:lpstr>
      <vt:lpstr>What is a Thesis?</vt:lpstr>
      <vt:lpstr>Examples</vt:lpstr>
      <vt:lpstr>How is a Thesis Different  from a Topic?</vt:lpstr>
      <vt:lpstr>Topic vs. Thesis</vt:lpstr>
      <vt:lpstr>Your Turn! (Fill in the Blanks)</vt:lpstr>
      <vt:lpstr>How is a Thesis Different  from a Topic Sentence?</vt:lpstr>
      <vt:lpstr>Thesis vs. Topic Sentence</vt:lpstr>
      <vt:lpstr>Your Turn! (Fill in the Blanks)</vt:lpstr>
      <vt:lpstr>Thesis Statements:  Common Errors</vt:lpstr>
      <vt:lpstr>Your Turn! (Revise the Error)</vt:lpstr>
      <vt:lpstr>Thesis Statements:  Common Errors</vt:lpstr>
      <vt:lpstr>Your Turn! (Revise the Error)</vt:lpstr>
      <vt:lpstr>Thesis Statements:  Common Errors</vt:lpstr>
      <vt:lpstr>Your Turn! (Revise the Error)</vt:lpstr>
      <vt:lpstr>Thesis Statements:  Common Errors</vt:lpstr>
      <vt:lpstr>Your Turn! (Revise the Error)</vt:lpstr>
      <vt:lpstr>Thesis Statements:  Common Errors</vt:lpstr>
      <vt:lpstr>Your Turn! (Revise the Error)</vt:lpstr>
      <vt:lpstr>Thesis Statements:  Common Errors</vt:lpstr>
      <vt:lpstr>Your Turn! (Revise the Error)</vt:lpstr>
      <vt:lpstr>Thesis Statements:  Common Errors</vt:lpstr>
      <vt:lpstr>Your Turn! (Revise the Error)</vt:lpstr>
      <vt:lpstr>Thesis Statements:  Common Errors</vt:lpstr>
      <vt:lpstr>Your Turn! (Revise the Error)</vt:lpstr>
      <vt:lpstr>What is a Thesis?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thesis Statement</dc:title>
  <dc:creator>Melissa Kruse</dc:creator>
  <cp:lastModifiedBy>Melissa Kruse</cp:lastModifiedBy>
  <cp:revision>47</cp:revision>
  <dcterms:created xsi:type="dcterms:W3CDTF">2017-06-29T01:33:33Z</dcterms:created>
  <dcterms:modified xsi:type="dcterms:W3CDTF">2018-01-03T05:57:52Z</dcterms:modified>
</cp:coreProperties>
</file>