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3"/>
  </p:notesMasterIdLst>
  <p:handoutMasterIdLst>
    <p:handoutMasterId r:id="rId34"/>
  </p:handoutMasterIdLst>
  <p:sldIdLst>
    <p:sldId id="257" r:id="rId3"/>
    <p:sldId id="272" r:id="rId4"/>
    <p:sldId id="285" r:id="rId5"/>
    <p:sldId id="265" r:id="rId6"/>
    <p:sldId id="269" r:id="rId7"/>
    <p:sldId id="295" r:id="rId8"/>
    <p:sldId id="286" r:id="rId9"/>
    <p:sldId id="292" r:id="rId10"/>
    <p:sldId id="273" r:id="rId11"/>
    <p:sldId id="287" r:id="rId12"/>
    <p:sldId id="296" r:id="rId13"/>
    <p:sldId id="291" r:id="rId14"/>
    <p:sldId id="275" r:id="rId15"/>
    <p:sldId id="284" r:id="rId16"/>
    <p:sldId id="276" r:id="rId17"/>
    <p:sldId id="262" r:id="rId18"/>
    <p:sldId id="288" r:id="rId19"/>
    <p:sldId id="277" r:id="rId20"/>
    <p:sldId id="278" r:id="rId21"/>
    <p:sldId id="281" r:id="rId22"/>
    <p:sldId id="280" r:id="rId23"/>
    <p:sldId id="293" r:id="rId24"/>
    <p:sldId id="282" r:id="rId25"/>
    <p:sldId id="283" r:id="rId26"/>
    <p:sldId id="267" r:id="rId27"/>
    <p:sldId id="258" r:id="rId28"/>
    <p:sldId id="290" r:id="rId29"/>
    <p:sldId id="264" r:id="rId30"/>
    <p:sldId id="297" r:id="rId31"/>
    <p:sldId id="298"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75" autoAdjust="0"/>
    <p:restoredTop sz="94671"/>
  </p:normalViewPr>
  <p:slideViewPr>
    <p:cSldViewPr>
      <p:cViewPr varScale="1">
        <p:scale>
          <a:sx n="83" d="100"/>
          <a:sy n="83" d="100"/>
        </p:scale>
        <p:origin x="208" y="3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11/15/20</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dirty="0"/>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11/15/20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dirty="0"/>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D00EA6-0821-4AC5-933C-321AA6545349}" type="slidenum">
              <a:rPr lang="en-US" smtClean="0"/>
              <a:t>16</a:t>
            </a:fld>
            <a:endParaRPr lang="en-US" dirty="0"/>
          </a:p>
        </p:txBody>
      </p:sp>
    </p:spTree>
    <p:extLst>
      <p:ext uri="{BB962C8B-B14F-4D97-AF65-F5344CB8AC3E}">
        <p14:creationId xmlns:p14="http://schemas.microsoft.com/office/powerpoint/2010/main" val="401077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61351F-DBB1-4664-ADA9-83BC7CB8848D}" type="slidenum">
              <a:rPr lang="en-US" smtClean="0"/>
              <a:t>25</a:t>
            </a:fld>
            <a:endParaRPr lang="en-US" dirty="0"/>
          </a:p>
        </p:txBody>
      </p:sp>
    </p:spTree>
    <p:extLst>
      <p:ext uri="{BB962C8B-B14F-4D97-AF65-F5344CB8AC3E}">
        <p14:creationId xmlns:p14="http://schemas.microsoft.com/office/powerpoint/2010/main" val="225588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ea typeface="Calibri" panose="020F0502020204030204" pitchFamily="34" charset="0"/>
                <a:cs typeface="Times New Roman" panose="02020603050405020304" pitchFamily="18" charset="0"/>
              </a:rPr>
              <a:t>A, 2. D, 3. D, 4. B</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1200" dirty="0">
                <a:latin typeface="Calibri" panose="020F0502020204030204" pitchFamily="34" charset="0"/>
                <a:ea typeface="Calibri" panose="020F0502020204030204" pitchFamily="34" charset="0"/>
                <a:cs typeface="Arial" panose="020B0604020202020204" pitchFamily="34" charset="0"/>
              </a:rPr>
              <a:t>5. A, 6. C, 7. C, 8. B, 9. B, 10. 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30</a:t>
            </a:fld>
            <a:endParaRPr lang="en-US" dirty="0"/>
          </a:p>
        </p:txBody>
      </p:sp>
    </p:spTree>
    <p:extLst>
      <p:ext uri="{BB962C8B-B14F-4D97-AF65-F5344CB8AC3E}">
        <p14:creationId xmlns:p14="http://schemas.microsoft.com/office/powerpoint/2010/main" val="936801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11/15/20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11/15/20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11/15/20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11/15/20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11/15/20</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11/15/20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11/15/20</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11/15/20</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11/15/20</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11/15/20</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1FEFA0A-2F20-4B60-98C6-5FFDA469AA1C}" type="slidenum">
              <a:rPr/>
              <a:t>‹#›</a:t>
            </a:fld>
            <a:endParaRPr dirty="0"/>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11/15/20</a:t>
            </a:fld>
            <a:endParaRPr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dirty="0"/>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dirty="0"/>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elpx.adobe.com/premiere-pro/using/aspect-ratios.html#Frameaspectratio"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jJmbwjVagEI"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images.search.yahoo.com/images/view;_ylt=AwrExdxQb7Rd52cAUzw2nIlQ;_ylu=X3oDMTIybzNwY3YzBHNlYwNzcgRzbGsDaW1nBG9pZAMyYjJlM2YxMTA0ZmRiOWZlM2VkYjczNDQzYzI5ZWYzZgRncG9zAzEEaXQDYmluZw--?back=https%3A%2F%2Fimages.search.yahoo.com%2Fyhs%2Fsearch%3Fp%3Dfilm%2Bframe%2Bfrom%2Bvideo%26fr%3Dyhs-Lkry-SF01%26hsimp%3Dyhs-SF01%26hspart%3DLkry%26tab%3Dorganic%26ri%3D1&amp;w=1024&amp;h=768&amp;imgurl=fcit.usf.edu%2Fmatrix%2Fwp-content%2Fuploads%2F2017%2F02%2FStandardFilmKnockout.png&amp;rurl=https%3A%2F%2Ffcit.usf.edu%2Fmatrix%2Fproject%2Ffilm-frame-knock-out%2F&amp;size=16.2KB&amp;name=Film+Frame+Knock-Out+%7C+TIM&amp;p=film+frame+from+video&amp;oid=2b2e3f1104fdb9fe3edb73443c29ef3f&amp;fr2=&amp;fr=yhs-Lkry-SF01&amp;tt=Film+Frame+Knock-Out+%7C+TIM&amp;b=0&amp;ni=96&amp;no=1&amp;ts=&amp;tab=organic&amp;sigr=11pgkdun0&amp;sigb=13vsgguli&amp;sigi=127c8j2kc&amp;sigt=10qq9fm19&amp;sign=10qq9fm19&amp;.crumb=5QY9JazoNWC&amp;fr=yhs-Lkry-SF01&amp;hsimp=yhs-SF01&amp;hspart=Lkry"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images.search.yahoo.com/images/view;_ylt=AwrExl8xcLRdHFsAh7A2nIlQ;_ylu=X3oDMTIzYnJxc3NmBHNlYwNzcgRzbGsDaW1nBG9pZANhMzhkOTIwM2RmNjlkOTIzMmMyYzc4NGUxOWIyZDNhMgRncG9zAzg3BGl0A2Jpbmc-?back=https%3A%2F%2Fimages.search.yahoo.com%2Fyhs%2Fsearch%3Fp%3Dadobe%2Bpremiere%2Bpro%2Bcs6%26n%3D60%26ei%3DUTF-8%26fr%3Dyhs-Lkry-SF01%26fr2%3Dsa-gp-images.search%26hsimp%3Dyhs-SF01%26hspart%3DLkry%26nost%3D1%26tab%3Dorganic%26ri%3D87&amp;w=2000&amp;h=620&amp;imgurl=digitalfilms.files.wordpress.com%2F2012%2F06%2Fdf_prempro_2.jpg&amp;rurl=http%3A%2F%2Fdigitalfilms.wordpress.com%2F2012%2F06%2F24%2Fadobe-premiere-pro-cs6%2F&amp;size=275.2KB&amp;name=Adobe+Premiere+Pro+CS6+%C2%AB+digitalfilms&amp;p=adobe+premiere+pro+cs6&amp;oid=a38d9203df69d9232c2c784e19b2d3a2&amp;fr2=sa-gp-images.search&amp;fr=yhs-Lkry-SF01&amp;tt=Adobe+Premiere+Pro+CS6+%C2%AB+digitalfilms&amp;b=61&amp;ni=64&amp;no=87&amp;ts=&amp;tab=organic&amp;sigr=124d4bv3i&amp;sigb=15eklafeb&amp;sigi=11pegji16&amp;sigt=116nl1kuo&amp;sign=116nl1kuo&amp;.crumb=5QY9JazoNWC&amp;fr=yhs-Lkry-SF01&amp;fr2=sa-gp-images.search&amp;hsimp=yhs-SF01&amp;hspart=Lkry"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Times New Roman" panose="02020603050405020304" pitchFamily="18" charset="0"/>
                <a:cs typeface="Times New Roman" panose="02020603050405020304" pitchFamily="18" charset="0"/>
              </a:rPr>
              <a:t>Chapter 6 Fundamentals of Video</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b="1" i="1" dirty="0">
                <a:latin typeface="Times New Roman" panose="02020603050405020304" pitchFamily="18" charset="0"/>
                <a:cs typeface="Times New Roman" panose="02020603050405020304" pitchFamily="18" charset="0"/>
              </a:rPr>
              <a:t>New York City College of Technology</a:t>
            </a:r>
          </a:p>
          <a:p>
            <a:r>
              <a:rPr lang="en-US" b="1" i="1" dirty="0">
                <a:latin typeface="Times New Roman" panose="02020603050405020304" pitchFamily="18" charset="0"/>
                <a:cs typeface="Times New Roman" panose="02020603050405020304" pitchFamily="18" charset="0"/>
              </a:rPr>
              <a:t>Prof. Thelma Bauer</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D003B-D00A-0C4B-B2AA-B833D349D6CE}"/>
              </a:ext>
            </a:extLst>
          </p:cNvPr>
          <p:cNvSpPr/>
          <p:nvPr/>
        </p:nvSpPr>
        <p:spPr>
          <a:xfrm>
            <a:off x="3048000" y="474345"/>
            <a:ext cx="6092825" cy="3416320"/>
          </a:xfrm>
          <a:prstGeom prst="rect">
            <a:avLst/>
          </a:prstGeom>
        </p:spPr>
        <p:txBody>
          <a:bodyPr>
            <a:spAutoFit/>
          </a:bodyPr>
          <a:lstStyle/>
          <a:p>
            <a:r>
              <a:rPr lang="en-US" b="1" dirty="0">
                <a:latin typeface="inherit"/>
              </a:rPr>
              <a:t>About aspect ratios</a:t>
            </a:r>
          </a:p>
          <a:p>
            <a:r>
              <a:rPr lang="en-US" dirty="0">
                <a:latin typeface="inherit"/>
              </a:rPr>
              <a:t>An aspect ratio specifies the ratio of width to height. Video and still picture frames have a frame aspect ratio. The pixels that make up the frame have a pixel aspect ratio (sometimes referred to as PAR). Different video recording standards use different aspect ratios. For example, you record video for television in either a 4:3 or 16:9 frame aspect ratio. </a:t>
            </a:r>
          </a:p>
          <a:p>
            <a:r>
              <a:rPr lang="en-US" dirty="0">
                <a:solidFill>
                  <a:srgbClr val="333333"/>
                </a:solidFill>
                <a:latin typeface="adobe-clean"/>
                <a:hlinkClick r:id="rId2"/>
              </a:rPr>
              <a:t>https://helpx.adobe.com/premiere-pro/using/aspect-ratios.html#Frameaspectratio</a:t>
            </a:r>
            <a:endParaRPr lang="en-US" dirty="0">
              <a:solidFill>
                <a:srgbClr val="333333"/>
              </a:solidFill>
              <a:latin typeface="adobe-clean"/>
            </a:endParaRPr>
          </a:p>
          <a:p>
            <a:endParaRPr lang="en-US" dirty="0">
              <a:solidFill>
                <a:srgbClr val="333333"/>
              </a:solidFill>
              <a:latin typeface="adobe-clean"/>
            </a:endParaRPr>
          </a:p>
          <a:p>
            <a:br>
              <a:rPr lang="en-US" dirty="0">
                <a:solidFill>
                  <a:srgbClr val="333333"/>
                </a:solidFill>
                <a:latin typeface="adobe-clean"/>
              </a:rPr>
            </a:br>
            <a:endParaRPr lang="en-US" b="0" i="0" u="none" strike="noStrike" dirty="0">
              <a:solidFill>
                <a:srgbClr val="333333"/>
              </a:solidFill>
              <a:effectLst/>
              <a:latin typeface="adobe-clean"/>
            </a:endParaRPr>
          </a:p>
        </p:txBody>
      </p:sp>
    </p:spTree>
    <p:extLst>
      <p:ext uri="{BB962C8B-B14F-4D97-AF65-F5344CB8AC3E}">
        <p14:creationId xmlns:p14="http://schemas.microsoft.com/office/powerpoint/2010/main" val="2322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A3F8D7-21FD-D84A-839D-0391F8100573}"/>
              </a:ext>
            </a:extLst>
          </p:cNvPr>
          <p:cNvPicPr>
            <a:picLocks noChangeAspect="1"/>
          </p:cNvPicPr>
          <p:nvPr/>
        </p:nvPicPr>
        <p:blipFill>
          <a:blip r:embed="rId2"/>
          <a:stretch>
            <a:fillRect/>
          </a:stretch>
        </p:blipFill>
        <p:spPr>
          <a:xfrm>
            <a:off x="912812" y="457200"/>
            <a:ext cx="8875059" cy="6400800"/>
          </a:xfrm>
          <a:prstGeom prst="rect">
            <a:avLst/>
          </a:prstGeom>
        </p:spPr>
      </p:pic>
    </p:spTree>
    <p:extLst>
      <p:ext uri="{BB962C8B-B14F-4D97-AF65-F5344CB8AC3E}">
        <p14:creationId xmlns:p14="http://schemas.microsoft.com/office/powerpoint/2010/main" val="97429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9CE4-B8D4-5C41-9F0C-BB1F3B0E5301}"/>
              </a:ext>
            </a:extLst>
          </p:cNvPr>
          <p:cNvSpPr>
            <a:spLocks noGrp="1"/>
          </p:cNvSpPr>
          <p:nvPr>
            <p:ph type="title"/>
          </p:nvPr>
        </p:nvSpPr>
        <p:spPr/>
        <p:txBody>
          <a:bodyPr/>
          <a:lstStyle/>
          <a:p>
            <a:pPr algn="ctr"/>
            <a:r>
              <a:rPr lang="en-US" dirty="0"/>
              <a:t>Timecode</a:t>
            </a:r>
          </a:p>
        </p:txBody>
      </p:sp>
      <p:sp>
        <p:nvSpPr>
          <p:cNvPr id="3" name="Content Placeholder 2">
            <a:extLst>
              <a:ext uri="{FF2B5EF4-FFF2-40B4-BE49-F238E27FC236}">
                <a16:creationId xmlns:a16="http://schemas.microsoft.com/office/drawing/2014/main" id="{D93DCD66-0F76-1541-95FF-3E1B9354551C}"/>
              </a:ext>
            </a:extLst>
          </p:cNvPr>
          <p:cNvSpPr>
            <a:spLocks noGrp="1"/>
          </p:cNvSpPr>
          <p:nvPr>
            <p:ph idx="1"/>
          </p:nvPr>
        </p:nvSpPr>
        <p:spPr/>
        <p:txBody>
          <a:bodyPr/>
          <a:lstStyle/>
          <a:p>
            <a:r>
              <a:rPr lang="en-US" b="1" i="1" dirty="0"/>
              <a:t>Timecode</a:t>
            </a:r>
            <a:r>
              <a:rPr lang="en-US" dirty="0"/>
              <a:t> is used to number frames in a video. </a:t>
            </a:r>
          </a:p>
          <a:p>
            <a:r>
              <a:rPr lang="en-US" dirty="0"/>
              <a:t>The two common formats of timecode used in digital video are </a:t>
            </a:r>
            <a:r>
              <a:rPr lang="en-US" b="1" i="1" dirty="0"/>
              <a:t>drop frame</a:t>
            </a:r>
            <a:r>
              <a:rPr lang="en-US" dirty="0"/>
              <a:t> and </a:t>
            </a:r>
            <a:r>
              <a:rPr lang="en-US" b="1" i="1" dirty="0"/>
              <a:t>non-drop frame</a:t>
            </a:r>
            <a:r>
              <a:rPr lang="en-US" dirty="0"/>
              <a:t>. No frame is dropped or lost in either timecode. The drop-frame timecode is preferable for the NTSC system to maintain the time accuracy.</a:t>
            </a:r>
          </a:p>
          <a:p>
            <a:endParaRPr lang="en-US" dirty="0"/>
          </a:p>
        </p:txBody>
      </p:sp>
    </p:spTree>
    <p:extLst>
      <p:ext uri="{BB962C8B-B14F-4D97-AF65-F5344CB8AC3E}">
        <p14:creationId xmlns:p14="http://schemas.microsoft.com/office/powerpoint/2010/main" val="103511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60612" y="228600"/>
            <a:ext cx="6092825" cy="3970318"/>
          </a:xfrm>
          <a:prstGeom prst="rect">
            <a:avLst/>
          </a:prstGeom>
        </p:spPr>
        <p:txBody>
          <a:bodyPr>
            <a:spAutoFit/>
          </a:bodyPr>
          <a:lstStyle/>
          <a:p>
            <a:endParaRPr lang="en-US" dirty="0"/>
          </a:p>
          <a:p>
            <a:endParaRPr lang="en-US" dirty="0"/>
          </a:p>
          <a:p>
            <a:endParaRPr lang="en-US" dirty="0"/>
          </a:p>
          <a:p>
            <a:r>
              <a:rPr lang="en-US" dirty="0"/>
              <a:t>Computers display the picture by displaying lines from top to bottom in one pass—</a:t>
            </a:r>
            <a:r>
              <a:rPr lang="en-US" b="1" dirty="0"/>
              <a:t>progressive scan. </a:t>
            </a:r>
            <a:r>
              <a:rPr lang="en-US" dirty="0"/>
              <a:t>Analog television standards for NTSC, PAL, and SECAM display the picture in two passes. For NTSC, the first pass traces the even-numbered lines, and the second pass traces the odd-numbered lines to fill in the alternating gaps left by the first pass. The set of the lines in the same pass (i.e., the set of even lines or odd lines) is called a </a:t>
            </a:r>
            <a:r>
              <a:rPr lang="en-US" b="1" i="1" dirty="0"/>
              <a:t>field. </a:t>
            </a:r>
            <a:r>
              <a:rPr lang="en-US" dirty="0"/>
              <a:t>This display method of using two alternating fields is called </a:t>
            </a:r>
            <a:r>
              <a:rPr lang="en-US" b="1" i="1" dirty="0"/>
              <a:t>interlaced scan.</a:t>
            </a:r>
          </a:p>
        </p:txBody>
      </p:sp>
    </p:spTree>
    <p:extLst>
      <p:ext uri="{BB962C8B-B14F-4D97-AF65-F5344CB8AC3E}">
        <p14:creationId xmlns:p14="http://schemas.microsoft.com/office/powerpoint/2010/main" val="154747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417B602-4C59-A24C-9E30-C5BB3EF8A726}"/>
              </a:ext>
            </a:extLst>
          </p:cNvPr>
          <p:cNvSpPr>
            <a:spLocks noChangeArrowheads="1"/>
          </p:cNvSpPr>
          <p:nvPr/>
        </p:nvSpPr>
        <p:spPr bwMode="auto">
          <a:xfrm rot="10800000" flipV="1">
            <a:off x="712511" y="928047"/>
            <a:ext cx="10437812" cy="755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4494C"/>
                </a:solidFill>
                <a:effectLst/>
                <a:latin typeface="ArialMT"/>
              </a:rPr>
              <a:t>• A television / computer display is made up of horizontal lines traced across the screen one line at a time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14494C"/>
                </a:solidFill>
                <a:effectLst/>
                <a:latin typeface="Arial" panose="020B0604020202020204" pitchFamily="34" charset="0"/>
                <a:cs typeface="Arial" panose="020B0604020202020204" pitchFamily="34" charset="0"/>
              </a:rPr>
              <a:t>• </a:t>
            </a:r>
            <a:r>
              <a:rPr kumimoji="0" lang="en-US" altLang="en-US" sz="1400" b="1" i="1" u="none" strike="noStrike" cap="none" normalizeH="0" baseline="0" dirty="0">
                <a:ln>
                  <a:noFill/>
                </a:ln>
                <a:solidFill>
                  <a:srgbClr val="14494C"/>
                </a:solidFill>
                <a:effectLst/>
                <a:latin typeface="Arial" panose="020B0604020202020204" pitchFamily="34" charset="0"/>
                <a:cs typeface="Arial" panose="020B0604020202020204" pitchFamily="34" charset="0"/>
              </a:rPr>
              <a:t>Interlaced Scan </a:t>
            </a:r>
            <a:r>
              <a:rPr kumimoji="0" lang="en-US" altLang="en-US" sz="1400" b="0" i="0" u="none" strike="noStrike" cap="none" normalizeH="0" baseline="0" dirty="0">
                <a:ln>
                  <a:noFill/>
                </a:ln>
                <a:solidFill>
                  <a:srgbClr val="14494C"/>
                </a:solidFill>
                <a:effectLst/>
                <a:latin typeface="ArialMT"/>
              </a:rPr>
              <a:t>(Analog: NTSC, PAL, and SECAM) Displaying the picture in </a:t>
            </a:r>
            <a:r>
              <a:rPr kumimoji="0" lang="en-US" altLang="en-US" sz="1400" b="1" i="0" u="none" strike="noStrike" cap="none" normalizeH="0" baseline="0" dirty="0">
                <a:ln>
                  <a:noFill/>
                </a:ln>
                <a:solidFill>
                  <a:srgbClr val="14494C"/>
                </a:solidFill>
                <a:effectLst/>
                <a:latin typeface="Arial" panose="020B0604020202020204" pitchFamily="34" charset="0"/>
                <a:cs typeface="Arial" panose="020B0604020202020204" pitchFamily="34" charset="0"/>
              </a:rPr>
              <a:t>two passes. </a:t>
            </a:r>
            <a:r>
              <a:rPr kumimoji="0" lang="en-US" altLang="en-US" sz="1400" b="0" i="0" u="none" strike="noStrike" cap="none" normalizeH="0" baseline="0" dirty="0">
                <a:ln>
                  <a:noFill/>
                </a:ln>
                <a:solidFill>
                  <a:srgbClr val="14494C"/>
                </a:solidFill>
                <a:effectLst/>
                <a:latin typeface="ArialMT"/>
              </a:rPr>
              <a:t>The first pass traces the even-numbered lines*, and the second pass traces the odd-numbered lines to fill in the alternating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4494C"/>
                </a:solidFill>
                <a:effectLst/>
                <a:latin typeface="ArialMT"/>
              </a:rPr>
              <a:t>gaps left by the first pass</a:t>
            </a:r>
            <a:br>
              <a:rPr kumimoji="0" lang="en-US" altLang="en-US" sz="1400" b="0" i="0" u="none" strike="noStrike" cap="none" normalizeH="0" baseline="0" dirty="0">
                <a:ln>
                  <a:noFill/>
                </a:ln>
                <a:solidFill>
                  <a:srgbClr val="14494C"/>
                </a:solidFill>
                <a:effectLst/>
                <a:latin typeface="ArialMT"/>
              </a:rPr>
            </a:br>
            <a:endParaRPr kumimoji="0" lang="en-US" altLang="en-US" sz="1400" b="0" i="0" u="none" strike="noStrike" cap="none" normalizeH="0" baseline="0" dirty="0">
              <a:ln>
                <a:noFill/>
              </a:ln>
              <a:solidFill>
                <a:srgbClr val="14494C"/>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4494C"/>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4494C"/>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4494C"/>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14494C"/>
                </a:solidFill>
                <a:latin typeface="ArialMT"/>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14494C"/>
                </a:solidFill>
                <a:latin typeface="ArialMT"/>
              </a:rPr>
              <a:t>                                                                           Interlace Scan</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4494C"/>
                </a:solidFill>
                <a:effectLst/>
                <a:latin typeface="Times New Roman" panose="02020603050405020304" pitchFamily="18" charset="0"/>
                <a:cs typeface="Times New Roman" panose="02020603050405020304" pitchFamily="18" charset="0"/>
              </a:rPr>
              <a:t>•      The set of the lines in the same pass (i.e., the set of even lines or odd lines) is called a </a:t>
            </a:r>
            <a:r>
              <a:rPr kumimoji="0" lang="en-US" altLang="en-US" sz="1400" b="1" i="1" u="none" strike="noStrike" cap="none" normalizeH="0" baseline="0" dirty="0">
                <a:ln>
                  <a:noFill/>
                </a:ln>
                <a:solidFill>
                  <a:srgbClr val="14494C"/>
                </a:solidFill>
                <a:effectLst/>
                <a:latin typeface="Times New Roman" panose="02020603050405020304" pitchFamily="18" charset="0"/>
                <a:cs typeface="Times New Roman" panose="02020603050405020304" pitchFamily="18" charset="0"/>
              </a:rPr>
              <a:t>field.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solidFill>
                  <a:srgbClr val="14494C"/>
                </a:solidFill>
                <a:effectLst/>
                <a:latin typeface="Times New Roman" panose="02020603050405020304" pitchFamily="18" charset="0"/>
                <a:cs typeface="Times New Roman" panose="02020603050405020304" pitchFamily="18" charset="0"/>
              </a:rPr>
              <a:t>Interlace </a:t>
            </a:r>
            <a:r>
              <a:rPr kumimoji="0" lang="en-US" altLang="en-US" sz="1400" b="1" i="0" u="none" strike="noStrike" cap="none" normalizeH="0" baseline="0" dirty="0">
                <a:ln>
                  <a:noFill/>
                </a:ln>
                <a:solidFill>
                  <a:srgbClr val="14494C"/>
                </a:solidFill>
                <a:effectLst/>
                <a:latin typeface="Times New Roman" panose="02020603050405020304" pitchFamily="18" charset="0"/>
                <a:cs typeface="Times New Roman" panose="02020603050405020304" pitchFamily="18" charset="0"/>
              </a:rPr>
              <a:t>artifacts </a:t>
            </a:r>
            <a:r>
              <a:rPr kumimoji="0" lang="en-US" altLang="en-US" sz="1400" b="0" i="0" u="none" strike="noStrike" cap="none" normalizeH="0" baseline="0" dirty="0">
                <a:ln>
                  <a:noFill/>
                </a:ln>
                <a:solidFill>
                  <a:srgbClr val="14494C"/>
                </a:solidFill>
                <a:effectLst/>
                <a:latin typeface="Times New Roman" panose="02020603050405020304" pitchFamily="18" charset="0"/>
                <a:cs typeface="Times New Roman" panose="02020603050405020304" pitchFamily="18" charset="0"/>
              </a:rPr>
              <a:t>appear with fast moving objects that get caught captured between the two fields of a frame at slightly different moments in time: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4494C"/>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4494C"/>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14494C"/>
              </a:solidFill>
              <a:effectLst/>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4494C"/>
              </a:solidFill>
              <a:latin typeface="ArialM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14494C"/>
                </a:solidFill>
                <a:effectLst/>
                <a:latin typeface="ArialMT"/>
              </a:rPr>
              <a:t>• </a:t>
            </a:r>
            <a:r>
              <a:rPr kumimoji="0" lang="en-US" altLang="en-US" sz="1400" b="1" i="1" u="none" strike="noStrike" cap="none" normalizeH="0" baseline="0" dirty="0">
                <a:ln>
                  <a:noFill/>
                </a:ln>
                <a:solidFill>
                  <a:srgbClr val="14494C"/>
                </a:solidFill>
                <a:effectLst/>
                <a:latin typeface="Arial" panose="020B0604020202020204" pitchFamily="34" charset="0"/>
                <a:cs typeface="Arial" panose="020B0604020202020204" pitchFamily="34" charset="0"/>
              </a:rPr>
              <a:t>Progressive Scan </a:t>
            </a:r>
            <a:r>
              <a:rPr kumimoji="0" lang="en-US" altLang="en-US" sz="1400" b="1" i="0" u="none" strike="noStrike" cap="none" normalizeH="0" baseline="0" dirty="0">
                <a:ln>
                  <a:noFill/>
                </a:ln>
                <a:solidFill>
                  <a:srgbClr val="14494C"/>
                </a:solidFill>
                <a:effectLst/>
                <a:latin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rgbClr val="14494C"/>
                </a:solidFill>
                <a:effectLst/>
                <a:latin typeface="ArialMT"/>
              </a:rPr>
              <a:t>Computers) Displaying the picture using lines from top to bottom in </a:t>
            </a:r>
            <a:r>
              <a:rPr kumimoji="0" lang="en-US" altLang="en-US" sz="1400" b="1" i="0" u="none" strike="noStrike" cap="none" normalizeH="0" baseline="0" dirty="0">
                <a:ln>
                  <a:noFill/>
                </a:ln>
                <a:solidFill>
                  <a:srgbClr val="14494C"/>
                </a:solidFill>
                <a:effectLst/>
                <a:latin typeface="Arial" panose="020B0604020202020204" pitchFamily="34" charset="0"/>
                <a:cs typeface="Arial" panose="020B0604020202020204" pitchFamily="34" charset="0"/>
              </a:rPr>
              <a:t>one pass. </a:t>
            </a:r>
            <a:endParaRPr kumimoji="0" lang="en-US" altLang="en-US" sz="1400" b="0" i="0" u="none" strike="noStrike" cap="none" normalizeH="0" baseline="0" dirty="0">
              <a:ln>
                <a:noFill/>
              </a:ln>
              <a:solidFill>
                <a:schemeClr val="tx1"/>
              </a:solidFill>
              <a:effectLst/>
            </a:endParaRPr>
          </a:p>
          <a:p>
            <a:pPr lvl="0" eaLnBrk="0" fontAlgn="base" hangingPunct="0">
              <a:spcBef>
                <a:spcPct val="0"/>
              </a:spcBef>
              <a:spcAft>
                <a:spcPct val="0"/>
              </a:spcAft>
            </a:pPr>
            <a:r>
              <a:rPr kumimoji="0" lang="en-US" altLang="en-US" sz="1400" b="1" i="0" u="none" strike="noStrike" cap="none" normalizeH="0" baseline="0" dirty="0">
                <a:ln>
                  <a:noFill/>
                </a:ln>
                <a:solidFill>
                  <a:srgbClr val="14494C"/>
                </a:solidFill>
                <a:effectLst/>
                <a:latin typeface="Arial" panose="020B0604020202020204" pitchFamily="34" charset="0"/>
                <a:cs typeface="Arial" panose="020B0604020202020204" pitchFamily="34" charset="0"/>
              </a:rPr>
              <a:t>See video: </a:t>
            </a:r>
            <a:r>
              <a:rPr lang="en-US" u="sng" dirty="0">
                <a:hlinkClick r:id="rId2"/>
              </a:rPr>
              <a:t>https://youtu.be/jJmbwjVagEI</a:t>
            </a:r>
            <a:r>
              <a:rPr lang="en-US" dirty="0"/>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700" b="0" i="0" u="none" strike="noStrike" cap="none" normalizeH="0" baseline="0" dirty="0">
                <a:ln>
                  <a:noFill/>
                </a:ln>
                <a:solidFill>
                  <a:schemeClr val="tx1"/>
                </a:solidFill>
                <a:effectLst/>
                <a:latin typeface="Arial" panose="020B0604020202020204" pitchFamily="34" charset="0"/>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2051" name="Picture 3" descr="page5image8520">
            <a:extLst>
              <a:ext uri="{FF2B5EF4-FFF2-40B4-BE49-F238E27FC236}">
                <a16:creationId xmlns:a16="http://schemas.microsoft.com/office/drawing/2014/main" id="{343FAFF0-4F7C-0143-8283-1515F1793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12" y="1749083"/>
            <a:ext cx="35306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ge5image8688">
            <a:extLst>
              <a:ext uri="{FF2B5EF4-FFF2-40B4-BE49-F238E27FC236}">
                <a16:creationId xmlns:a16="http://schemas.microsoft.com/office/drawing/2014/main" id="{E3CDD25B-8799-404E-9615-9BBAB304F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2" y="3429655"/>
            <a:ext cx="1257300" cy="7747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age5image9112">
            <a:extLst>
              <a:ext uri="{FF2B5EF4-FFF2-40B4-BE49-F238E27FC236}">
                <a16:creationId xmlns:a16="http://schemas.microsoft.com/office/drawing/2014/main" id="{7B811E6E-C14A-D64C-B7CB-2EE96049C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812" y="5029200"/>
            <a:ext cx="3606800" cy="1206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age5image9280">
            <a:extLst>
              <a:ext uri="{FF2B5EF4-FFF2-40B4-BE49-F238E27FC236}">
                <a16:creationId xmlns:a16="http://schemas.microsoft.com/office/drawing/2014/main" id="{22F0F878-F400-F747-81C2-9F42B2AC7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4812" y="5156200"/>
            <a:ext cx="1714500"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12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89212" y="990600"/>
            <a:ext cx="6092825" cy="4524315"/>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When a video is displayed on a television set, the edge areas of the picture may not be displayed within the viewing area. The area that is outside of the screen is called the overscan. The signals are not “lost.” For example, if you record a digital television program and play it back on a computer, you will see the whole image. If you watch a DVD movie on a computer, you can see a whole frame. However, if the same DVD movie is played on a television set, the content at the edges of the frame may not be seen on the screen due to the overscan. As a consequence of overscan, if your target audience will be watching your video on consumer television sets, you should not place the important content too close to the edges when framing your shots. But how close is “too close”? There is no one exact number to fit all televisions, because the amount of overscanning is not consistent across consumer </a:t>
            </a:r>
          </a:p>
          <a:p>
            <a:r>
              <a:rPr lang="en-US" dirty="0">
                <a:latin typeface="Times New Roman" panose="02020603050405020304" pitchFamily="18" charset="0"/>
                <a:cs typeface="Times New Roman" panose="02020603050405020304" pitchFamily="18" charset="0"/>
              </a:rPr>
              <a:t>television sets.</a:t>
            </a:r>
          </a:p>
        </p:txBody>
      </p:sp>
      <p:sp>
        <p:nvSpPr>
          <p:cNvPr id="6" name="TextBox 5"/>
          <p:cNvSpPr txBox="1"/>
          <p:nvPr/>
        </p:nvSpPr>
        <p:spPr>
          <a:xfrm>
            <a:off x="2208212" y="609600"/>
            <a:ext cx="5867400" cy="424732"/>
          </a:xfrm>
          <a:prstGeom prst="rect">
            <a:avLst/>
          </a:prstGeom>
          <a:noFill/>
        </p:spPr>
        <p:txBody>
          <a:bodyPr wrap="square" rtlCol="0">
            <a:spAutoFit/>
          </a:bodyPr>
          <a:lstStyle/>
          <a:p>
            <a:pPr>
              <a:lnSpc>
                <a:spcPct val="90000"/>
              </a:lnSpc>
            </a:pPr>
            <a:r>
              <a:rPr lang="en-US" sz="2400" dirty="0">
                <a:latin typeface="Times New Roman" panose="02020603050405020304" pitchFamily="18" charset="0"/>
                <a:cs typeface="Times New Roman" panose="02020603050405020304" pitchFamily="18" charset="0"/>
              </a:rPr>
              <a:t>Over Scan and Safe Zones</a:t>
            </a:r>
          </a:p>
        </p:txBody>
      </p:sp>
    </p:spTree>
    <p:extLst>
      <p:ext uri="{BB962C8B-B14F-4D97-AF65-F5344CB8AC3E}">
        <p14:creationId xmlns:p14="http://schemas.microsoft.com/office/powerpoint/2010/main" val="13653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2612" y="838200"/>
            <a:ext cx="6092825" cy="4401205"/>
          </a:xfrm>
          <a:prstGeom prst="rect">
            <a:avLst/>
          </a:prstGeom>
        </p:spPr>
        <p:txBody>
          <a:bodyPr>
            <a:spAutoFit/>
          </a:bodyPr>
          <a:lstStyle/>
          <a:p>
            <a:r>
              <a:rPr lang="en-US" sz="2000" dirty="0"/>
              <a:t>There are two common guides that can help you frame your shots: the </a:t>
            </a:r>
            <a:r>
              <a:rPr lang="en-US" sz="2000" b="1" i="1" dirty="0"/>
              <a:t>safe action area</a:t>
            </a:r>
            <a:r>
              <a:rPr lang="en-US" sz="2000" dirty="0"/>
              <a:t> and the safe title area. The safe action area is where the significant action takes place. </a:t>
            </a:r>
            <a:r>
              <a:rPr lang="en-US" sz="2000" b="1" i="1" dirty="0"/>
              <a:t>The safe title area </a:t>
            </a:r>
            <a:r>
              <a:rPr lang="en-US" sz="2000" dirty="0"/>
              <a:t>is where you should place critical text titles and critical content. The safe title area is visible on the majority of television sets. In general, the safe action area occupies the center 90% of the frame size and the safe title area 80% (Figure 6.3 from your text.). This means that the safe action area leaves</a:t>
            </a:r>
          </a:p>
          <a:p>
            <a:r>
              <a:rPr lang="en-US" sz="2000" dirty="0"/>
              <a:t>approximately a 5% border all around the frame and the safe title area leaves about a 10% border around. </a:t>
            </a:r>
          </a:p>
        </p:txBody>
      </p:sp>
    </p:spTree>
    <p:extLst>
      <p:ext uri="{BB962C8B-B14F-4D97-AF65-F5344CB8AC3E}">
        <p14:creationId xmlns:p14="http://schemas.microsoft.com/office/powerpoint/2010/main" val="276908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30" name="Picture 6" descr="/var/folders/vf/_w_ss1tx2lq27rgc3gl8db580000gn/T/com.microsoft.Powerpoint/WebArchiveCopyPasteTempFiles/1280px-Overscan_examples.svg.png">
            <a:extLst>
              <a:ext uri="{FF2B5EF4-FFF2-40B4-BE49-F238E27FC236}">
                <a16:creationId xmlns:a16="http://schemas.microsoft.com/office/drawing/2014/main" id="{7F953FDB-754A-7142-9C8A-D9979312E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12188825" cy="6094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812801-DD1F-3F42-B6B8-272BA49482C9}"/>
              </a:ext>
            </a:extLst>
          </p:cNvPr>
          <p:cNvSpPr txBox="1"/>
          <p:nvPr/>
        </p:nvSpPr>
        <p:spPr>
          <a:xfrm>
            <a:off x="2284412" y="3810000"/>
            <a:ext cx="10744200" cy="914400"/>
          </a:xfrm>
          <a:prstGeom prst="rect">
            <a:avLst/>
          </a:prstGeom>
          <a:noFill/>
        </p:spPr>
        <p:txBody>
          <a:bodyPr wrap="square" rtlCol="0">
            <a:spAutoFit/>
          </a:bodyPr>
          <a:lstStyle/>
          <a:p>
            <a:pPr>
              <a:lnSpc>
                <a:spcPct val="90000"/>
              </a:lnSpc>
            </a:pPr>
            <a:endParaRPr lang="en-US" dirty="0"/>
          </a:p>
        </p:txBody>
      </p:sp>
      <p:sp>
        <p:nvSpPr>
          <p:cNvPr id="6" name="TextBox 5">
            <a:extLst>
              <a:ext uri="{FF2B5EF4-FFF2-40B4-BE49-F238E27FC236}">
                <a16:creationId xmlns:a16="http://schemas.microsoft.com/office/drawing/2014/main" id="{895BF269-130E-1348-989B-2E332AD5BE10}"/>
              </a:ext>
            </a:extLst>
          </p:cNvPr>
          <p:cNvSpPr txBox="1"/>
          <p:nvPr/>
        </p:nvSpPr>
        <p:spPr>
          <a:xfrm>
            <a:off x="379412" y="6324600"/>
            <a:ext cx="8534400" cy="646331"/>
          </a:xfrm>
          <a:prstGeom prst="rect">
            <a:avLst/>
          </a:prstGeom>
          <a:noFill/>
        </p:spPr>
        <p:txBody>
          <a:bodyPr wrap="square" rtlCol="0">
            <a:spAutoFit/>
          </a:bodyPr>
          <a:lstStyle/>
          <a:p>
            <a:pPr>
              <a:lnSpc>
                <a:spcPct val="90000"/>
              </a:lnSpc>
            </a:pPr>
            <a:r>
              <a:rPr lang="en-US" sz="2000" b="1" dirty="0">
                <a:latin typeface="Times New Roman" panose="02020603050405020304" pitchFamily="18" charset="0"/>
                <a:cs typeface="Times New Roman" panose="02020603050405020304" pitchFamily="18" charset="0"/>
              </a:rPr>
              <a:t>Illustration of Action Safe and Title Safe areas for 4:3 and 16:9 aspect ratios according to the BBC.</a:t>
            </a:r>
          </a:p>
        </p:txBody>
      </p:sp>
    </p:spTree>
    <p:extLst>
      <p:ext uri="{BB962C8B-B14F-4D97-AF65-F5344CB8AC3E}">
        <p14:creationId xmlns:p14="http://schemas.microsoft.com/office/powerpoint/2010/main" val="203598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8612" y="609600"/>
            <a:ext cx="8378825" cy="421653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Color Format</a:t>
            </a:r>
          </a:p>
          <a:p>
            <a:r>
              <a:rPr lang="en-US" sz="2000" b="1" dirty="0">
                <a:latin typeface="Times New Roman" panose="02020603050405020304" pitchFamily="18" charset="0"/>
                <a:cs typeface="Times New Roman" panose="02020603050405020304" pitchFamily="18" charset="0"/>
              </a:rPr>
              <a:t>RGB</a:t>
            </a:r>
            <a:r>
              <a:rPr lang="en-US" sz="2000" dirty="0">
                <a:latin typeface="Times New Roman" panose="02020603050405020304" pitchFamily="18" charset="0"/>
                <a:cs typeface="Times New Roman" panose="02020603050405020304" pitchFamily="18" charset="0"/>
              </a:rPr>
              <a:t> is a common color model used for still digital images, but for video, the luminance-chrominance color models are used (for example, </a:t>
            </a:r>
            <a:r>
              <a:rPr lang="en-US" sz="2000" b="1" dirty="0">
                <a:latin typeface="Times New Roman" panose="02020603050405020304" pitchFamily="18" charset="0"/>
                <a:cs typeface="Times New Roman" panose="02020603050405020304" pitchFamily="18" charset="0"/>
              </a:rPr>
              <a:t>YUV and YIQ </a:t>
            </a:r>
            <a:r>
              <a:rPr lang="en-US" sz="2000" dirty="0">
                <a:latin typeface="Times New Roman" panose="02020603050405020304" pitchFamily="18" charset="0"/>
                <a:cs typeface="Times New Roman" panose="02020603050405020304" pitchFamily="18" charset="0"/>
              </a:rPr>
              <a:t>color models):</a:t>
            </a:r>
          </a:p>
          <a:p>
            <a:r>
              <a:rPr lang="en-US" sz="2000" dirty="0">
                <a:latin typeface="Times New Roman" panose="02020603050405020304" pitchFamily="18" charset="0"/>
                <a:cs typeface="Times New Roman" panose="02020603050405020304" pitchFamily="18" charset="0"/>
              </a:rPr>
              <a:t>These color models divide color into one luminance (brightness) component (Y)</a:t>
            </a:r>
          </a:p>
          <a:p>
            <a:r>
              <a:rPr lang="en-US" sz="2000" dirty="0">
                <a:latin typeface="Times New Roman" panose="02020603050405020304" pitchFamily="18" charset="0"/>
                <a:cs typeface="Times New Roman" panose="02020603050405020304" pitchFamily="18" charset="0"/>
              </a:rPr>
              <a:t>and two chrominance color or hue) components (</a:t>
            </a:r>
            <a:r>
              <a:rPr lang="en-US" sz="2000" b="1" dirty="0">
                <a:latin typeface="Times New Roman" panose="02020603050405020304" pitchFamily="18" charset="0"/>
                <a:cs typeface="Times New Roman" panose="02020603050405020304" pitchFamily="18" charset="0"/>
              </a:rPr>
              <a:t>U and V </a:t>
            </a:r>
            <a:r>
              <a:rPr lang="en-US" sz="2000" dirty="0">
                <a:latin typeface="Times New Roman" panose="02020603050405020304" pitchFamily="18" charset="0"/>
                <a:cs typeface="Times New Roman" panose="02020603050405020304" pitchFamily="18" charset="0"/>
              </a:rPr>
              <a:t>in </a:t>
            </a:r>
            <a:r>
              <a:rPr lang="en-US" sz="2000" b="1" dirty="0">
                <a:latin typeface="Times New Roman" panose="02020603050405020304" pitchFamily="18" charset="0"/>
                <a:cs typeface="Times New Roman" panose="02020603050405020304" pitchFamily="18" charset="0"/>
              </a:rPr>
              <a:t>YUV</a:t>
            </a:r>
            <a:r>
              <a:rPr lang="en-US" sz="2000" dirty="0">
                <a:latin typeface="Times New Roman" panose="02020603050405020304" pitchFamily="18" charset="0"/>
                <a:cs typeface="Times New Roman" panose="02020603050405020304" pitchFamily="18" charset="0"/>
              </a:rPr>
              <a:t>, or </a:t>
            </a:r>
            <a:r>
              <a:rPr lang="en-US" sz="2000" b="1" dirty="0">
                <a:latin typeface="Times New Roman" panose="02020603050405020304" pitchFamily="18" charset="0"/>
                <a:cs typeface="Times New Roman" panose="02020603050405020304" pitchFamily="18" charset="0"/>
              </a:rPr>
              <a:t>I and Q </a:t>
            </a:r>
            <a:r>
              <a:rPr lang="en-US" sz="2000" dirty="0">
                <a:latin typeface="Times New Roman" panose="02020603050405020304" pitchFamily="18" charset="0"/>
                <a:cs typeface="Times New Roman" panose="02020603050405020304" pitchFamily="18" charset="0"/>
              </a:rPr>
              <a:t>in </a:t>
            </a:r>
            <a:r>
              <a:rPr lang="en-US" sz="2000" b="1" dirty="0">
                <a:latin typeface="Times New Roman" panose="02020603050405020304" pitchFamily="18" charset="0"/>
                <a:cs typeface="Times New Roman" panose="02020603050405020304" pitchFamily="18" charset="0"/>
              </a:rPr>
              <a:t>YIQ</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The luminance-chrominance color model was invented at the same time as color television for adding color signals to the television broadcast. By using this color model, the same signal could be used for both black-and-white and color television sets: the black-and-white television uses only the luminance (Y) signal, whereas the color set uses both the luminance and chrominance signals</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32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8865" y="1126702"/>
            <a:ext cx="6092825" cy="4524315"/>
          </a:xfrm>
          <a:prstGeom prst="rect">
            <a:avLst/>
          </a:prstGeom>
        </p:spPr>
        <p:txBody>
          <a:bodyPr>
            <a:spAutoFit/>
          </a:bodyPr>
          <a:lstStyle/>
          <a:p>
            <a:r>
              <a:rPr lang="en-US" sz="2400" b="1" dirty="0">
                <a:latin typeface="Times New Roman" panose="02020603050405020304" pitchFamily="18" charset="0"/>
                <a:cs typeface="Times New Roman" panose="02020603050405020304" pitchFamily="18" charset="0"/>
              </a:rPr>
              <a:t>YUV</a:t>
            </a:r>
            <a:r>
              <a:rPr lang="en-US" sz="2400" dirty="0">
                <a:latin typeface="Times New Roman" panose="02020603050405020304" pitchFamily="18" charset="0"/>
                <a:cs typeface="Times New Roman" panose="02020603050405020304" pitchFamily="18" charset="0"/>
              </a:rPr>
              <a:t> was originally the color model for analog television broadcasts of the </a:t>
            </a:r>
            <a:r>
              <a:rPr lang="en-US" sz="2400" b="1" dirty="0">
                <a:latin typeface="Times New Roman" panose="02020603050405020304" pitchFamily="18" charset="0"/>
                <a:cs typeface="Times New Roman" panose="02020603050405020304" pitchFamily="18" charset="0"/>
              </a:rPr>
              <a:t>PAL system</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YIQ is the model adopted by the </a:t>
            </a:r>
            <a:r>
              <a:rPr lang="en-US" sz="2400" b="1" dirty="0">
                <a:latin typeface="Times New Roman" panose="02020603050405020304" pitchFamily="18" charset="0"/>
                <a:cs typeface="Times New Roman" panose="02020603050405020304" pitchFamily="18" charset="0"/>
              </a:rPr>
              <a:t>National Television System Committee (NTSC) in the United States.</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addition, another </a:t>
            </a:r>
            <a:r>
              <a:rPr lang="en-US" sz="2400" b="1" dirty="0">
                <a:latin typeface="Times New Roman" panose="02020603050405020304" pitchFamily="18" charset="0"/>
                <a:cs typeface="Times New Roman" panose="02020603050405020304" pitchFamily="18" charset="0"/>
              </a:rPr>
              <a:t>luminance-chrominance </a:t>
            </a:r>
            <a:r>
              <a:rPr lang="en-US" sz="2400" dirty="0">
                <a:latin typeface="Times New Roman" panose="02020603050405020304" pitchFamily="18" charset="0"/>
                <a:cs typeface="Times New Roman" panose="02020603050405020304" pitchFamily="18" charset="0"/>
              </a:rPr>
              <a:t>model called </a:t>
            </a:r>
            <a:r>
              <a:rPr lang="en-US" sz="2400" b="1" dirty="0">
                <a:latin typeface="Times New Roman" panose="02020603050405020304" pitchFamily="18" charset="0"/>
                <a:cs typeface="Times New Roman" panose="02020603050405020304" pitchFamily="18" charset="0"/>
              </a:rPr>
              <a:t>YCbCr,</a:t>
            </a:r>
            <a:r>
              <a:rPr lang="en-US" sz="2400" dirty="0">
                <a:latin typeface="Times New Roman" panose="02020603050405020304" pitchFamily="18" charset="0"/>
                <a:cs typeface="Times New Roman" panose="02020603050405020304" pitchFamily="18" charset="0"/>
              </a:rPr>
              <a:t> which is closely related to </a:t>
            </a:r>
            <a:r>
              <a:rPr lang="en-US" sz="2400" b="1" dirty="0">
                <a:latin typeface="Times New Roman" panose="02020603050405020304" pitchFamily="18" charset="0"/>
                <a:cs typeface="Times New Roman" panose="02020603050405020304" pitchFamily="18" charset="0"/>
              </a:rPr>
              <a:t>YUV,</a:t>
            </a:r>
            <a:r>
              <a:rPr lang="en-US" sz="2400" dirty="0">
                <a:latin typeface="Times New Roman" panose="02020603050405020304" pitchFamily="18" charset="0"/>
                <a:cs typeface="Times New Roman" panose="02020603050405020304" pitchFamily="18" charset="0"/>
              </a:rPr>
              <a:t> is used in </a:t>
            </a:r>
            <a:r>
              <a:rPr lang="en-US" sz="2400" b="1" dirty="0">
                <a:latin typeface="Times New Roman" panose="02020603050405020304" pitchFamily="18" charset="0"/>
                <a:cs typeface="Times New Roman" panose="02020603050405020304" pitchFamily="18" charset="0"/>
              </a:rPr>
              <a:t>MPEG compression</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MPEG compressio</a:t>
            </a:r>
            <a:r>
              <a:rPr lang="en-US" sz="2400" dirty="0">
                <a:latin typeface="Times New Roman" panose="02020603050405020304" pitchFamily="18" charset="0"/>
                <a:cs typeface="Times New Roman" panose="02020603050405020304" pitchFamily="18" charset="0"/>
              </a:rPr>
              <a:t>n is used in </a:t>
            </a:r>
            <a:r>
              <a:rPr lang="en-US" sz="2400" b="1" dirty="0">
                <a:latin typeface="Times New Roman" panose="02020603050405020304" pitchFamily="18" charset="0"/>
                <a:cs typeface="Times New Roman" panose="02020603050405020304" pitchFamily="18" charset="0"/>
              </a:rPr>
              <a:t>DVD videos and high-definition video formats</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610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293813" y="2057400"/>
            <a:ext cx="9601200" cy="4114800"/>
          </a:xfrm>
        </p:spPr>
        <p:txBody>
          <a:bodyPr>
            <a:noAutofit/>
          </a:bodyPr>
          <a:lstStyle/>
          <a:p>
            <a:pPr marL="0" indent="0">
              <a:buNone/>
            </a:pPr>
            <a:r>
              <a:rPr lang="en-US" dirty="0">
                <a:latin typeface="Times New Roman" panose="02020603050405020304" pitchFamily="18" charset="0"/>
                <a:cs typeface="Times New Roman" panose="02020603050405020304" pitchFamily="18" charset="0"/>
              </a:rPr>
              <a:t>In the natural world, we perceive motion as a continuous flow of events. It is a combination of visual, auditory, and temporal experience. Video cameras have long been available to capture motion on analog media, such as film, VHS tapes, and Hi-8 tapes. Motion is captured as a sequence of pictures at a constant time interval. Each picture is called a </a:t>
            </a:r>
            <a:r>
              <a:rPr lang="en-US" b="1" i="1" dirty="0">
                <a:latin typeface="Times New Roman" panose="02020603050405020304" pitchFamily="18" charset="0"/>
                <a:cs typeface="Times New Roman" panose="02020603050405020304" pitchFamily="18" charset="0"/>
              </a:rPr>
              <a:t>frame</a:t>
            </a:r>
            <a:r>
              <a:rPr lang="en-US" dirty="0">
                <a:latin typeface="Times New Roman" panose="02020603050405020304" pitchFamily="18" charset="0"/>
                <a:cs typeface="Times New Roman" panose="02020603050405020304" pitchFamily="18" charset="0"/>
              </a:rPr>
              <a:t>. How fast the pictures are captured or how fast the frames are played back is determined by the </a:t>
            </a:r>
            <a:r>
              <a:rPr lang="en-US" b="1" i="1" dirty="0">
                <a:latin typeface="Times New Roman" panose="02020603050405020304" pitchFamily="18" charset="0"/>
                <a:cs typeface="Times New Roman" panose="02020603050405020304" pitchFamily="18" charset="0"/>
              </a:rPr>
              <a:t>frame rate</a:t>
            </a:r>
            <a:r>
              <a:rPr lang="en-US" dirty="0">
                <a:latin typeface="Times New Roman" panose="02020603050405020304" pitchFamily="18" charset="0"/>
                <a:cs typeface="Times New Roman" panose="02020603050405020304" pitchFamily="18" charset="0"/>
              </a:rPr>
              <a:t>, which is measured in </a:t>
            </a:r>
            <a:r>
              <a:rPr lang="en-US" b="1" i="1" dirty="0">
                <a:latin typeface="Times New Roman" panose="02020603050405020304" pitchFamily="18" charset="0"/>
                <a:cs typeface="Times New Roman" panose="02020603050405020304" pitchFamily="18" charset="0"/>
              </a:rPr>
              <a:t>frames per second </a:t>
            </a:r>
            <a:r>
              <a:rPr lang="en-US" b="1" dirty="0">
                <a:latin typeface="Times New Roman" panose="02020603050405020304" pitchFamily="18" charset="0"/>
                <a:cs typeface="Times New Roman" panose="02020603050405020304" pitchFamily="18" charset="0"/>
              </a:rPr>
              <a:t>(fps).</a:t>
            </a:r>
            <a:r>
              <a:rPr lang="en-US" dirty="0">
                <a:latin typeface="Times New Roman" panose="02020603050405020304" pitchFamily="18" charset="0"/>
                <a:cs typeface="Times New Roman" panose="02020603050405020304" pitchFamily="18" charset="0"/>
              </a:rPr>
              <a:t>There are broadcast standards for digital video’s resolution, color spaces, and frame rate television broadcast standards. In order to understand the rationale behind digital video standards, it is necessary to learn about analog television broadcast standards. The digital video standards have been influenced by the existing analog. </a:t>
            </a:r>
          </a:p>
        </p:txBody>
      </p:sp>
      <p:pic>
        <p:nvPicPr>
          <p:cNvPr id="1026" name="Picture 2" descr="/var/folders/vf/_w_ss1tx2lq27rgc3gl8db580000gn/T/com.microsoft.Powerpoint/WebArchiveCopyPasteTempFiles/th?id=OIP.XvkuIt0HizOhgckql2fjQQHaFj&amp;pid=Api&amp;P=0&amp;w=219&amp;h=165">
            <a:hlinkClick r:id="rId2"/>
            <a:extLst>
              <a:ext uri="{FF2B5EF4-FFF2-40B4-BE49-F238E27FC236}">
                <a16:creationId xmlns:a16="http://schemas.microsoft.com/office/drawing/2014/main" id="{78B78BEF-5D64-A74F-B1DB-FD22842D8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7212" y="5955604"/>
            <a:ext cx="1112520" cy="838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73DE4CF-C3F0-3B4B-9381-8A8450888D33}"/>
              </a:ext>
            </a:extLst>
          </p:cNvPr>
          <p:cNvSpPr>
            <a:spLocks noGrp="1"/>
          </p:cNvSpPr>
          <p:nvPr>
            <p:ph type="title"/>
          </p:nvPr>
        </p:nvSpPr>
        <p:spPr>
          <a:xfrm>
            <a:off x="1293813" y="381000"/>
            <a:ext cx="9601200" cy="890392"/>
          </a:xfrm>
        </p:spPr>
        <p:txBody>
          <a:bodyPr/>
          <a:lstStyle/>
          <a:p>
            <a:endParaRPr lang="en-US" dirty="0"/>
          </a:p>
        </p:txBody>
      </p:sp>
      <p:pic>
        <p:nvPicPr>
          <p:cNvPr id="9" name="Picture 61" descr="/var/folders/vf/_w_ss1tx2lq27rgc3gl8db580000gn/T/com.microsoft.Powerpoint/WebArchiveCopyPasteTempFiles/th?id=OIP.LOJpHwbmWbUHLNWEttpM8QHaCS&amp;pid=Api&amp;P=0&amp;w=513&amp;h=160">
            <a:hlinkClick r:id="rId4"/>
            <a:extLst>
              <a:ext uri="{FF2B5EF4-FFF2-40B4-BE49-F238E27FC236}">
                <a16:creationId xmlns:a16="http://schemas.microsoft.com/office/drawing/2014/main" id="{3AE5D0DA-F792-004E-9E16-051461A8F2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212" y="-202504"/>
            <a:ext cx="419778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751344"/>
            <a:ext cx="6092825" cy="4462760"/>
          </a:xfrm>
          <a:prstGeom prst="rect">
            <a:avLst/>
          </a:prstGeom>
        </p:spPr>
        <p:txBody>
          <a:bodyPr>
            <a:spAutoFit/>
          </a:bodyPr>
          <a:lstStyle/>
          <a:p>
            <a:r>
              <a:rPr lang="en-US" sz="2400" b="1" dirty="0">
                <a:latin typeface="Times New Roman" panose="02020603050405020304" pitchFamily="18" charset="0"/>
                <a:cs typeface="Times New Roman" panose="02020603050405020304" pitchFamily="18" charset="0"/>
              </a:rPr>
              <a:t>WHAT DOES YUV 4:1:1 MEAN?</a:t>
            </a:r>
          </a:p>
          <a:p>
            <a:r>
              <a:rPr lang="en-US" sz="2000" dirty="0">
                <a:latin typeface="Times New Roman" panose="02020603050405020304" pitchFamily="18" charset="0"/>
                <a:cs typeface="Times New Roman" panose="02020603050405020304" pitchFamily="18" charset="0"/>
              </a:rPr>
              <a:t>While RGB is a common color model used in digital photographs or any still digital images, the common color model used in digital video is a luminance-chrominance model, such as </a:t>
            </a:r>
            <a:r>
              <a:rPr lang="en-US" sz="2000" b="1" dirty="0">
                <a:latin typeface="Times New Roman" panose="02020603050405020304" pitchFamily="18" charset="0"/>
                <a:cs typeface="Times New Roman" panose="02020603050405020304" pitchFamily="18" charset="0"/>
              </a:rPr>
              <a:t>YUV, </a:t>
            </a:r>
            <a:r>
              <a:rPr lang="en-US" sz="2000" dirty="0">
                <a:latin typeface="Times New Roman" panose="02020603050405020304" pitchFamily="18" charset="0"/>
                <a:cs typeface="Times New Roman" panose="02020603050405020304" pitchFamily="18" charset="0"/>
              </a:rPr>
              <a:t>to represent the color of each pixel. The</a:t>
            </a:r>
            <a:r>
              <a:rPr lang="en-US" sz="2000" b="1" dirty="0">
                <a:latin typeface="Times New Roman" panose="02020603050405020304" pitchFamily="18" charset="0"/>
                <a:cs typeface="Times New Roman" panose="02020603050405020304" pitchFamily="18" charset="0"/>
              </a:rPr>
              <a:t> Y </a:t>
            </a:r>
            <a:r>
              <a:rPr lang="en-US" sz="2000" dirty="0">
                <a:latin typeface="Times New Roman" panose="02020603050405020304" pitchFamily="18" charset="0"/>
                <a:cs typeface="Times New Roman" panose="02020603050405020304" pitchFamily="18" charset="0"/>
              </a:rPr>
              <a:t>component is the </a:t>
            </a:r>
            <a:r>
              <a:rPr lang="en-US" sz="2000" b="1" dirty="0">
                <a:latin typeface="Times New Roman" panose="02020603050405020304" pitchFamily="18" charset="0"/>
                <a:cs typeface="Times New Roman" panose="02020603050405020304" pitchFamily="18" charset="0"/>
              </a:rPr>
              <a:t>luminance (brightness</a:t>
            </a:r>
            <a:r>
              <a:rPr lang="en-US" sz="2000" dirty="0">
                <a:latin typeface="Times New Roman" panose="02020603050405020304" pitchFamily="18" charset="0"/>
                <a:cs typeface="Times New Roman" panose="02020603050405020304" pitchFamily="18" charset="0"/>
              </a:rPr>
              <a:t>). The</a:t>
            </a:r>
            <a:r>
              <a:rPr lang="en-US" sz="2000" b="1" dirty="0">
                <a:latin typeface="Times New Roman" panose="02020603050405020304" pitchFamily="18" charset="0"/>
                <a:cs typeface="Times New Roman" panose="02020603050405020304" pitchFamily="18" charset="0"/>
              </a:rPr>
              <a:t> U and V components</a:t>
            </a:r>
            <a:r>
              <a:rPr lang="en-US" sz="2000" dirty="0">
                <a:latin typeface="Times New Roman" panose="02020603050405020304" pitchFamily="18" charset="0"/>
                <a:cs typeface="Times New Roman" panose="02020603050405020304" pitchFamily="18" charset="0"/>
              </a:rPr>
              <a:t> are </a:t>
            </a:r>
            <a:r>
              <a:rPr lang="en-US" sz="2000" b="1" dirty="0">
                <a:latin typeface="Times New Roman" panose="02020603050405020304" pitchFamily="18" charset="0"/>
                <a:cs typeface="Times New Roman" panose="02020603050405020304" pitchFamily="18" charset="0"/>
              </a:rPr>
              <a:t>the chrominance (color or hue).</a:t>
            </a:r>
            <a:r>
              <a:rPr lang="en-US" sz="2000" dirty="0">
                <a:latin typeface="Times New Roman" panose="02020603050405020304" pitchFamily="18" charset="0"/>
                <a:cs typeface="Times New Roman" panose="02020603050405020304" pitchFamily="18" charset="0"/>
              </a:rPr>
              <a:t>The human eye is more sensitive to changes of luminance than it is to chrominance changes. Digital video systems exploit this phenomenon to reduce the storage of information by using fewer bits to storing the chrominance components. In other words, some chrominance data will be discarded. This method is called chroma subsampling or color subsampling</a:t>
            </a:r>
            <a:r>
              <a:rPr lang="en-US" sz="2000" dirty="0"/>
              <a:t>.</a:t>
            </a:r>
          </a:p>
        </p:txBody>
      </p:sp>
      <p:pic>
        <p:nvPicPr>
          <p:cNvPr id="3" name="Picture 2">
            <a:extLst>
              <a:ext uri="{FF2B5EF4-FFF2-40B4-BE49-F238E27FC236}">
                <a16:creationId xmlns:a16="http://schemas.microsoft.com/office/drawing/2014/main" id="{81F67482-E402-2647-AA8C-087D8CC84CE5}"/>
              </a:ext>
            </a:extLst>
          </p:cNvPr>
          <p:cNvPicPr>
            <a:picLocks noChangeAspect="1"/>
          </p:cNvPicPr>
          <p:nvPr/>
        </p:nvPicPr>
        <p:blipFill>
          <a:blip r:embed="rId2"/>
          <a:stretch>
            <a:fillRect/>
          </a:stretch>
        </p:blipFill>
        <p:spPr>
          <a:xfrm>
            <a:off x="2284412" y="-304800"/>
            <a:ext cx="8875059" cy="6858000"/>
          </a:xfrm>
          <a:prstGeom prst="rect">
            <a:avLst/>
          </a:prstGeom>
        </p:spPr>
      </p:pic>
    </p:spTree>
    <p:extLst>
      <p:ext uri="{BB962C8B-B14F-4D97-AF65-F5344CB8AC3E}">
        <p14:creationId xmlns:p14="http://schemas.microsoft.com/office/powerpoint/2010/main" val="261683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2825" cy="6370975"/>
          </a:xfrm>
          <a:prstGeom prst="rect">
            <a:avLst/>
          </a:prstGeom>
        </p:spPr>
        <p:txBody>
          <a:bodyPr>
            <a:spAutoFit/>
          </a:bodyPr>
          <a:lstStyle/>
          <a:p>
            <a:r>
              <a:rPr lang="en-US" sz="2400" b="1" dirty="0">
                <a:latin typeface="Times New Roman" panose="02020603050405020304" pitchFamily="18" charset="0"/>
                <a:cs typeface="Times New Roman" panose="02020603050405020304" pitchFamily="18" charset="0"/>
              </a:rPr>
              <a:t>DIGITAL VIDEO STANDARDS</a:t>
            </a:r>
          </a:p>
          <a:p>
            <a:r>
              <a:rPr lang="en-US" sz="2400" b="1" dirty="0">
                <a:latin typeface="Times New Roman" panose="02020603050405020304" pitchFamily="18" charset="0"/>
                <a:cs typeface="Times New Roman" panose="02020603050405020304" pitchFamily="18" charset="0"/>
              </a:rPr>
              <a:t>Standard Definition</a:t>
            </a:r>
          </a:p>
          <a:p>
            <a:r>
              <a:rPr lang="en-US" sz="2000" dirty="0">
                <a:latin typeface="Times New Roman" panose="02020603050405020304" pitchFamily="18" charset="0"/>
                <a:cs typeface="Times New Roman" panose="02020603050405020304" pitchFamily="18" charset="0"/>
              </a:rPr>
              <a:t>The term DV is often used as an abbreviation for digital video. However, </a:t>
            </a:r>
            <a:r>
              <a:rPr lang="en-US" sz="2000" b="1" i="1" dirty="0">
                <a:latin typeface="Times New Roman" panose="02020603050405020304" pitchFamily="18" charset="0"/>
                <a:cs typeface="Times New Roman" panose="02020603050405020304" pitchFamily="18" charset="0"/>
              </a:rPr>
              <a:t>DV compression </a:t>
            </a:r>
            <a:r>
              <a:rPr lang="en-US" sz="2000" dirty="0">
                <a:latin typeface="Times New Roman" panose="02020603050405020304" pitchFamily="18" charset="0"/>
                <a:cs typeface="Times New Roman" panose="02020603050405020304" pitchFamily="18" charset="0"/>
              </a:rPr>
              <a:t>or DV format refers to specific types of compression. For example, </a:t>
            </a:r>
            <a:r>
              <a:rPr lang="en-US" sz="2000" b="1" i="1" dirty="0">
                <a:latin typeface="Times New Roman" panose="02020603050405020304" pitchFamily="18" charset="0"/>
                <a:cs typeface="Times New Roman" panose="02020603050405020304" pitchFamily="18" charset="0"/>
              </a:rPr>
              <a:t>DV25</a:t>
            </a:r>
            <a:r>
              <a:rPr lang="en-US" sz="2000" dirty="0">
                <a:latin typeface="Times New Roman" panose="02020603050405020304" pitchFamily="18" charset="0"/>
                <a:cs typeface="Times New Roman" panose="02020603050405020304" pitchFamily="18" charset="0"/>
              </a:rPr>
              <a:t> is the most common DV compression </a:t>
            </a:r>
            <a:r>
              <a:rPr lang="en-US" sz="2000" b="1" i="1" dirty="0">
                <a:latin typeface="Times New Roman" panose="02020603050405020304" pitchFamily="18" charset="0"/>
                <a:cs typeface="Times New Roman" panose="02020603050405020304" pitchFamily="18" charset="0"/>
              </a:rPr>
              <a:t>for standard-definition digital video</a:t>
            </a:r>
            <a:r>
              <a:rPr lang="en-US" sz="2000" dirty="0">
                <a:latin typeface="Times New Roman" panose="02020603050405020304" pitchFamily="18" charset="0"/>
                <a:cs typeface="Times New Roman" panose="02020603050405020304" pitchFamily="18" charset="0"/>
              </a:rPr>
              <a:t>. DV25 is used by many digital video</a:t>
            </a:r>
          </a:p>
          <a:p>
            <a:r>
              <a:rPr lang="en-US" sz="2000" dirty="0">
                <a:latin typeface="Times New Roman" panose="02020603050405020304" pitchFamily="18" charset="0"/>
                <a:cs typeface="Times New Roman" panose="02020603050405020304" pitchFamily="18" charset="0"/>
              </a:rPr>
              <a:t>camcorders. These camcorders compress the video </a:t>
            </a:r>
          </a:p>
          <a:p>
            <a:r>
              <a:rPr lang="en-US" sz="2000" dirty="0">
                <a:latin typeface="Times New Roman" panose="02020603050405020304" pitchFamily="18" charset="0"/>
                <a:cs typeface="Times New Roman" panose="02020603050405020304" pitchFamily="18" charset="0"/>
              </a:rPr>
              <a:t>directly inside the camcorder. The video you get on tapes is already compressed into DV format. Table 6.3  in the text lists the specifications for the DV25 format. DV25 compresses the video at a fixed data rate of 25 megabits per second (Mbps) for the visual component of the video—hence the 25 in its name. This means the video takes up 3.125 MB of storage space per second. The total data rate for video, audio, and other control information is about 3.6 MB per second. The color space and color sampling method for NTSC is YUV 4:1:1. For NTSC, the frame size of the video is 720 X 480 pixels, and the frame rate is 29.97 fps.</a:t>
            </a:r>
          </a:p>
        </p:txBody>
      </p:sp>
    </p:spTree>
    <p:extLst>
      <p:ext uri="{BB962C8B-B14F-4D97-AF65-F5344CB8AC3E}">
        <p14:creationId xmlns:p14="http://schemas.microsoft.com/office/powerpoint/2010/main" val="291961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2CB338-8247-884B-AA42-0BD7303A1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87"/>
            <a:ext cx="12188825" cy="6835625"/>
          </a:xfrm>
          <a:prstGeom prst="rect">
            <a:avLst/>
          </a:prstGeom>
        </p:spPr>
      </p:pic>
    </p:spTree>
    <p:extLst>
      <p:ext uri="{BB962C8B-B14F-4D97-AF65-F5344CB8AC3E}">
        <p14:creationId xmlns:p14="http://schemas.microsoft.com/office/powerpoint/2010/main" val="290013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212" y="304800"/>
            <a:ext cx="10972800" cy="6678751"/>
          </a:xfrm>
          <a:prstGeom prst="rect">
            <a:avLst/>
          </a:prstGeom>
        </p:spPr>
        <p:txBody>
          <a:bodyPr wrap="square">
            <a:spAutoFit/>
          </a:bodyPr>
          <a:lstStyle/>
          <a:p>
            <a:pPr algn="ctr"/>
            <a:r>
              <a:rPr lang="en-US" sz="2800" dirty="0">
                <a:latin typeface="Times New Roman" panose="02020603050405020304" pitchFamily="18" charset="0"/>
                <a:cs typeface="Times New Roman" panose="02020603050405020304" pitchFamily="18" charset="0"/>
              </a:rPr>
              <a:t>Color Ratios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There are several subsampling formats, depending on the ratio of the chrominance information to be discarded. The format is designated with three numbers separated by colons, for example, 4:2:2, to represent the ratio of the Y-component to the two chrominance components, Y:U:V. The full-color information for each pixel contains one sample each of Y, U, and V. Thus, there are a total of three samples per pixel related to color information.</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4:4:4</a:t>
            </a:r>
          </a:p>
          <a:p>
            <a:r>
              <a:rPr lang="en-US" sz="2000" dirty="0">
                <a:latin typeface="Times New Roman" panose="02020603050405020304" pitchFamily="18" charset="0"/>
                <a:cs typeface="Times New Roman" panose="02020603050405020304" pitchFamily="18" charset="0"/>
              </a:rPr>
              <a:t>The designation 4:4:4 means for each group of four pixels, four samples of the Y-component and four samples each of the two chrominance components will be stored—that is, a total of 12 samples for each group of four pixels. In other words, there is no saving in storage (no compression), that is, no subsampling.</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4:2:2</a:t>
            </a:r>
          </a:p>
          <a:p>
            <a:r>
              <a:rPr lang="en-US" sz="2000" dirty="0">
                <a:latin typeface="Times New Roman" panose="02020603050405020304" pitchFamily="18" charset="0"/>
                <a:cs typeface="Times New Roman" panose="02020603050405020304" pitchFamily="18" charset="0"/>
              </a:rPr>
              <a:t>The 4:2:2 subsampling method means that for every four pixels, it will use: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4 samples of 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2 samples of U</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2 samples of V</a:t>
            </a:r>
          </a:p>
          <a:p>
            <a:r>
              <a:rPr lang="en-US" sz="2000" dirty="0">
                <a:latin typeface="Times New Roman" panose="02020603050405020304" pitchFamily="18" charset="0"/>
                <a:cs typeface="Times New Roman" panose="02020603050405020304" pitchFamily="18" charset="0"/>
              </a:rPr>
              <a:t>The total of samples used for every four pixels is now reduced from 12 to 8. This means a one-third reduction in storage requirements. This subsampling method is used in Digital Betacam video format.</a:t>
            </a:r>
          </a:p>
        </p:txBody>
      </p:sp>
    </p:spTree>
    <p:extLst>
      <p:ext uri="{BB962C8B-B14F-4D97-AF65-F5344CB8AC3E}">
        <p14:creationId xmlns:p14="http://schemas.microsoft.com/office/powerpoint/2010/main" val="15776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6212" y="152400"/>
            <a:ext cx="7540625" cy="6463308"/>
          </a:xfrm>
          <a:prstGeom prst="rect">
            <a:avLst/>
          </a:prstGeom>
        </p:spPr>
        <p:txBody>
          <a:bodyPr wrap="square">
            <a:spAutoFit/>
          </a:bodyPr>
          <a:lstStyle/>
          <a:p>
            <a:r>
              <a:rPr lang="en-US" b="1" dirty="0"/>
              <a:t>4:2:0</a:t>
            </a:r>
          </a:p>
          <a:p>
            <a:r>
              <a:rPr lang="en-US" dirty="0"/>
              <a:t>The 4:2:0 subsampling method means that for every four pixels, it will use:</a:t>
            </a:r>
          </a:p>
          <a:p>
            <a:pPr marL="285750" indent="-285750">
              <a:buFont typeface="Arial" panose="020B0604020202020204" pitchFamily="34" charset="0"/>
              <a:buChar char="•"/>
            </a:pPr>
            <a:r>
              <a:rPr lang="en-US" dirty="0"/>
              <a:t>4 samples of Y</a:t>
            </a:r>
          </a:p>
          <a:p>
            <a:pPr marL="285750" indent="-285750">
              <a:buFont typeface="Arial" panose="020B0604020202020204" pitchFamily="34" charset="0"/>
              <a:buChar char="•"/>
            </a:pPr>
            <a:r>
              <a:rPr lang="en-US" dirty="0"/>
              <a:t>2 samples of either U or V</a:t>
            </a:r>
          </a:p>
          <a:p>
            <a:r>
              <a:rPr lang="en-US" dirty="0"/>
              <a:t>The total of samples used for every four pixels is now reduced from 12 to 6. This results in a 50% reduction in storage requirements. The selection of U and V are alternated by scan lines. In one scan line, the samples from the U are used. In the next scan line, the samples from the V are used. This subsampling format is used in </a:t>
            </a:r>
            <a:r>
              <a:rPr lang="en-US" b="1" dirty="0"/>
              <a:t>HDV, MPEG-1, DVD MPEG-2, and PAL DV.</a:t>
            </a:r>
          </a:p>
          <a:p>
            <a:endParaRPr lang="en-US" b="1" dirty="0"/>
          </a:p>
          <a:p>
            <a:r>
              <a:rPr lang="en-US" b="1" dirty="0"/>
              <a:t>4:1:1</a:t>
            </a:r>
          </a:p>
          <a:p>
            <a:r>
              <a:rPr lang="en-US" dirty="0"/>
              <a:t>The 4:1:1 subsampling method means that for every four pixels, it will use:</a:t>
            </a:r>
          </a:p>
          <a:p>
            <a:pPr marL="285750" indent="-285750">
              <a:buFont typeface="Arial" panose="020B0604020202020204" pitchFamily="34" charset="0"/>
              <a:buChar char="•"/>
            </a:pPr>
            <a:r>
              <a:rPr lang="en-US" dirty="0"/>
              <a:t> 4 samples of Y</a:t>
            </a:r>
          </a:p>
          <a:p>
            <a:pPr marL="285750" indent="-285750">
              <a:buFont typeface="Arial" panose="020B0604020202020204" pitchFamily="34" charset="0"/>
              <a:buChar char="•"/>
            </a:pPr>
            <a:r>
              <a:rPr lang="en-US" dirty="0"/>
              <a:t> 1 sample of U</a:t>
            </a:r>
          </a:p>
          <a:p>
            <a:pPr marL="285750" indent="-285750">
              <a:buFont typeface="Arial" panose="020B0604020202020204" pitchFamily="34" charset="0"/>
              <a:buChar char="•"/>
            </a:pPr>
            <a:r>
              <a:rPr lang="en-US" dirty="0"/>
              <a:t> 1 sample of V</a:t>
            </a:r>
          </a:p>
          <a:p>
            <a:r>
              <a:rPr lang="en-US" dirty="0"/>
              <a:t>The total of samples used for every four pixels is now reduced from 12 to 6. This means a 50% reduction in storage requirements. This subsampling method is used in NTSC DV. The DV format is used in the miniDV digital video camcorder.</a:t>
            </a:r>
          </a:p>
        </p:txBody>
      </p:sp>
    </p:spTree>
    <p:extLst>
      <p:ext uri="{BB962C8B-B14F-4D97-AF65-F5344CB8AC3E}">
        <p14:creationId xmlns:p14="http://schemas.microsoft.com/office/powerpoint/2010/main" val="247650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89212" y="1066800"/>
            <a:ext cx="6105189" cy="5632311"/>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MPEG</a:t>
            </a:r>
            <a:r>
              <a:rPr lang="en-US" sz="2400" dirty="0">
                <a:latin typeface="Times New Roman" panose="02020603050405020304" pitchFamily="18" charset="0"/>
                <a:cs typeface="Times New Roman" panose="02020603050405020304" pitchFamily="18" charset="0"/>
              </a:rPr>
              <a:t> stands for </a:t>
            </a:r>
            <a:r>
              <a:rPr lang="en-US" sz="2400" b="1" dirty="0">
                <a:latin typeface="Times New Roman" panose="02020603050405020304" pitchFamily="18" charset="0"/>
                <a:cs typeface="Times New Roman" panose="02020603050405020304" pitchFamily="18" charset="0"/>
              </a:rPr>
              <a:t>Moving Pictures Experts Group</a:t>
            </a:r>
            <a:r>
              <a:rPr lang="en-US" sz="2400" dirty="0">
                <a:latin typeface="Times New Roman" panose="02020603050405020304" pitchFamily="18" charset="0"/>
                <a:cs typeface="Times New Roman" panose="02020603050405020304" pitchFamily="18" charset="0"/>
              </a:rPr>
              <a:t>. It is a file format that allows high compression. There are several variations of </a:t>
            </a:r>
            <a:r>
              <a:rPr lang="en-US" sz="2400" b="1" dirty="0">
                <a:latin typeface="Times New Roman" panose="02020603050405020304" pitchFamily="18" charset="0"/>
                <a:cs typeface="Times New Roman" panose="02020603050405020304" pitchFamily="18" charset="0"/>
              </a:rPr>
              <a:t>MPEG: MPEG-1, MPEG-2, and MPEG-4. MPEG-1 </a:t>
            </a:r>
            <a:r>
              <a:rPr lang="en-US" sz="2400" dirty="0">
                <a:latin typeface="Times New Roman" panose="02020603050405020304" pitchFamily="18" charset="0"/>
                <a:cs typeface="Times New Roman" panose="02020603050405020304" pitchFamily="18" charset="0"/>
              </a:rPr>
              <a:t>supports the </a:t>
            </a:r>
            <a:r>
              <a:rPr lang="en-US" sz="2400" b="1" dirty="0">
                <a:latin typeface="Times New Roman" panose="02020603050405020304" pitchFamily="18" charset="0"/>
                <a:cs typeface="Times New Roman" panose="02020603050405020304" pitchFamily="18" charset="0"/>
              </a:rPr>
              <a:t>VideoCD</a:t>
            </a:r>
            <a:r>
              <a:rPr lang="en-US" sz="2400" dirty="0">
                <a:latin typeface="Times New Roman" panose="02020603050405020304" pitchFamily="18" charset="0"/>
                <a:cs typeface="Times New Roman" panose="02020603050405020304" pitchFamily="18" charset="0"/>
              </a:rPr>
              <a:t> format. </a:t>
            </a:r>
            <a:r>
              <a:rPr lang="en-US" sz="2400" b="1" dirty="0">
                <a:latin typeface="Times New Roman" panose="02020603050405020304" pitchFamily="18" charset="0"/>
                <a:cs typeface="Times New Roman" panose="02020603050405020304" pitchFamily="18" charset="0"/>
              </a:rPr>
              <a:t>MPEG-2</a:t>
            </a:r>
            <a:r>
              <a:rPr lang="en-US" sz="2400" dirty="0">
                <a:latin typeface="Times New Roman" panose="02020603050405020304" pitchFamily="18" charset="0"/>
                <a:cs typeface="Times New Roman" panose="02020603050405020304" pitchFamily="18" charset="0"/>
              </a:rPr>
              <a:t> supports </a:t>
            </a:r>
            <a:r>
              <a:rPr lang="en-US" sz="2400" b="1" dirty="0">
                <a:latin typeface="Times New Roman" panose="02020603050405020304" pitchFamily="18" charset="0"/>
                <a:cs typeface="Times New Roman" panose="02020603050405020304" pitchFamily="18" charset="0"/>
              </a:rPr>
              <a:t>the DVD-video, Blu-ray, high-definition video, and HDTV standards.</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MPEG-4</a:t>
            </a:r>
            <a:r>
              <a:rPr lang="en-US" sz="2400" dirty="0">
                <a:latin typeface="Times New Roman" panose="02020603050405020304" pitchFamily="18" charset="0"/>
                <a:cs typeface="Times New Roman" panose="02020603050405020304" pitchFamily="18" charset="0"/>
              </a:rPr>
              <a:t> is the newer standard of the </a:t>
            </a:r>
            <a:r>
              <a:rPr lang="en-US" sz="2400" b="1" dirty="0">
                <a:latin typeface="Times New Roman" panose="02020603050405020304" pitchFamily="18" charset="0"/>
                <a:cs typeface="Times New Roman" panose="02020603050405020304" pitchFamily="18" charset="0"/>
              </a:rPr>
              <a:t>MPEG family. </a:t>
            </a:r>
            <a:r>
              <a:rPr lang="en-US" sz="2400" dirty="0">
                <a:latin typeface="Times New Roman" panose="02020603050405020304" pitchFamily="18" charset="0"/>
                <a:cs typeface="Times New Roman" panose="02020603050405020304" pitchFamily="18" charset="0"/>
              </a:rPr>
              <a:t>It differs from </a:t>
            </a:r>
            <a:r>
              <a:rPr lang="en-US" sz="2400" b="1" dirty="0">
                <a:latin typeface="Times New Roman" panose="02020603050405020304" pitchFamily="18" charset="0"/>
                <a:cs typeface="Times New Roman" panose="02020603050405020304" pitchFamily="18" charset="0"/>
              </a:rPr>
              <a:t>MPEG-1 and MPEG-2 </a:t>
            </a:r>
            <a:r>
              <a:rPr lang="en-US" sz="2400" dirty="0">
                <a:latin typeface="Times New Roman" panose="02020603050405020304" pitchFamily="18" charset="0"/>
                <a:cs typeface="Times New Roman" panose="02020603050405020304" pitchFamily="18" charset="0"/>
              </a:rPr>
              <a:t>in the coding approach and the range of target data rate. </a:t>
            </a:r>
            <a:r>
              <a:rPr lang="en-US" sz="2400" b="1" dirty="0">
                <a:latin typeface="Times New Roman" panose="02020603050405020304" pitchFamily="18" charset="0"/>
                <a:cs typeface="Times New Roman" panose="02020603050405020304" pitchFamily="18" charset="0"/>
              </a:rPr>
              <a:t>MPEG-4’s</a:t>
            </a:r>
            <a:r>
              <a:rPr lang="en-US" sz="2400" dirty="0">
                <a:latin typeface="Times New Roman" panose="02020603050405020304" pitchFamily="18" charset="0"/>
                <a:cs typeface="Times New Roman" panose="02020603050405020304" pitchFamily="18" charset="0"/>
              </a:rPr>
              <a:t> low-end range of data rate targets the mobile applications, such as </a:t>
            </a:r>
            <a:r>
              <a:rPr lang="en-US" sz="2400" b="1" dirty="0">
                <a:latin typeface="Times New Roman" panose="02020603050405020304" pitchFamily="18" charset="0"/>
                <a:cs typeface="Times New Roman" panose="02020603050405020304" pitchFamily="18" charset="0"/>
              </a:rPr>
              <a:t>cell phones</a:t>
            </a:r>
            <a:r>
              <a:rPr lang="en-US" sz="2400" dirty="0">
                <a:latin typeface="Times New Roman" panose="02020603050405020304" pitchFamily="18" charset="0"/>
                <a:cs typeface="Times New Roman" panose="02020603050405020304" pitchFamily="18" charset="0"/>
              </a:rPr>
              <a:t>, that MPEG-1 and MPEG-2 standards do not support. The high-end supports the video quality for HDTV and high-definition video.</a:t>
            </a:r>
          </a:p>
        </p:txBody>
      </p:sp>
    </p:spTree>
    <p:extLst>
      <p:ext uri="{BB962C8B-B14F-4D97-AF65-F5344CB8AC3E}">
        <p14:creationId xmlns:p14="http://schemas.microsoft.com/office/powerpoint/2010/main" val="94268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3012" y="1219200"/>
            <a:ext cx="6092825" cy="4401205"/>
          </a:xfrm>
          <a:prstGeom prst="rect">
            <a:avLst/>
          </a:prstGeom>
        </p:spPr>
        <p:txBody>
          <a:bodyPr>
            <a:spAutoFit/>
          </a:bodyPr>
          <a:lstStyle/>
          <a:p>
            <a:r>
              <a:rPr lang="en-US" sz="2000" dirty="0"/>
              <a:t>The </a:t>
            </a:r>
            <a:r>
              <a:rPr lang="en-US" sz="2000" b="1" i="1" dirty="0"/>
              <a:t>data rate </a:t>
            </a:r>
            <a:r>
              <a:rPr lang="en-US" sz="2000" dirty="0"/>
              <a:t>refers to the amount of video data to be processed per second. The average data rate of a video is calculated by dividing the file size by the total length of the video in seconds. It provides a measure for predicting the smoothness of the video playback on devices. If a video’s data rate is too high for a playback device to handle, the playback of the video will be choppy. Lowering the video data rate can be achieved by reducing the video file size. The general strategies to </a:t>
            </a:r>
            <a:r>
              <a:rPr lang="en-US" sz="2000" b="1" i="1" dirty="0"/>
              <a:t>reduce video file size </a:t>
            </a:r>
            <a:r>
              <a:rPr lang="en-US" sz="2000" dirty="0"/>
              <a:t>include: </a:t>
            </a:r>
            <a:r>
              <a:rPr lang="en-US" sz="2000" b="1" i="1" dirty="0"/>
              <a:t>(1) lowering the frame size of the video</a:t>
            </a:r>
            <a:r>
              <a:rPr lang="en-US" sz="2000" dirty="0"/>
              <a:t>, </a:t>
            </a:r>
            <a:r>
              <a:rPr lang="en-US" sz="2000" b="1" i="1" dirty="0"/>
              <a:t>(2) lowering the frame rate of the video, </a:t>
            </a:r>
            <a:r>
              <a:rPr lang="en-US" sz="2000" dirty="0"/>
              <a:t>and </a:t>
            </a:r>
            <a:r>
              <a:rPr lang="en-US" sz="2000" b="1" i="1" dirty="0"/>
              <a:t>(3) using a compressor that allows higher compression.</a:t>
            </a:r>
          </a:p>
        </p:txBody>
      </p:sp>
    </p:spTree>
    <p:extLst>
      <p:ext uri="{BB962C8B-B14F-4D97-AF65-F5344CB8AC3E}">
        <p14:creationId xmlns:p14="http://schemas.microsoft.com/office/powerpoint/2010/main" val="373176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2DC4D5-1443-2447-9815-EBE7524B86B0}"/>
              </a:ext>
            </a:extLst>
          </p:cNvPr>
          <p:cNvSpPr/>
          <p:nvPr/>
        </p:nvSpPr>
        <p:spPr>
          <a:xfrm>
            <a:off x="989012" y="330398"/>
            <a:ext cx="8151813" cy="6494085"/>
          </a:xfrm>
          <a:prstGeom prst="rect">
            <a:avLst/>
          </a:prstGeom>
        </p:spPr>
        <p:txBody>
          <a:bodyPr wrap="square">
            <a:spAutoFit/>
          </a:bodyPr>
          <a:lstStyle/>
          <a:p>
            <a:r>
              <a:rPr lang="en-US" sz="4400" b="1" dirty="0">
                <a:solidFill>
                  <a:schemeClr val="tx2"/>
                </a:solidFill>
                <a:latin typeface="BaskOldFace"/>
              </a:rPr>
              <a:t>              </a:t>
            </a:r>
            <a:r>
              <a:rPr lang="en-US" sz="2400" b="1" dirty="0">
                <a:solidFill>
                  <a:schemeClr val="tx2"/>
                </a:solidFill>
                <a:latin typeface="Times New Roman" panose="02020603050405020304" pitchFamily="18" charset="0"/>
                <a:cs typeface="Times New Roman" panose="02020603050405020304" pitchFamily="18" charset="0"/>
              </a:rPr>
              <a:t>Strategies for Reducing File Size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Shorten the Duration of the video IF the intended use allows for this. Unlike static image files, with audio files one has the extra dimension of time. Lower the frame rate of the video.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Lower the Frame size of the video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Lower the frame rate of the video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Lower the picture quality of the video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Lower the color depth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Lower the sampling rate, bit depth and number of channels for the audio </a:t>
            </a:r>
          </a:p>
          <a:p>
            <a:pPr marL="285750" indent="-285750">
              <a:buFont typeface="Arial" panose="020B0604020202020204" pitchFamily="34" charset="0"/>
              <a:buChar char="•"/>
            </a:pPr>
            <a:r>
              <a:rPr lang="en-US" sz="2400" dirty="0">
                <a:solidFill>
                  <a:schemeClr val="tx2"/>
                </a:solidFill>
                <a:latin typeface="Times New Roman" panose="02020603050405020304" pitchFamily="18" charset="0"/>
                <a:cs typeface="Times New Roman" panose="02020603050405020304" pitchFamily="18" charset="0"/>
              </a:rPr>
              <a:t>Compress the File; As with static image and audio file formats, there are both lossy and lossless types of compression.  With video, there are spatial (pixels compressed independently) and temporal (compresses pixels in selective frames) compression methods. </a:t>
            </a:r>
          </a:p>
          <a:p>
            <a:endParaRPr lang="en-US" sz="36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09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012" y="1600200"/>
            <a:ext cx="8534400" cy="378565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There are </a:t>
            </a:r>
            <a:r>
              <a:rPr lang="en-US" sz="2400" b="1" dirty="0">
                <a:latin typeface="Times New Roman" panose="02020603050405020304" pitchFamily="18" charset="0"/>
                <a:cs typeface="Times New Roman" panose="02020603050405020304" pitchFamily="18" charset="0"/>
              </a:rPr>
              <a:t>two modes of video playback</a:t>
            </a:r>
            <a:r>
              <a:rPr lang="en-US" sz="2400" dirty="0">
                <a:latin typeface="Times New Roman" panose="02020603050405020304" pitchFamily="18" charset="0"/>
                <a:cs typeface="Times New Roman" panose="02020603050405020304" pitchFamily="18" charset="0"/>
              </a:rPr>
              <a:t>: play from the </a:t>
            </a:r>
            <a:r>
              <a:rPr lang="en-US" sz="2400" b="1" dirty="0">
                <a:latin typeface="Times New Roman" panose="02020603050405020304" pitchFamily="18" charset="0"/>
                <a:cs typeface="Times New Roman" panose="02020603050405020304" pitchFamily="18" charset="0"/>
              </a:rPr>
              <a:t>local storage of the user’s device </a:t>
            </a:r>
            <a:r>
              <a:rPr lang="en-US" sz="2400" dirty="0">
                <a:latin typeface="Times New Roman" panose="02020603050405020304" pitchFamily="18" charset="0"/>
                <a:cs typeface="Times New Roman" panose="02020603050405020304" pitchFamily="18" charset="0"/>
              </a:rPr>
              <a:t>and play over a </a:t>
            </a:r>
            <a:r>
              <a:rPr lang="en-US" sz="2400" b="1" dirty="0">
                <a:latin typeface="Times New Roman" panose="02020603050405020304" pitchFamily="18" charset="0"/>
                <a:cs typeface="Times New Roman" panose="02020603050405020304" pitchFamily="18" charset="0"/>
              </a:rPr>
              <a:t>network.</a:t>
            </a:r>
            <a:r>
              <a:rPr lang="en-US" sz="2400" dirty="0">
                <a:latin typeface="Times New Roman" panose="02020603050405020304" pitchFamily="18" charset="0"/>
                <a:cs typeface="Times New Roman" panose="02020603050405020304" pitchFamily="18" charset="0"/>
              </a:rPr>
              <a:t> When playing from the user’s device, an entire clip needs to be already on the device before it can be played. In playing over the network, the video will be displayed as the data stream arrives. In other words, a video file does not have to be downloaded in its entirety before it can be played. Streaming video and progressive down-load or pseudo streaming fall into this mode of video playback. True streaming requires a streaming server but progressive download does not.</a:t>
            </a:r>
          </a:p>
        </p:txBody>
      </p:sp>
    </p:spTree>
    <p:extLst>
      <p:ext uri="{BB962C8B-B14F-4D97-AF65-F5344CB8AC3E}">
        <p14:creationId xmlns:p14="http://schemas.microsoft.com/office/powerpoint/2010/main" val="2378379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7AD9E-F127-374E-ADDE-CC24A3A45D56}"/>
              </a:ext>
            </a:extLst>
          </p:cNvPr>
          <p:cNvSpPr>
            <a:spLocks noGrp="1"/>
          </p:cNvSpPr>
          <p:nvPr>
            <p:ph type="title"/>
          </p:nvPr>
        </p:nvSpPr>
        <p:spPr>
          <a:xfrm>
            <a:off x="1293813" y="152400"/>
            <a:ext cx="9601200" cy="762000"/>
          </a:xfrm>
        </p:spPr>
        <p:txBody>
          <a:bodyPr>
            <a:normAutofit/>
          </a:bodyPr>
          <a:lstStyle/>
          <a:p>
            <a:r>
              <a:rPr lang="en-US" sz="2400" dirty="0"/>
              <a:t>Summary:</a:t>
            </a:r>
            <a:br>
              <a:rPr lang="en-US" sz="2400" dirty="0"/>
            </a:br>
            <a:r>
              <a:rPr lang="en-US" sz="2400" dirty="0"/>
              <a:t>Review Questions</a:t>
            </a:r>
          </a:p>
        </p:txBody>
      </p:sp>
      <p:sp>
        <p:nvSpPr>
          <p:cNvPr id="3" name="Rectangle 2">
            <a:extLst>
              <a:ext uri="{FF2B5EF4-FFF2-40B4-BE49-F238E27FC236}">
                <a16:creationId xmlns:a16="http://schemas.microsoft.com/office/drawing/2014/main" id="{2A3427C2-881A-B84D-B117-6B8E994C5654}"/>
              </a:ext>
            </a:extLst>
          </p:cNvPr>
          <p:cNvSpPr/>
          <p:nvPr/>
        </p:nvSpPr>
        <p:spPr>
          <a:xfrm>
            <a:off x="227012" y="1066800"/>
            <a:ext cx="11961813" cy="5970865"/>
          </a:xfrm>
          <a:prstGeom prst="rect">
            <a:avLst/>
          </a:prstGeom>
        </p:spPr>
        <p:txBody>
          <a:bodyPr wrap="square">
            <a:spAutoFit/>
          </a:bodyPr>
          <a:lstStyle/>
          <a:p>
            <a:r>
              <a:rPr lang="en-US" sz="1600" b="1" dirty="0">
                <a:latin typeface="Times New Roman" panose="02020603050405020304" pitchFamily="18" charset="0"/>
                <a:ea typeface="Calibri" panose="020F0502020204030204" pitchFamily="34" charset="0"/>
                <a:cs typeface="Times New Roman" panose="02020603050405020304" pitchFamily="18" charset="0"/>
              </a:rPr>
              <a:t>1. </a:t>
            </a:r>
            <a:r>
              <a:rPr lang="en-US" sz="1600" dirty="0">
                <a:latin typeface="Times New Roman" panose="02020603050405020304" pitchFamily="18" charset="0"/>
                <a:ea typeface="Calibri" panose="020F0502020204030204" pitchFamily="34" charset="0"/>
                <a:cs typeface="Times New Roman" panose="02020603050405020304" pitchFamily="18" charset="0"/>
              </a:rPr>
              <a:t>Which of the following is the television broadcast standard for the United States and Japan? </a:t>
            </a:r>
          </a:p>
          <a:p>
            <a:r>
              <a:rPr lang="en-US" sz="1600" dirty="0">
                <a:latin typeface="Times New Roman" panose="02020603050405020304" pitchFamily="18" charset="0"/>
                <a:ea typeface="Calibri" panose="020F0502020204030204" pitchFamily="34" charset="0"/>
                <a:cs typeface="Times New Roman" panose="02020603050405020304" pitchFamily="18" charset="0"/>
              </a:rPr>
              <a:t>A. NTSC</a:t>
            </a:r>
          </a:p>
          <a:p>
            <a:r>
              <a:rPr lang="en-US" sz="1600" dirty="0">
                <a:latin typeface="Times New Roman" panose="02020603050405020304" pitchFamily="18" charset="0"/>
                <a:ea typeface="Calibri" panose="020F0502020204030204" pitchFamily="34" charset="0"/>
                <a:cs typeface="Times New Roman" panose="02020603050405020304" pitchFamily="18" charset="0"/>
              </a:rPr>
              <a:t>B. PAL</a:t>
            </a:r>
          </a:p>
          <a:p>
            <a:r>
              <a:rPr lang="en-US" sz="1600" dirty="0">
                <a:latin typeface="Times New Roman" panose="02020603050405020304" pitchFamily="18" charset="0"/>
                <a:ea typeface="Calibri" panose="020F0502020204030204" pitchFamily="34" charset="0"/>
                <a:cs typeface="Times New Roman" panose="02020603050405020304" pitchFamily="18" charset="0"/>
              </a:rPr>
              <a:t>C. SECAM</a:t>
            </a:r>
          </a:p>
          <a:p>
            <a:r>
              <a:rPr lang="en-US" sz="1600" b="1" dirty="0">
                <a:latin typeface="Times New Roman" panose="02020603050405020304" pitchFamily="18" charset="0"/>
                <a:ea typeface="Calibri" panose="020F0502020204030204" pitchFamily="34" charset="0"/>
                <a:cs typeface="Times New Roman" panose="02020603050405020304" pitchFamily="18" charset="0"/>
              </a:rPr>
              <a:t>2. </a:t>
            </a:r>
            <a:r>
              <a:rPr lang="en-US" sz="1600" dirty="0">
                <a:latin typeface="Times New Roman" panose="02020603050405020304" pitchFamily="18" charset="0"/>
                <a:ea typeface="Calibri" panose="020F0502020204030204" pitchFamily="34" charset="0"/>
                <a:cs typeface="Times New Roman" panose="02020603050405020304" pitchFamily="18" charset="0"/>
              </a:rPr>
              <a:t>Which of the following is the most common color model for video? </a:t>
            </a:r>
          </a:p>
          <a:p>
            <a:r>
              <a:rPr lang="en-US" sz="1600" dirty="0">
                <a:latin typeface="Times New Roman" panose="02020603050405020304" pitchFamily="18" charset="0"/>
                <a:ea typeface="Calibri" panose="020F0502020204030204" pitchFamily="34" charset="0"/>
                <a:cs typeface="Times New Roman" panose="02020603050405020304" pitchFamily="18" charset="0"/>
              </a:rPr>
              <a:t>A. RGB</a:t>
            </a:r>
          </a:p>
          <a:p>
            <a:r>
              <a:rPr lang="en-US" sz="1600" dirty="0">
                <a:latin typeface="Times New Roman" panose="02020603050405020304" pitchFamily="18" charset="0"/>
                <a:ea typeface="Calibri" panose="020F0502020204030204" pitchFamily="34" charset="0"/>
                <a:cs typeface="Times New Roman" panose="02020603050405020304" pitchFamily="18" charset="0"/>
              </a:rPr>
              <a:t>B. HSV</a:t>
            </a:r>
          </a:p>
          <a:p>
            <a:r>
              <a:rPr lang="en-US" sz="1600" dirty="0">
                <a:latin typeface="Times New Roman" panose="02020603050405020304" pitchFamily="18" charset="0"/>
                <a:ea typeface="Calibri" panose="020F0502020204030204" pitchFamily="34" charset="0"/>
                <a:cs typeface="Times New Roman" panose="02020603050405020304" pitchFamily="18" charset="0"/>
              </a:rPr>
              <a:t>C. CIE XYZ</a:t>
            </a:r>
          </a:p>
          <a:p>
            <a:r>
              <a:rPr lang="en-US" sz="1600" dirty="0">
                <a:latin typeface="Times New Roman" panose="02020603050405020304" pitchFamily="18" charset="0"/>
                <a:ea typeface="Calibri" panose="020F0502020204030204" pitchFamily="34" charset="0"/>
                <a:cs typeface="Times New Roman" panose="02020603050405020304" pitchFamily="18" charset="0"/>
              </a:rPr>
              <a:t>D. luminance-chrominance</a:t>
            </a:r>
          </a:p>
          <a:p>
            <a:r>
              <a:rPr lang="en-US" sz="1600" b="1" dirty="0">
                <a:latin typeface="Times New Roman" panose="02020603050405020304" pitchFamily="18" charset="0"/>
                <a:ea typeface="Calibri" panose="020F0502020204030204" pitchFamily="34" charset="0"/>
                <a:cs typeface="Times New Roman" panose="02020603050405020304" pitchFamily="18" charset="0"/>
              </a:rPr>
              <a:t>3. </a:t>
            </a:r>
            <a:r>
              <a:rPr lang="en-US" sz="1600" dirty="0">
                <a:latin typeface="Times New Roman" panose="02020603050405020304" pitchFamily="18" charset="0"/>
                <a:ea typeface="Calibri" panose="020F0502020204030204" pitchFamily="34" charset="0"/>
                <a:cs typeface="Times New Roman" panose="02020603050405020304" pitchFamily="18" charset="0"/>
              </a:rPr>
              <a:t>The frame rate for the NTSC system is _____ fps. </a:t>
            </a:r>
          </a:p>
          <a:p>
            <a:r>
              <a:rPr lang="en-US" sz="1600" dirty="0">
                <a:latin typeface="Times New Roman" panose="02020603050405020304" pitchFamily="18" charset="0"/>
                <a:ea typeface="Calibri" panose="020F0502020204030204" pitchFamily="34" charset="0"/>
                <a:cs typeface="Times New Roman" panose="02020603050405020304" pitchFamily="18" charset="0"/>
              </a:rPr>
              <a:t>A. 24</a:t>
            </a:r>
          </a:p>
          <a:p>
            <a:r>
              <a:rPr lang="en-US" sz="1600" dirty="0">
                <a:latin typeface="Times New Roman" panose="02020603050405020304" pitchFamily="18" charset="0"/>
                <a:ea typeface="Calibri" panose="020F0502020204030204" pitchFamily="34" charset="0"/>
                <a:cs typeface="Times New Roman" panose="02020603050405020304" pitchFamily="18" charset="0"/>
              </a:rPr>
              <a:t>B. 25</a:t>
            </a:r>
          </a:p>
          <a:p>
            <a:r>
              <a:rPr lang="en-US" sz="1600" dirty="0">
                <a:latin typeface="Times New Roman" panose="02020603050405020304" pitchFamily="18" charset="0"/>
                <a:ea typeface="Calibri" panose="020F0502020204030204" pitchFamily="34" charset="0"/>
                <a:cs typeface="Times New Roman" panose="02020603050405020304" pitchFamily="18" charset="0"/>
              </a:rPr>
              <a:t>C. 28.9</a:t>
            </a:r>
          </a:p>
          <a:p>
            <a:r>
              <a:rPr lang="en-US" sz="1600" dirty="0">
                <a:latin typeface="Times New Roman" panose="02020603050405020304" pitchFamily="18" charset="0"/>
                <a:ea typeface="Calibri" panose="020F0502020204030204" pitchFamily="34" charset="0"/>
                <a:cs typeface="Times New Roman" panose="02020603050405020304" pitchFamily="18" charset="0"/>
              </a:rPr>
              <a:t>D. 29.97</a:t>
            </a:r>
          </a:p>
          <a:p>
            <a:r>
              <a:rPr lang="en-US" sz="1600" dirty="0">
                <a:latin typeface="Times New Roman" panose="02020603050405020304" pitchFamily="18" charset="0"/>
                <a:ea typeface="Calibri" panose="020F0502020204030204" pitchFamily="34" charset="0"/>
                <a:cs typeface="Times New Roman" panose="02020603050405020304" pitchFamily="18" charset="0"/>
              </a:rPr>
              <a:t>E. 30</a:t>
            </a:r>
          </a:p>
          <a:p>
            <a:r>
              <a:rPr lang="en-US" sz="1600" b="1" dirty="0">
                <a:latin typeface="Times New Roman" panose="02020603050405020304" pitchFamily="18" charset="0"/>
                <a:ea typeface="Calibri" panose="020F0502020204030204" pitchFamily="34" charset="0"/>
                <a:cs typeface="Times New Roman" panose="02020603050405020304" pitchFamily="18" charset="0"/>
              </a:rPr>
              <a:t>4. </a:t>
            </a:r>
            <a:r>
              <a:rPr lang="en-US" sz="1600" dirty="0">
                <a:latin typeface="Times New Roman" panose="02020603050405020304" pitchFamily="18" charset="0"/>
                <a:ea typeface="Calibri" panose="020F0502020204030204" pitchFamily="34" charset="0"/>
                <a:cs typeface="Times New Roman" panose="02020603050405020304" pitchFamily="18" charset="0"/>
              </a:rPr>
              <a:t>Interlaced scan displays the frame by scanning the lines of a frame _____. </a:t>
            </a:r>
          </a:p>
          <a:p>
            <a:r>
              <a:rPr lang="en-US" sz="1600" dirty="0">
                <a:latin typeface="Times New Roman" panose="02020603050405020304" pitchFamily="18" charset="0"/>
                <a:ea typeface="Calibri" panose="020F0502020204030204" pitchFamily="34" charset="0"/>
                <a:cs typeface="Times New Roman" panose="02020603050405020304" pitchFamily="18" charset="0"/>
              </a:rPr>
              <a:t>A. in one pass from top to bottom</a:t>
            </a:r>
          </a:p>
          <a:p>
            <a:r>
              <a:rPr lang="en-US" sz="1600" dirty="0">
                <a:latin typeface="Times New Roman" panose="02020603050405020304" pitchFamily="18" charset="0"/>
                <a:ea typeface="Calibri" panose="020F0502020204030204" pitchFamily="34" charset="0"/>
                <a:cs typeface="Times New Roman" panose="02020603050405020304" pitchFamily="18" charset="0"/>
              </a:rPr>
              <a:t>B. in two passes: even-numbered lines in one pass and odd-numbered lines in the second</a:t>
            </a:r>
          </a:p>
          <a:p>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r>
              <a:rPr lang="en-US" sz="1600" b="1" dirty="0">
                <a:latin typeface="Times New Roman" panose="02020603050405020304" pitchFamily="18" charset="0"/>
                <a:ea typeface="Calibri" panose="020F0502020204030204" pitchFamily="34" charset="0"/>
                <a:cs typeface="Times New Roman" panose="02020603050405020304" pitchFamily="18" charset="0"/>
              </a:rPr>
              <a:t>5. </a:t>
            </a:r>
            <a:r>
              <a:rPr lang="en-US" sz="1600" dirty="0">
                <a:latin typeface="Times New Roman" panose="02020603050405020304" pitchFamily="18" charset="0"/>
                <a:ea typeface="Calibri" panose="020F0502020204030204" pitchFamily="34" charset="0"/>
                <a:cs typeface="Times New Roman" panose="02020603050405020304" pitchFamily="18" charset="0"/>
              </a:rPr>
              <a:t>Progressive scan displays the frame by scanning the lines of a frame _____. </a:t>
            </a:r>
          </a:p>
          <a:p>
            <a:r>
              <a:rPr lang="en-US" sz="1600" dirty="0">
                <a:latin typeface="Times New Roman" panose="02020603050405020304" pitchFamily="18" charset="0"/>
                <a:ea typeface="Calibri" panose="020F0502020204030204" pitchFamily="34" charset="0"/>
                <a:cs typeface="Times New Roman" panose="02020603050405020304" pitchFamily="18" charset="0"/>
              </a:rPr>
              <a:t>A. in one pass from top to bottom</a:t>
            </a:r>
          </a:p>
          <a:p>
            <a:r>
              <a:rPr lang="en-US" sz="1600" dirty="0">
                <a:latin typeface="Times New Roman" panose="02020603050405020304" pitchFamily="18" charset="0"/>
                <a:ea typeface="Calibri" panose="020F0502020204030204" pitchFamily="34" charset="0"/>
                <a:cs typeface="Times New Roman" panose="02020603050405020304" pitchFamily="18" charset="0"/>
              </a:rPr>
              <a:t>B. in two passes: even-numbered lines in one pass and odd-numbered lines in the second</a:t>
            </a:r>
          </a:p>
          <a:p>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08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64EDF9-9977-324E-BA57-7F26A24B0127}"/>
              </a:ext>
            </a:extLst>
          </p:cNvPr>
          <p:cNvSpPr/>
          <p:nvPr/>
        </p:nvSpPr>
        <p:spPr>
          <a:xfrm>
            <a:off x="1522412" y="228600"/>
            <a:ext cx="8686800" cy="6494085"/>
          </a:xfrm>
          <a:prstGeom prst="rect">
            <a:avLst/>
          </a:prstGeom>
        </p:spPr>
        <p:txBody>
          <a:bodyPr wrap="square">
            <a:spAutoFit/>
          </a:bodyPr>
          <a:lstStyle/>
          <a:p>
            <a:r>
              <a:rPr lang="en-US" sz="3200" b="1" dirty="0">
                <a:solidFill>
                  <a:schemeClr val="tx2"/>
                </a:solidFill>
                <a:latin typeface="Times New Roman" panose="02020603050405020304" pitchFamily="18" charset="0"/>
                <a:cs typeface="Times New Roman" panose="02020603050405020304" pitchFamily="18" charset="0"/>
              </a:rPr>
              <a:t>Motion Fast Facts </a:t>
            </a:r>
          </a:p>
          <a:p>
            <a:pPr marL="285750" indent="-285750">
              <a:buFont typeface="Arial" panose="020B0604020202020204" pitchFamily="34" charset="0"/>
              <a:buChar char="•"/>
            </a:pPr>
            <a:r>
              <a:rPr lang="en-US" sz="3200" dirty="0">
                <a:solidFill>
                  <a:schemeClr val="tx2"/>
                </a:solidFill>
                <a:latin typeface="Times New Roman" panose="02020603050405020304" pitchFamily="18" charset="0"/>
                <a:cs typeface="Times New Roman" panose="02020603050405020304" pitchFamily="18" charset="0"/>
              </a:rPr>
              <a:t>Motion is a sequence of pictures taken at constant time intervals </a:t>
            </a:r>
          </a:p>
          <a:p>
            <a:pPr marL="285750" indent="-285750">
              <a:buFont typeface="Arial" panose="020B0604020202020204" pitchFamily="34" charset="0"/>
              <a:buChar char="•"/>
            </a:pPr>
            <a:r>
              <a:rPr lang="en-US" sz="3200" dirty="0">
                <a:solidFill>
                  <a:schemeClr val="tx2"/>
                </a:solidFill>
                <a:latin typeface="Times New Roman" panose="02020603050405020304" pitchFamily="18" charset="0"/>
                <a:cs typeface="Times New Roman" panose="02020603050405020304" pitchFamily="18" charset="0"/>
              </a:rPr>
              <a:t>Each image is called a </a:t>
            </a:r>
            <a:r>
              <a:rPr lang="en-US" sz="3200" b="1" dirty="0">
                <a:solidFill>
                  <a:schemeClr val="tx2"/>
                </a:solidFill>
                <a:latin typeface="Times New Roman" panose="02020603050405020304" pitchFamily="18" charset="0"/>
                <a:cs typeface="Times New Roman" panose="02020603050405020304" pitchFamily="18" charset="0"/>
              </a:rPr>
              <a:t>Frame </a:t>
            </a:r>
          </a:p>
          <a:p>
            <a:pPr marL="285750" indent="-285750">
              <a:buFont typeface="Arial" panose="020B0604020202020204" pitchFamily="34" charset="0"/>
              <a:buChar char="•"/>
            </a:pPr>
            <a:r>
              <a:rPr lang="en-US" sz="3200" dirty="0">
                <a:solidFill>
                  <a:schemeClr val="tx2"/>
                </a:solidFill>
                <a:latin typeface="Times New Roman" panose="02020603050405020304" pitchFamily="18" charset="0"/>
                <a:cs typeface="Times New Roman" panose="02020603050405020304" pitchFamily="18" charset="0"/>
              </a:rPr>
              <a:t>How fast the pictures are captured is determined by the </a:t>
            </a:r>
            <a:r>
              <a:rPr lang="en-US" sz="3200" b="1" dirty="0">
                <a:solidFill>
                  <a:schemeClr val="tx2"/>
                </a:solidFill>
                <a:latin typeface="Times New Roman" panose="02020603050405020304" pitchFamily="18" charset="0"/>
                <a:cs typeface="Times New Roman" panose="02020603050405020304" pitchFamily="18" charset="0"/>
              </a:rPr>
              <a:t>frame rate</a:t>
            </a:r>
            <a:r>
              <a:rPr lang="en-US" sz="3200" dirty="0">
                <a:solidFill>
                  <a:schemeClr val="tx2"/>
                </a:solidFill>
                <a:latin typeface="Times New Roman" panose="02020603050405020304" pitchFamily="18" charset="0"/>
                <a:cs typeface="Times New Roman" panose="02020603050405020304" pitchFamily="18" charset="0"/>
              </a:rPr>
              <a:t>, which is measured in </a:t>
            </a:r>
            <a:r>
              <a:rPr lang="en-US" sz="3200" b="1" dirty="0">
                <a:solidFill>
                  <a:schemeClr val="tx2"/>
                </a:solidFill>
                <a:latin typeface="Times New Roman" panose="02020603050405020304" pitchFamily="18" charset="0"/>
                <a:cs typeface="Times New Roman" panose="02020603050405020304" pitchFamily="18" charset="0"/>
              </a:rPr>
              <a:t>Frames per Second (fps) </a:t>
            </a:r>
          </a:p>
          <a:p>
            <a:pPr marL="285750" indent="-285750">
              <a:buFont typeface="Arial" panose="020B0604020202020204" pitchFamily="34" charset="0"/>
              <a:buChar char="•"/>
            </a:pPr>
            <a:r>
              <a:rPr lang="en-US" sz="3200" dirty="0">
                <a:solidFill>
                  <a:schemeClr val="tx2"/>
                </a:solidFill>
                <a:latin typeface="Times New Roman" panose="02020603050405020304" pitchFamily="18" charset="0"/>
                <a:cs typeface="Times New Roman" panose="02020603050405020304" pitchFamily="18" charset="0"/>
              </a:rPr>
              <a:t>Three original Analog Broadcast Standards for Color TV: </a:t>
            </a:r>
          </a:p>
          <a:p>
            <a:pPr marL="285750" indent="-285750">
              <a:buFont typeface="Arial" panose="020B0604020202020204" pitchFamily="34" charset="0"/>
              <a:buChar char="•"/>
            </a:pPr>
            <a:r>
              <a:rPr lang="en-US" sz="3200" dirty="0">
                <a:solidFill>
                  <a:schemeClr val="tx2"/>
                </a:solidFill>
                <a:latin typeface="Times New Roman" panose="02020603050405020304" pitchFamily="18" charset="0"/>
                <a:cs typeface="Times New Roman" panose="02020603050405020304" pitchFamily="18" charset="0"/>
              </a:rPr>
              <a:t>1. NTSC (U.S. National Television Systems Committee) </a:t>
            </a:r>
          </a:p>
          <a:p>
            <a:pPr marL="285750" indent="-285750">
              <a:buFont typeface="Arial" panose="020B0604020202020204" pitchFamily="34" charset="0"/>
              <a:buChar char="•"/>
            </a:pPr>
            <a:r>
              <a:rPr lang="en-US" sz="3200" dirty="0">
                <a:solidFill>
                  <a:schemeClr val="tx2"/>
                </a:solidFill>
                <a:latin typeface="Times New Roman" panose="02020603050405020304" pitchFamily="18" charset="0"/>
                <a:cs typeface="Times New Roman" panose="02020603050405020304" pitchFamily="18" charset="0"/>
              </a:rPr>
              <a:t>2. PAL (Phase Alternating Line) and </a:t>
            </a:r>
          </a:p>
          <a:p>
            <a:pPr marL="285750" indent="-285750">
              <a:buFont typeface="Arial" panose="020B0604020202020204" pitchFamily="34" charset="0"/>
              <a:buChar char="•"/>
            </a:pPr>
            <a:r>
              <a:rPr lang="en-US" sz="3200" dirty="0">
                <a:solidFill>
                  <a:schemeClr val="tx2"/>
                </a:solidFill>
                <a:latin typeface="Times New Roman" panose="02020603050405020304" pitchFamily="18" charset="0"/>
                <a:cs typeface="Times New Roman" panose="02020603050405020304" pitchFamily="18" charset="0"/>
              </a:rPr>
              <a:t>3. SECAM (Sequential Couleur aver Memoire) </a:t>
            </a:r>
            <a:endParaRPr lang="en-US" sz="3200" dirty="0">
              <a:solidFill>
                <a:schemeClr val="tx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61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8042-9C89-BB41-A8AC-AECD13F57B51}"/>
              </a:ext>
            </a:extLst>
          </p:cNvPr>
          <p:cNvSpPr>
            <a:spLocks noGrp="1"/>
          </p:cNvSpPr>
          <p:nvPr>
            <p:ph type="title"/>
          </p:nvPr>
        </p:nvSpPr>
        <p:spPr>
          <a:xfrm>
            <a:off x="1293813" y="76200"/>
            <a:ext cx="9601200" cy="457200"/>
          </a:xfrm>
        </p:spPr>
        <p:txBody>
          <a:bodyPr>
            <a:normAutofit/>
          </a:bodyPr>
          <a:lstStyle/>
          <a:p>
            <a:r>
              <a:rPr lang="en-US" sz="2400" dirty="0">
                <a:latin typeface="Times New Roman" panose="02020603050405020304" pitchFamily="18" charset="0"/>
                <a:cs typeface="Times New Roman" panose="02020603050405020304" pitchFamily="18" charset="0"/>
              </a:rPr>
              <a:t>Summary: Continued…</a:t>
            </a:r>
          </a:p>
        </p:txBody>
      </p:sp>
      <p:sp>
        <p:nvSpPr>
          <p:cNvPr id="3" name="Rectangle 2">
            <a:extLst>
              <a:ext uri="{FF2B5EF4-FFF2-40B4-BE49-F238E27FC236}">
                <a16:creationId xmlns:a16="http://schemas.microsoft.com/office/drawing/2014/main" id="{37DC6F39-C1CA-F94C-95EB-3EF528172FBE}"/>
              </a:ext>
            </a:extLst>
          </p:cNvPr>
          <p:cNvSpPr/>
          <p:nvPr/>
        </p:nvSpPr>
        <p:spPr>
          <a:xfrm>
            <a:off x="989013" y="547255"/>
            <a:ext cx="11199812" cy="6370975"/>
          </a:xfrm>
          <a:prstGeom prst="rect">
            <a:avLst/>
          </a:prstGeom>
        </p:spPr>
        <p:txBody>
          <a:bodyPr wrap="square">
            <a:spAutoFit/>
          </a:bodyPr>
          <a:lstStyle/>
          <a:p>
            <a:r>
              <a:rPr lang="en-US" sz="1400" b="1" dirty="0">
                <a:latin typeface="Times New Roman" panose="02020603050405020304" pitchFamily="18" charset="0"/>
                <a:ea typeface="Calibri" panose="020F0502020204030204" pitchFamily="34" charset="0"/>
                <a:cs typeface="Times New Roman" panose="02020603050405020304" pitchFamily="18" charset="0"/>
              </a:rPr>
              <a:t>6. </a:t>
            </a:r>
            <a:r>
              <a:rPr lang="en-US" sz="1400" dirty="0">
                <a:latin typeface="Times New Roman" panose="02020603050405020304" pitchFamily="18" charset="0"/>
                <a:ea typeface="Calibri" panose="020F0502020204030204" pitchFamily="34" charset="0"/>
                <a:cs typeface="Times New Roman" panose="02020603050405020304" pitchFamily="18" charset="0"/>
              </a:rPr>
              <a:t>The frame size of a video refers to the video’s _____. </a:t>
            </a:r>
          </a:p>
          <a:p>
            <a:r>
              <a:rPr lang="en-US" sz="1400" dirty="0">
                <a:latin typeface="Times New Roman" panose="02020603050405020304" pitchFamily="18" charset="0"/>
                <a:ea typeface="Calibri" panose="020F0502020204030204" pitchFamily="34" charset="0"/>
                <a:cs typeface="Times New Roman" panose="02020603050405020304" pitchFamily="18" charset="0"/>
              </a:rPr>
              <a:t>A. aspect ratio</a:t>
            </a:r>
          </a:p>
          <a:p>
            <a:r>
              <a:rPr lang="en-US" sz="1400" dirty="0">
                <a:latin typeface="Times New Roman" panose="02020603050405020304" pitchFamily="18" charset="0"/>
                <a:ea typeface="Calibri" panose="020F0502020204030204" pitchFamily="34" charset="0"/>
                <a:cs typeface="Times New Roman" panose="02020603050405020304" pitchFamily="18" charset="0"/>
              </a:rPr>
              <a:t>B. pixel aspect ratio</a:t>
            </a:r>
          </a:p>
          <a:p>
            <a:r>
              <a:rPr lang="en-US" sz="1400" dirty="0">
                <a:latin typeface="Times New Roman" panose="02020603050405020304" pitchFamily="18" charset="0"/>
                <a:ea typeface="Calibri" panose="020F0502020204030204" pitchFamily="34" charset="0"/>
                <a:cs typeface="Times New Roman" panose="02020603050405020304" pitchFamily="18" charset="0"/>
              </a:rPr>
              <a:t>C. resolution</a:t>
            </a:r>
          </a:p>
          <a:p>
            <a:r>
              <a:rPr lang="en-US" sz="1400" dirty="0">
                <a:latin typeface="Times New Roman" panose="02020603050405020304" pitchFamily="18" charset="0"/>
                <a:ea typeface="Calibri" panose="020F0502020204030204" pitchFamily="34" charset="0"/>
                <a:cs typeface="Times New Roman" panose="02020603050405020304" pitchFamily="18" charset="0"/>
              </a:rPr>
              <a:t>D. </a:t>
            </a:r>
            <a:r>
              <a:rPr lang="en-US" sz="1400" dirty="0" err="1">
                <a:latin typeface="Times New Roman" panose="02020603050405020304" pitchFamily="18" charset="0"/>
                <a:ea typeface="Calibri" panose="020F0502020204030204" pitchFamily="34" charset="0"/>
                <a:cs typeface="Times New Roman" panose="02020603050405020304" pitchFamily="18" charset="0"/>
              </a:rPr>
              <a:t>ppi</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latin typeface="Times New Roman" panose="02020603050405020304" pitchFamily="18" charset="0"/>
                <a:ea typeface="Calibri" panose="020F0502020204030204" pitchFamily="34" charset="0"/>
                <a:cs typeface="Times New Roman" panose="02020603050405020304" pitchFamily="18" charset="0"/>
              </a:rPr>
              <a:t>7. </a:t>
            </a:r>
            <a:r>
              <a:rPr lang="en-US" sz="1400" dirty="0">
                <a:latin typeface="Times New Roman" panose="02020603050405020304" pitchFamily="18" charset="0"/>
                <a:ea typeface="Calibri" panose="020F0502020204030204" pitchFamily="34" charset="0"/>
                <a:cs typeface="Times New Roman" panose="02020603050405020304" pitchFamily="18" charset="0"/>
              </a:rPr>
              <a:t>Pixel aspect ratio means _____. </a:t>
            </a:r>
          </a:p>
          <a:p>
            <a:r>
              <a:rPr lang="en-US" sz="1400" dirty="0">
                <a:latin typeface="Times New Roman" panose="02020603050405020304" pitchFamily="18" charset="0"/>
                <a:ea typeface="Calibri" panose="020F0502020204030204" pitchFamily="34" charset="0"/>
                <a:cs typeface="Times New Roman" panose="02020603050405020304" pitchFamily="18" charset="0"/>
              </a:rPr>
              <a:t>A. the ratio of a frame’s width (in pixels) to its height (in pixels)</a:t>
            </a:r>
          </a:p>
          <a:p>
            <a:r>
              <a:rPr lang="en-US" sz="1400" dirty="0">
                <a:latin typeface="Times New Roman" panose="02020603050405020304" pitchFamily="18" charset="0"/>
                <a:ea typeface="Calibri" panose="020F0502020204030204" pitchFamily="34" charset="0"/>
                <a:cs typeface="Times New Roman" panose="02020603050405020304" pitchFamily="18" charset="0"/>
              </a:rPr>
              <a:t>B. the ratio of a frame’s height (in pixels) to its width (in pixels)</a:t>
            </a:r>
          </a:p>
          <a:p>
            <a:r>
              <a:rPr lang="en-US" sz="1400" dirty="0">
                <a:latin typeface="Times New Roman" panose="02020603050405020304" pitchFamily="18" charset="0"/>
                <a:ea typeface="Calibri" panose="020F0502020204030204" pitchFamily="34" charset="0"/>
                <a:cs typeface="Times New Roman" panose="02020603050405020304" pitchFamily="18" charset="0"/>
              </a:rPr>
              <a:t>C. the ratio of a pixel’s width to its height</a:t>
            </a:r>
          </a:p>
          <a:p>
            <a:r>
              <a:rPr lang="en-US" sz="1400" dirty="0">
                <a:latin typeface="Times New Roman" panose="02020603050405020304" pitchFamily="18" charset="0"/>
                <a:ea typeface="Calibri" panose="020F0502020204030204" pitchFamily="34" charset="0"/>
                <a:cs typeface="Times New Roman" panose="02020603050405020304" pitchFamily="18" charset="0"/>
              </a:rPr>
              <a:t>D. the ratio of a pixel’s height to its width</a:t>
            </a:r>
          </a:p>
          <a:p>
            <a:r>
              <a:rPr lang="en-US" sz="1400" b="1" dirty="0">
                <a:latin typeface="Times New Roman" panose="02020603050405020304" pitchFamily="18" charset="0"/>
                <a:ea typeface="Calibri" panose="020F0502020204030204" pitchFamily="34" charset="0"/>
                <a:cs typeface="Times New Roman" panose="02020603050405020304" pitchFamily="18" charset="0"/>
              </a:rPr>
              <a:t>8. </a:t>
            </a:r>
            <a:r>
              <a:rPr lang="en-US" sz="1400" dirty="0">
                <a:latin typeface="Times New Roman" panose="02020603050405020304" pitchFamily="18" charset="0"/>
                <a:ea typeface="Calibri" panose="020F0502020204030204" pitchFamily="34" charset="0"/>
                <a:cs typeface="Times New Roman" panose="02020603050405020304" pitchFamily="18" charset="0"/>
              </a:rPr>
              <a:t>The frame aspect ratio of a high-definition video is _____. </a:t>
            </a:r>
          </a:p>
          <a:p>
            <a:r>
              <a:rPr lang="en-US" sz="1400" dirty="0">
                <a:latin typeface="Times New Roman" panose="02020603050405020304" pitchFamily="18" charset="0"/>
                <a:ea typeface="Calibri" panose="020F0502020204030204" pitchFamily="34" charset="0"/>
                <a:cs typeface="Times New Roman" panose="02020603050405020304" pitchFamily="18" charset="0"/>
              </a:rPr>
              <a:t>A. 4:3</a:t>
            </a:r>
          </a:p>
          <a:p>
            <a:r>
              <a:rPr lang="en-US" sz="1400" dirty="0">
                <a:latin typeface="Times New Roman" panose="02020603050405020304" pitchFamily="18" charset="0"/>
                <a:ea typeface="Calibri" panose="020F0502020204030204" pitchFamily="34" charset="0"/>
                <a:cs typeface="Times New Roman" panose="02020603050405020304" pitchFamily="18" charset="0"/>
              </a:rPr>
              <a:t>B. 16:9</a:t>
            </a:r>
          </a:p>
          <a:p>
            <a:r>
              <a:rPr lang="en-US" sz="1400" dirty="0">
                <a:latin typeface="Times New Roman" panose="02020603050405020304" pitchFamily="18" charset="0"/>
                <a:ea typeface="Calibri" panose="020F0502020204030204" pitchFamily="34" charset="0"/>
                <a:cs typeface="Times New Roman" panose="02020603050405020304" pitchFamily="18" charset="0"/>
              </a:rPr>
              <a:t>C. 1.0</a:t>
            </a:r>
          </a:p>
          <a:p>
            <a:r>
              <a:rPr lang="en-US" sz="1400" dirty="0">
                <a:latin typeface="Times New Roman" panose="02020603050405020304" pitchFamily="18" charset="0"/>
                <a:ea typeface="Calibri" panose="020F0502020204030204" pitchFamily="34" charset="0"/>
                <a:cs typeface="Times New Roman" panose="02020603050405020304" pitchFamily="18" charset="0"/>
              </a:rPr>
              <a:t>D. 0.9</a:t>
            </a:r>
          </a:p>
          <a:p>
            <a:r>
              <a:rPr lang="en-US" sz="1400" dirty="0">
                <a:latin typeface="Times New Roman" panose="02020603050405020304" pitchFamily="18" charset="0"/>
                <a:ea typeface="Calibri" panose="020F0502020204030204" pitchFamily="34" charset="0"/>
                <a:cs typeface="Times New Roman" panose="02020603050405020304" pitchFamily="18" charset="0"/>
              </a:rPr>
              <a:t>E. 1.2</a:t>
            </a:r>
          </a:p>
          <a:p>
            <a:r>
              <a:rPr lang="en-US" sz="1400" b="1" dirty="0">
                <a:latin typeface="Times New Roman" panose="02020603050405020304" pitchFamily="18" charset="0"/>
                <a:ea typeface="Calibri" panose="020F0502020204030204" pitchFamily="34" charset="0"/>
                <a:cs typeface="Times New Roman" panose="02020603050405020304" pitchFamily="18" charset="0"/>
              </a:rPr>
              <a:t>9. </a:t>
            </a:r>
            <a:r>
              <a:rPr lang="en-US" sz="1400" dirty="0">
                <a:latin typeface="Times New Roman" panose="02020603050405020304" pitchFamily="18" charset="0"/>
                <a:ea typeface="Calibri" panose="020F0502020204030204" pitchFamily="34" charset="0"/>
                <a:cs typeface="Times New Roman" panose="02020603050405020304" pitchFamily="18" charset="0"/>
              </a:rPr>
              <a:t>Which of the following support the DVD-video, high-definition video, and HDTV standards? </a:t>
            </a:r>
          </a:p>
          <a:p>
            <a:r>
              <a:rPr lang="en-US" sz="1400" dirty="0">
                <a:latin typeface="Times New Roman" panose="02020603050405020304" pitchFamily="18" charset="0"/>
                <a:ea typeface="Calibri" panose="020F0502020204030204" pitchFamily="34" charset="0"/>
                <a:cs typeface="Times New Roman" panose="02020603050405020304" pitchFamily="18" charset="0"/>
              </a:rPr>
              <a:t>A. MPEG-1</a:t>
            </a:r>
          </a:p>
          <a:p>
            <a:r>
              <a:rPr lang="en-US" sz="1400" dirty="0">
                <a:latin typeface="Times New Roman" panose="02020603050405020304" pitchFamily="18" charset="0"/>
                <a:ea typeface="Calibri" panose="020F0502020204030204" pitchFamily="34" charset="0"/>
                <a:cs typeface="Times New Roman" panose="02020603050405020304" pitchFamily="18" charset="0"/>
              </a:rPr>
              <a:t>B. MPEG-2</a:t>
            </a:r>
          </a:p>
          <a:p>
            <a:r>
              <a:rPr lang="en-US" sz="1400" dirty="0">
                <a:latin typeface="Times New Roman" panose="02020603050405020304" pitchFamily="18" charset="0"/>
                <a:ea typeface="Calibri" panose="020F0502020204030204" pitchFamily="34" charset="0"/>
                <a:cs typeface="Times New Roman" panose="02020603050405020304" pitchFamily="18" charset="0"/>
              </a:rPr>
              <a:t>C. MPEG-3</a:t>
            </a:r>
          </a:p>
          <a:p>
            <a:r>
              <a:rPr lang="en-US" sz="1400" dirty="0">
                <a:latin typeface="Times New Roman" panose="02020603050405020304" pitchFamily="18" charset="0"/>
                <a:ea typeface="Calibri" panose="020F0502020204030204" pitchFamily="34" charset="0"/>
                <a:cs typeface="Times New Roman" panose="02020603050405020304" pitchFamily="18" charset="0"/>
              </a:rPr>
              <a:t>D. MPEG-4 </a:t>
            </a:r>
          </a:p>
          <a:p>
            <a:r>
              <a:rPr lang="en-US" sz="1400" b="1" dirty="0">
                <a:latin typeface="Times New Roman" panose="02020603050405020304" pitchFamily="18" charset="0"/>
                <a:ea typeface="Calibri" panose="020F0502020204030204" pitchFamily="34" charset="0"/>
                <a:cs typeface="Times New Roman" panose="02020603050405020304" pitchFamily="18" charset="0"/>
              </a:rPr>
              <a:t>10. </a:t>
            </a:r>
            <a:r>
              <a:rPr lang="en-US" sz="1400" dirty="0">
                <a:latin typeface="Times New Roman" panose="02020603050405020304" pitchFamily="18" charset="0"/>
                <a:ea typeface="Calibri" panose="020F0502020204030204" pitchFamily="34" charset="0"/>
                <a:cs typeface="Times New Roman" panose="02020603050405020304" pitchFamily="18" charset="0"/>
              </a:rPr>
              <a:t>Which of the following also targets mobile applications, such as cell phones</a:t>
            </a:r>
            <a:r>
              <a:rPr lang="en-US" sz="140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A. MPEG-1</a:t>
            </a:r>
          </a:p>
          <a:p>
            <a:r>
              <a:rPr lang="en-US" sz="1400" dirty="0">
                <a:latin typeface="Times New Roman" panose="02020603050405020304" pitchFamily="18" charset="0"/>
                <a:ea typeface="Calibri" panose="020F0502020204030204" pitchFamily="34" charset="0"/>
                <a:cs typeface="Times New Roman" panose="02020603050405020304" pitchFamily="18" charset="0"/>
              </a:rPr>
              <a:t>B. MPEG-2</a:t>
            </a:r>
          </a:p>
          <a:p>
            <a:r>
              <a:rPr lang="en-US" sz="1400" dirty="0">
                <a:latin typeface="Times New Roman" panose="02020603050405020304" pitchFamily="18" charset="0"/>
                <a:ea typeface="Calibri" panose="020F0502020204030204" pitchFamily="34" charset="0"/>
                <a:cs typeface="Times New Roman" panose="02020603050405020304" pitchFamily="18" charset="0"/>
              </a:rPr>
              <a:t>C. MPEG-3</a:t>
            </a:r>
          </a:p>
          <a:p>
            <a:r>
              <a:rPr lang="en-US" sz="1400" dirty="0">
                <a:latin typeface="Times New Roman" panose="02020603050405020304" pitchFamily="18" charset="0"/>
                <a:ea typeface="Calibri" panose="020F0502020204030204" pitchFamily="34" charset="0"/>
                <a:cs typeface="Times New Roman" panose="02020603050405020304" pitchFamily="18" charset="0"/>
              </a:rPr>
              <a:t>D. MPEG-4</a:t>
            </a: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latin typeface="Times New Roman" panose="02020603050405020304" pitchFamily="18" charset="0"/>
                <a:ea typeface="Calibri" panose="020F0502020204030204" pitchFamily="34" charset="0"/>
                <a:cs typeface="Times New Roman" panose="02020603050405020304" pitchFamily="18" charset="0"/>
              </a:rPr>
              <a:t>Answers to Summary Questions</a:t>
            </a:r>
          </a:p>
          <a:p>
            <a:pPr marL="342900" marR="0" lvl="0" indent="-342900">
              <a:spcBef>
                <a:spcPts val="0"/>
              </a:spcBef>
              <a:spcAft>
                <a:spcPts val="0"/>
              </a:spcAft>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A, 2. D, 3. D, 4. B</a:t>
            </a:r>
            <a:r>
              <a:rPr lang="en-US" sz="2800" dirty="0">
                <a:latin typeface="Calibri" panose="020F0502020204030204" pitchFamily="34" charset="0"/>
                <a:ea typeface="Calibri" panose="020F0502020204030204" pitchFamily="34" charset="0"/>
                <a:cs typeface="Arial" panose="020B0604020202020204" pitchFamily="34" charset="0"/>
              </a:rPr>
              <a:t>, </a:t>
            </a:r>
            <a:r>
              <a:rPr lang="en-US" sz="1600" dirty="0">
                <a:latin typeface="Calibri" panose="020F0502020204030204" pitchFamily="34" charset="0"/>
                <a:ea typeface="Calibri" panose="020F0502020204030204" pitchFamily="34" charset="0"/>
                <a:cs typeface="Arial" panose="020B0604020202020204" pitchFamily="34" charset="0"/>
              </a:rPr>
              <a:t>5. A, 6. C, 7. C, 8. B, 9. B, 10. D</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047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7612" y="1143000"/>
            <a:ext cx="9601200" cy="449580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The concepts of sampling and quantization applied to still images also apply to the visual component of the video, and those applied to the digital audio also apply to the auditory component. In many situations, the available choices in digital video settings, such as frame size and frame rate, are influenced by digital video standards, which, in turn, are influenced by the analog television broadcast standards. There are three sets of broadcast standards for analog color televisions: NTSC, PAL, and SECAM. They differ in frame sizes, frame rates, and color spaces. </a:t>
            </a:r>
          </a:p>
          <a:p>
            <a:pPr marL="0" indent="0">
              <a:buNone/>
            </a:pPr>
            <a:r>
              <a:rPr lang="en-US" dirty="0">
                <a:latin typeface="Times New Roman" panose="02020603050405020304" pitchFamily="18" charset="0"/>
                <a:cs typeface="Times New Roman" panose="02020603050405020304" pitchFamily="18" charset="0"/>
              </a:rPr>
              <a:t>For an NTSC standard-definition DV frame, the frame size is 720 X 480 pixels. The frame size for a PAL standard DV frame is 720 X 576 pixels. For high-definition digital video, the HDV format, for example, has two frame sizes: 1,280 X 720 pixels and 1,440 X1,080 pixels.</a:t>
            </a:r>
          </a:p>
        </p:txBody>
      </p:sp>
    </p:spTree>
    <p:extLst>
      <p:ext uri="{BB962C8B-B14F-4D97-AF65-F5344CB8AC3E}">
        <p14:creationId xmlns:p14="http://schemas.microsoft.com/office/powerpoint/2010/main" val="15856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012" y="685800"/>
            <a:ext cx="8302625" cy="4801314"/>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Fig 6.1(your text)</a:t>
            </a:r>
          </a:p>
          <a:p>
            <a:r>
              <a:rPr lang="en-US" dirty="0">
                <a:latin typeface="Times New Roman" panose="02020603050405020304" pitchFamily="18" charset="0"/>
                <a:cs typeface="Times New Roman" panose="02020603050405020304" pitchFamily="18" charset="0"/>
              </a:rPr>
              <a:t>Video Type	Frame Rate (frames per second or fps)</a:t>
            </a:r>
          </a:p>
          <a:p>
            <a:r>
              <a:rPr lang="en-US" dirty="0">
                <a:latin typeface="Times New Roman" panose="02020603050405020304" pitchFamily="18" charset="0"/>
                <a:cs typeface="Times New Roman" panose="02020603050405020304" pitchFamily="18" charset="0"/>
              </a:rPr>
              <a:t>NTSC	                             29.97   </a:t>
            </a:r>
          </a:p>
          <a:p>
            <a:r>
              <a:rPr lang="en-US" dirty="0">
                <a:latin typeface="Times New Roman" panose="02020603050405020304" pitchFamily="18" charset="0"/>
                <a:cs typeface="Times New Roman" panose="02020603050405020304" pitchFamily="18" charset="0"/>
              </a:rPr>
              <a:t>PAL	                              25</a:t>
            </a:r>
          </a:p>
          <a:p>
            <a:r>
              <a:rPr lang="en-US" dirty="0">
                <a:latin typeface="Times New Roman" panose="02020603050405020304" pitchFamily="18" charset="0"/>
                <a:cs typeface="Times New Roman" panose="02020603050405020304" pitchFamily="18" charset="0"/>
              </a:rPr>
              <a:t>SECAM	                              25</a:t>
            </a:r>
          </a:p>
          <a:p>
            <a:r>
              <a:rPr lang="en-US" dirty="0">
                <a:latin typeface="Times New Roman" panose="02020603050405020304" pitchFamily="18" charset="0"/>
                <a:cs typeface="Times New Roman" panose="02020603050405020304" pitchFamily="18" charset="0"/>
              </a:rPr>
              <a:t>Motion-picture film	              24</a:t>
            </a:r>
          </a:p>
          <a:p>
            <a:endParaRPr lang="en-US" dirty="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NTSC</a:t>
            </a:r>
            <a:r>
              <a:rPr lang="en-US" dirty="0">
                <a:latin typeface="Times New Roman" panose="02020603050405020304" pitchFamily="18" charset="0"/>
                <a:cs typeface="Times New Roman" panose="02020603050405020304" pitchFamily="18" charset="0"/>
              </a:rPr>
              <a:t> - U.S. National Television Systems Committee, which designated this standard. It is used in North America, Japan, Taiwan, and parts of the Caribbean and South America. </a:t>
            </a:r>
            <a:r>
              <a:rPr lang="en-US" b="1" i="1" dirty="0">
                <a:latin typeface="Times New Roman" panose="02020603050405020304" pitchFamily="18" charset="0"/>
                <a:cs typeface="Times New Roman" panose="02020603050405020304" pitchFamily="18" charset="0"/>
              </a:rPr>
              <a:t>PAL</a:t>
            </a:r>
            <a:r>
              <a:rPr lang="en-US" dirty="0">
                <a:latin typeface="Times New Roman" panose="02020603050405020304" pitchFamily="18" charset="0"/>
                <a:cs typeface="Times New Roman" panose="02020603050405020304" pitchFamily="18" charset="0"/>
              </a:rPr>
              <a:t> stands for Phase Alternating Line, which refers to the way the signals are encoded. It is used in Australia, New Zealand, and most of Western Europe and the Asian countries. The frame size for a PAL standard DV frame is 720 X 576 pixels. </a:t>
            </a:r>
          </a:p>
          <a:p>
            <a:r>
              <a:rPr lang="en-US" b="1" i="1" dirty="0">
                <a:latin typeface="Times New Roman" panose="02020603050405020304" pitchFamily="18" charset="0"/>
                <a:cs typeface="Times New Roman" panose="02020603050405020304" pitchFamily="18" charset="0"/>
              </a:rPr>
              <a:t>SECAM</a:t>
            </a:r>
            <a:r>
              <a:rPr lang="en-US" dirty="0">
                <a:latin typeface="Times New Roman" panose="02020603050405020304" pitchFamily="18" charset="0"/>
                <a:cs typeface="Times New Roman" panose="02020603050405020304" pitchFamily="18" charset="0"/>
              </a:rPr>
              <a:t> stands for Séquentiel Couleur avec Mémoire, which translates as sequential color with memory. It is used in France, the former Soviet Union, and Eastern Europe. The standards adopted in Africa and parts of Asia are mostly influenced by their colonial histories.</a:t>
            </a:r>
          </a:p>
          <a:p>
            <a:endParaRPr lang="en-US" dirty="0"/>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61CB-E9E1-264F-9277-CD386BBF97E7}"/>
              </a:ext>
            </a:extLst>
          </p:cNvPr>
          <p:cNvSpPr/>
          <p:nvPr/>
        </p:nvSpPr>
        <p:spPr>
          <a:xfrm>
            <a:off x="1293812" y="1143000"/>
            <a:ext cx="6092825" cy="3477875"/>
          </a:xfrm>
          <a:prstGeom prst="rect">
            <a:avLst/>
          </a:prstGeom>
        </p:spPr>
        <p:txBody>
          <a:bodyPr>
            <a:spAutoFit/>
          </a:bodyPr>
          <a:lstStyle/>
          <a:p>
            <a:r>
              <a:rPr lang="en-US" sz="2200" dirty="0">
                <a:solidFill>
                  <a:schemeClr val="tx2"/>
                </a:solidFill>
                <a:latin typeface="Times New Roman" panose="02020603050405020304" pitchFamily="18" charset="0"/>
                <a:cs typeface="Times New Roman" panose="02020603050405020304" pitchFamily="18" charset="0"/>
              </a:rPr>
              <a:t>In digital Video, frame size is referred to as resolution and is given in pixels.</a:t>
            </a:r>
          </a:p>
          <a:p>
            <a:endParaRPr lang="en-US" sz="2200" dirty="0">
              <a:solidFill>
                <a:schemeClr val="tx2"/>
              </a:solidFill>
              <a:latin typeface="Times New Roman" panose="02020603050405020304" pitchFamily="18" charset="0"/>
              <a:cs typeface="Times New Roman" panose="02020603050405020304" pitchFamily="18" charset="0"/>
            </a:endParaRPr>
          </a:p>
          <a:p>
            <a:r>
              <a:rPr lang="en-US" sz="2200" dirty="0">
                <a:solidFill>
                  <a:schemeClr val="tx2"/>
                </a:solidFill>
                <a:latin typeface="Times New Roman" panose="02020603050405020304" pitchFamily="18" charset="0"/>
                <a:cs typeface="Times New Roman" panose="02020603050405020304" pitchFamily="18" charset="0"/>
              </a:rPr>
              <a:t>HDV format 1440 X 1080 pixels</a:t>
            </a:r>
          </a:p>
          <a:p>
            <a:r>
              <a:rPr lang="en-US" sz="2200" dirty="0">
                <a:solidFill>
                  <a:schemeClr val="tx2"/>
                </a:solidFill>
                <a:latin typeface="Times New Roman" panose="02020603050405020304" pitchFamily="18" charset="0"/>
                <a:cs typeface="Times New Roman" panose="02020603050405020304" pitchFamily="18" charset="0"/>
              </a:rPr>
              <a:t>                     1280 X 720 pixels </a:t>
            </a:r>
          </a:p>
          <a:p>
            <a:r>
              <a:rPr lang="en-US" sz="2200" dirty="0">
                <a:solidFill>
                  <a:schemeClr val="tx2"/>
                </a:solidFill>
                <a:latin typeface="Times New Roman" panose="02020603050405020304" pitchFamily="18" charset="0"/>
                <a:cs typeface="Times New Roman" panose="02020603050405020304" pitchFamily="18" charset="0"/>
              </a:rPr>
              <a:t>DVCPRO HD 1280 X 1080 pixels</a:t>
            </a:r>
          </a:p>
          <a:p>
            <a:r>
              <a:rPr lang="en-US" sz="2200" dirty="0">
                <a:solidFill>
                  <a:schemeClr val="tx2"/>
                </a:solidFill>
                <a:latin typeface="Times New Roman" panose="02020603050405020304" pitchFamily="18" charset="0"/>
                <a:cs typeface="Times New Roman" panose="02020603050405020304" pitchFamily="18" charset="0"/>
              </a:rPr>
              <a:t>                      1440 X 1080 pixels</a:t>
            </a:r>
          </a:p>
          <a:p>
            <a:r>
              <a:rPr lang="en-US" sz="2200" dirty="0">
                <a:solidFill>
                  <a:schemeClr val="tx2"/>
                </a:solidFill>
                <a:latin typeface="Times New Roman" panose="02020603050405020304" pitchFamily="18" charset="0"/>
                <a:cs typeface="Times New Roman" panose="02020603050405020304" pitchFamily="18" charset="0"/>
              </a:rPr>
              <a:t>                        960 X 720 pixels </a:t>
            </a:r>
          </a:p>
          <a:p>
            <a:r>
              <a:rPr lang="en-US" sz="2200" dirty="0">
                <a:solidFill>
                  <a:schemeClr val="tx2"/>
                </a:solidFill>
                <a:latin typeface="Times New Roman" panose="02020603050405020304" pitchFamily="18" charset="0"/>
                <a:cs typeface="Times New Roman" panose="02020603050405020304" pitchFamily="18" charset="0"/>
              </a:rPr>
              <a:t>NTSC DV Frame: 720 X 480 pixels </a:t>
            </a:r>
          </a:p>
          <a:p>
            <a:r>
              <a:rPr lang="en-US" sz="2200" dirty="0">
                <a:solidFill>
                  <a:schemeClr val="tx2"/>
                </a:solidFill>
                <a:latin typeface="Times New Roman" panose="02020603050405020304" pitchFamily="18" charset="0"/>
                <a:cs typeface="Times New Roman" panose="02020603050405020304" pitchFamily="18" charset="0"/>
              </a:rPr>
              <a:t>PAL DV Frame:    720 X 576 pixels</a:t>
            </a:r>
            <a:endParaRPr lang="en-US" sz="2200" dirty="0">
              <a:solidFill>
                <a:schemeClr val="tx2"/>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858FE5F-4475-9E40-B501-751293C402B4}"/>
              </a:ext>
            </a:extLst>
          </p:cNvPr>
          <p:cNvSpPr txBox="1"/>
          <p:nvPr/>
        </p:nvSpPr>
        <p:spPr>
          <a:xfrm>
            <a:off x="2092036" y="720436"/>
            <a:ext cx="5373976" cy="424732"/>
          </a:xfrm>
          <a:prstGeom prst="rect">
            <a:avLst/>
          </a:prstGeom>
          <a:noFill/>
        </p:spPr>
        <p:txBody>
          <a:bodyPr wrap="square" rtlCol="0">
            <a:spAutoFit/>
          </a:bodyPr>
          <a:lstStyle/>
          <a:p>
            <a:pPr algn="ctr">
              <a:lnSpc>
                <a:spcPct val="90000"/>
              </a:lnSpc>
            </a:pPr>
            <a:r>
              <a:rPr lang="en-US" sz="2400" b="1" dirty="0"/>
              <a:t>Frames Size     </a:t>
            </a:r>
          </a:p>
        </p:txBody>
      </p:sp>
    </p:spTree>
    <p:extLst>
      <p:ext uri="{BB962C8B-B14F-4D97-AF65-F5344CB8AC3E}">
        <p14:creationId xmlns:p14="http://schemas.microsoft.com/office/powerpoint/2010/main" val="318100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5image376">
            <a:extLst>
              <a:ext uri="{FF2B5EF4-FFF2-40B4-BE49-F238E27FC236}">
                <a16:creationId xmlns:a16="http://schemas.microsoft.com/office/drawing/2014/main" id="{5356FC13-E813-3B44-B19C-DB9776FC6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2" y="1"/>
            <a:ext cx="10210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7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05A3B0-4487-7C48-AD6D-7086B1AA12C3}"/>
              </a:ext>
            </a:extLst>
          </p:cNvPr>
          <p:cNvSpPr/>
          <p:nvPr/>
        </p:nvSpPr>
        <p:spPr>
          <a:xfrm>
            <a:off x="3048000" y="1720840"/>
            <a:ext cx="6092825" cy="3416320"/>
          </a:xfrm>
          <a:prstGeom prst="rect">
            <a:avLst/>
          </a:prstGeom>
        </p:spPr>
        <p:txBody>
          <a:bodyPr>
            <a:spAutoFit/>
          </a:bodyPr>
          <a:lstStyle/>
          <a:p>
            <a:r>
              <a:rPr lang="en-US" b="1" dirty="0"/>
              <a:t>Digital television (DTV) </a:t>
            </a:r>
            <a:r>
              <a:rPr lang="en-US" dirty="0"/>
              <a:t>refers to television signals that are broadcast or transmitted digitally. At the time of this writing, in the United States, there are 18 DTV formats developed by the Advanced Television Systems Committee, Inc. (ATSC). The 18 formats include 12 formats for standard definition television (SDTV) and 6 for high-definition television (HDTV). There are two frame aspect ratios for the SDTV format—4:3 and 16:9—whereas the frame aspect ratio of all six HDTV formats is 16:9. HDTV has higher resolution than the traditional analog TV and SDTV. It uses the MPEG-2 format</a:t>
            </a:r>
            <a:r>
              <a:rPr lang="en-US" sz="1600" dirty="0"/>
              <a:t>.</a:t>
            </a:r>
          </a:p>
        </p:txBody>
      </p:sp>
    </p:spTree>
    <p:extLst>
      <p:ext uri="{BB962C8B-B14F-4D97-AF65-F5344CB8AC3E}">
        <p14:creationId xmlns:p14="http://schemas.microsoft.com/office/powerpoint/2010/main" val="33793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3412" y="609600"/>
            <a:ext cx="7848600" cy="4401205"/>
          </a:xfrm>
          <a:prstGeom prst="rect">
            <a:avLst/>
          </a:prstGeom>
        </p:spPr>
        <p:txBody>
          <a:bodyPr wrap="square">
            <a:spAutoFit/>
          </a:bodyPr>
          <a:lstStyle/>
          <a:p>
            <a:endParaRPr lang="en-US" sz="2000" dirty="0"/>
          </a:p>
          <a:p>
            <a:r>
              <a:rPr lang="en-US" sz="2000" dirty="0"/>
              <a:t>The </a:t>
            </a:r>
            <a:r>
              <a:rPr lang="en-US" sz="2000" b="1" dirty="0"/>
              <a:t>frame aspect ratio </a:t>
            </a:r>
            <a:r>
              <a:rPr lang="en-US" sz="2000" dirty="0"/>
              <a:t>is the ratio of its </a:t>
            </a:r>
            <a:r>
              <a:rPr lang="en-US" sz="2000" b="1" dirty="0"/>
              <a:t>width-to-height dimensions. </a:t>
            </a:r>
            <a:r>
              <a:rPr lang="en-US" sz="2000" dirty="0"/>
              <a:t>For example, the frame aspect ratio for the standard-format NTSC DV is 4:3, whereas the wide-screen format is 16:9. The frame aspect ratio for high-definition digital video and high-definition television (HDTV) is 16:9. Some video formats use non-square pixels to make up the frame. The shape of the pixel can be described by an attribute called </a:t>
            </a:r>
            <a:r>
              <a:rPr lang="en-US" sz="2000" b="1" i="1" dirty="0"/>
              <a:t>pixel aspect ratio</a:t>
            </a:r>
            <a:r>
              <a:rPr lang="en-US" sz="2000" dirty="0"/>
              <a:t>. For a square pixel, its pixel aspect ratio is equal to 1. A pixel aspect ratio of less than 1 depicts a tall pixel, whereas a pixel aspect ratio of greater than 1 depicts a wide pixel. A video should be displayed on a system with the matching pixel aspect ratio; otherwise, the image will be distorted. </a:t>
            </a:r>
          </a:p>
        </p:txBody>
      </p:sp>
    </p:spTree>
    <p:extLst>
      <p:ext uri="{BB962C8B-B14F-4D97-AF65-F5344CB8AC3E}">
        <p14:creationId xmlns:p14="http://schemas.microsoft.com/office/powerpoint/2010/main" val="3231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3533</Words>
  <Application>Microsoft Macintosh PowerPoint</Application>
  <PresentationFormat>Custom</PresentationFormat>
  <Paragraphs>189</Paragraphs>
  <Slides>30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adobe-clean</vt:lpstr>
      <vt:lpstr>Arial</vt:lpstr>
      <vt:lpstr>ArialMT</vt:lpstr>
      <vt:lpstr>BaskOldFace</vt:lpstr>
      <vt:lpstr>Calibri</vt:lpstr>
      <vt:lpstr>Euphemia</vt:lpstr>
      <vt:lpstr>inherit</vt:lpstr>
      <vt:lpstr>Times New Roman</vt:lpstr>
      <vt:lpstr>Serenity 16x9</vt:lpstr>
      <vt:lpstr>Chapter 6 Fundamentals of Video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Timecode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Review Questions</vt:lpstr>
      <vt:lpstr>Summary: Continued…</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2015-11-01T19:37:06Z</dcterms:created>
  <dcterms:modified xsi:type="dcterms:W3CDTF">2020-11-15T16:29:56Z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TC028011099991</vt:lpwstr>
  </property>
</Properties>
</file>