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5" r:id="rId2"/>
  </p:sldMasterIdLst>
  <p:notesMasterIdLst>
    <p:notesMasterId r:id="rId24"/>
  </p:notesMasterIdLst>
  <p:handoutMasterIdLst>
    <p:handoutMasterId r:id="rId25"/>
  </p:handoutMasterIdLst>
  <p:sldIdLst>
    <p:sldId id="259" r:id="rId3"/>
    <p:sldId id="260" r:id="rId4"/>
    <p:sldId id="261" r:id="rId5"/>
    <p:sldId id="262" r:id="rId6"/>
    <p:sldId id="263" r:id="rId7"/>
    <p:sldId id="269" r:id="rId8"/>
    <p:sldId id="264" r:id="rId9"/>
    <p:sldId id="266" r:id="rId10"/>
    <p:sldId id="267" r:id="rId11"/>
    <p:sldId id="265" r:id="rId12"/>
    <p:sldId id="268" r:id="rId13"/>
    <p:sldId id="270" r:id="rId14"/>
    <p:sldId id="271" r:id="rId15"/>
    <p:sldId id="272" r:id="rId16"/>
    <p:sldId id="273" r:id="rId17"/>
    <p:sldId id="274" r:id="rId18"/>
    <p:sldId id="275" r:id="rId19"/>
    <p:sldId id="276" r:id="rId20"/>
    <p:sldId id="277" r:id="rId21"/>
    <p:sldId id="278" r:id="rId22"/>
    <p:sldId id="279" r:id="rId23"/>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39" userDrawn="1">
          <p15:clr>
            <a:srgbClr val="A4A3A4"/>
          </p15:clr>
        </p15:guide>
        <p15:guide id="7" pos="191" userDrawn="1">
          <p15:clr>
            <a:srgbClr val="A4A3A4"/>
          </p15:clr>
        </p15:guide>
        <p15:guide id="8" pos="7486" userDrawn="1">
          <p15:clr>
            <a:srgbClr val="A4A3A4"/>
          </p15:clr>
        </p15:guide>
        <p15:guide id="9" pos="576" userDrawn="1">
          <p15:clr>
            <a:srgbClr val="A4A3A4"/>
          </p15:clr>
        </p15:guide>
        <p15:guide id="10" pos="710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1829" autoAdjust="0"/>
  </p:normalViewPr>
  <p:slideViewPr>
    <p:cSldViewPr>
      <p:cViewPr varScale="1">
        <p:scale>
          <a:sx n="88" d="100"/>
          <a:sy n="88" d="100"/>
        </p:scale>
        <p:origin x="720" y="176"/>
      </p:cViewPr>
      <p:guideLst>
        <p:guide orient="horz" pos="2160"/>
        <p:guide orient="horz" pos="304"/>
        <p:guide orient="horz" pos="4144"/>
        <p:guide orient="horz" pos="3952"/>
        <p:guide orient="horz" pos="1136"/>
        <p:guide pos="3839"/>
        <p:guide pos="191"/>
        <p:guide pos="7486"/>
        <p:guide pos="576"/>
        <p:guide pos="7102"/>
      </p:guideLst>
    </p:cSldViewPr>
  </p:slideViewPr>
  <p:notesTextViewPr>
    <p:cViewPr>
      <p:scale>
        <a:sx n="1" d="1"/>
        <a:sy n="1" d="1"/>
      </p:scale>
      <p:origin x="0" y="0"/>
    </p:cViewPr>
  </p:notesTextViewPr>
  <p:sorterViewPr>
    <p:cViewPr>
      <p:scale>
        <a:sx n="100" d="100"/>
        <a:sy n="100" d="100"/>
      </p:scale>
      <p:origin x="0" y="-6798"/>
    </p:cViewPr>
  </p:sorter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10/13/20</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10/13/20</a:t>
            </a:fld>
            <a:endParaRPr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11EC53-F507-411E-9ADC-FBCFECE09D3D}" type="slidenum">
              <a:rPr lang="en-US" smtClean="0"/>
              <a:t>1</a:t>
            </a:fld>
            <a:endParaRPr lang="en-US" dirty="0"/>
          </a:p>
        </p:txBody>
      </p:sp>
    </p:spTree>
    <p:extLst>
      <p:ext uri="{BB962C8B-B14F-4D97-AF65-F5344CB8AC3E}">
        <p14:creationId xmlns:p14="http://schemas.microsoft.com/office/powerpoint/2010/main" val="29086440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68246" y="4063998"/>
            <a:ext cx="922020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2" indent="0" algn="ctr">
              <a:buNone/>
              <a:defRPr>
                <a:solidFill>
                  <a:schemeClr val="tx1">
                    <a:tint val="75000"/>
                  </a:schemeClr>
                </a:solidFill>
              </a:defRPr>
            </a:lvl5pPr>
            <a:lvl6pPr marL="3047466"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
        <p:nvSpPr>
          <p:cNvPr id="2" name="Title 1"/>
          <p:cNvSpPr>
            <a:spLocks noGrp="1"/>
          </p:cNvSpPr>
          <p:nvPr>
            <p:ph type="ctrTitle"/>
          </p:nvPr>
        </p:nvSpPr>
        <p:spPr>
          <a:xfrm>
            <a:off x="1468246" y="1828800"/>
            <a:ext cx="9220200" cy="2147926"/>
          </a:xfrm>
        </p:spPr>
        <p:txBody>
          <a:bodyPr anchor="ctr">
            <a:normAutofit/>
          </a:bodyPr>
          <a:lstStyle>
            <a:lvl1pPr algn="ctr">
              <a:defRPr sz="4400" cap="all" normalizeH="0" baseline="0"/>
            </a:lvl1pPr>
          </a:lstStyle>
          <a:p>
            <a:r>
              <a:rPr lang="en-US"/>
              <a:t>Click to edit Master title style</a:t>
            </a:r>
            <a:endParaRPr dirty="0"/>
          </a:p>
        </p:txBody>
      </p:sp>
      <p:sp>
        <p:nvSpPr>
          <p:cNvPr id="5" name="Date Placeholder 4"/>
          <p:cNvSpPr>
            <a:spLocks noGrp="1"/>
          </p:cNvSpPr>
          <p:nvPr>
            <p:ph type="dt" sz="half" idx="10"/>
          </p:nvPr>
        </p:nvSpPr>
        <p:spPr/>
        <p:txBody>
          <a:bodyPr/>
          <a:lstStyle/>
          <a:p>
            <a:fld id="{3B9B9059-F1D6-41D0-95CF-D21CAA096B3A}" type="datetimeFigureOut">
              <a:rPr lang="en-US" smtClean="0"/>
              <a:pPr/>
              <a:t>10/13/20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21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dirty="0"/>
          </a:p>
        </p:txBody>
      </p:sp>
      <p:sp>
        <p:nvSpPr>
          <p:cNvPr id="3" name="Picture Placeholder 2"/>
          <p:cNvSpPr>
            <a:spLocks noGrp="1"/>
          </p:cNvSpPr>
          <p:nvPr>
            <p:ph type="pic" idx="1"/>
          </p:nvPr>
        </p:nvSpPr>
        <p:spPr>
          <a:xfrm>
            <a:off x="507869" y="482602"/>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dirty="0"/>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a:t>Click to edit Master title style</a:t>
            </a:r>
            <a:endParaRPr/>
          </a:p>
        </p:txBody>
      </p:sp>
      <p:sp>
        <p:nvSpPr>
          <p:cNvPr id="5" name="Date Placeholder 4"/>
          <p:cNvSpPr>
            <a:spLocks noGrp="1"/>
          </p:cNvSpPr>
          <p:nvPr>
            <p:ph type="dt" sz="half" idx="10"/>
          </p:nvPr>
        </p:nvSpPr>
        <p:spPr/>
        <p:txBody>
          <a:bodyPr/>
          <a:lstStyle/>
          <a:p>
            <a:fld id="{3B9B9059-F1D6-41D0-95CF-D21CAA096B3A}" type="datetimeFigureOut">
              <a:rPr lang="en-US" smtClean="0"/>
              <a:pPr/>
              <a:t>10/13/20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315074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10/13/20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dirty="0"/>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153475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10/13/20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dirty="0"/>
          </a:p>
        </p:txBody>
      </p:sp>
      <p:sp>
        <p:nvSpPr>
          <p:cNvPr id="3" name="Vertical Text Placeholder 2"/>
          <p:cNvSpPr>
            <a:spLocks noGrp="1"/>
          </p:cNvSpPr>
          <p:nvPr>
            <p:ph type="body" orient="vert" idx="1"/>
          </p:nvPr>
        </p:nvSpPr>
        <p:spPr>
          <a:xfrm>
            <a:off x="914163" y="685800"/>
            <a:ext cx="9040045" cy="5588002"/>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10040043" y="685800"/>
            <a:ext cx="1843982" cy="5588002"/>
          </a:xfrm>
        </p:spPr>
        <p:txBody>
          <a:bodyPr vert="eaVert"/>
          <a:lstStyle/>
          <a:p>
            <a:r>
              <a:rPr lang="en-US"/>
              <a:t>Click to edit Master title style</a:t>
            </a:r>
            <a:endParaRPr/>
          </a:p>
        </p:txBody>
      </p:sp>
    </p:spTree>
    <p:extLst>
      <p:ext uri="{BB962C8B-B14F-4D97-AF65-F5344CB8AC3E}">
        <p14:creationId xmlns:p14="http://schemas.microsoft.com/office/powerpoint/2010/main" val="199176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10/13/20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dirty="0"/>
          </a:p>
        </p:txBody>
      </p:sp>
      <p:sp>
        <p:nvSpPr>
          <p:cNvPr id="3" name="Content Placeholder 2"/>
          <p:cNvSpPr>
            <a:spLocks noGrp="1"/>
          </p:cNvSpPr>
          <p:nvPr>
            <p:ph idx="1"/>
          </p:nvPr>
        </p:nvSpPr>
        <p:spPr>
          <a:xfrm>
            <a:off x="914163" y="1803401"/>
            <a:ext cx="10360501" cy="4470400"/>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9B9059-F1D6-41D0-95CF-D21CAA096B3A}" type="datetimeFigureOut">
              <a:rPr lang="en-US" smtClean="0"/>
              <a:t>10/13/20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dirty="0"/>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2" indent="0">
              <a:buNone/>
              <a:defRPr sz="1900">
                <a:solidFill>
                  <a:schemeClr val="tx1">
                    <a:tint val="75000"/>
                  </a:schemeClr>
                </a:solidFill>
              </a:defRPr>
            </a:lvl5pPr>
            <a:lvl6pPr marL="3047466"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1218883" y="1524002"/>
            <a:ext cx="9751060" cy="1992597"/>
          </a:xfrm>
        </p:spPr>
        <p:txBody>
          <a:bodyPr anchor="b" anchorCtr="0">
            <a:noAutofit/>
          </a:bodyPr>
          <a:lstStyle>
            <a:lvl1pPr algn="ctr">
              <a:defRPr sz="4400" b="0" cap="all" baseline="0"/>
            </a:lvl1pPr>
          </a:lstStyle>
          <a:p>
            <a:r>
              <a:rPr lang="en-US"/>
              <a:t>Click to edit Master title style</a:t>
            </a:r>
            <a:endParaRPr/>
          </a:p>
        </p:txBody>
      </p:sp>
    </p:spTree>
    <p:extLst>
      <p:ext uri="{BB962C8B-B14F-4D97-AF65-F5344CB8AC3E}">
        <p14:creationId xmlns:p14="http://schemas.microsoft.com/office/powerpoint/2010/main" val="363890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B9B9059-F1D6-41D0-95CF-D21CAA096B3A}" type="datetimeFigureOut">
              <a:rPr lang="en-US" smtClean="0"/>
              <a:t>10/13/20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dirty="0"/>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B9B9059-F1D6-41D0-95CF-D21CAA096B3A}" type="datetimeFigureOut">
              <a:rPr lang="en-US" smtClean="0"/>
              <a:t>10/13/20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dirty="0"/>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2" indent="0">
              <a:buNone/>
              <a:defRPr sz="2100" b="1"/>
            </a:lvl5pPr>
            <a:lvl6pPr marL="3047466"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2" name="Title 1"/>
          <p:cNvSpPr>
            <a:spLocks noGrp="1"/>
          </p:cNvSpPr>
          <p:nvPr>
            <p:ph type="title"/>
          </p:nvPr>
        </p:nvSpPr>
        <p:spPr>
          <a:xfrm>
            <a:off x="914163" y="482600"/>
            <a:ext cx="10360501" cy="1219200"/>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9B9059-F1D6-41D0-95CF-D21CAA096B3A}" type="datetimeFigureOut">
              <a:rPr lang="en-US" smtClean="0"/>
              <a:t>10/13/20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dirty="0"/>
          </a:p>
        </p:txBody>
      </p:sp>
      <p:sp>
        <p:nvSpPr>
          <p:cNvPr id="2" name="Title 1"/>
          <p:cNvSpPr>
            <a:spLocks noGrp="1"/>
          </p:cNvSpPr>
          <p:nvPr>
            <p:ph type="title"/>
          </p:nvPr>
        </p:nvSpPr>
        <p:spPr>
          <a:xfrm>
            <a:off x="914163" y="482600"/>
            <a:ext cx="10360501" cy="1219200"/>
          </a:xfrm>
        </p:spPr>
        <p:txBody>
          <a:bodyPr/>
          <a:lstStyle/>
          <a:p>
            <a:r>
              <a:rPr lang="en-US"/>
              <a:t>Click to edit Master title style</a:t>
            </a:r>
            <a:endParaRPr/>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B9059-F1D6-41D0-95CF-D21CAA096B3A}" type="datetimeFigureOut">
              <a:rPr lang="en-US" smtClean="0"/>
              <a:pPr/>
              <a:t>10/13/20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1880342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dirty="0"/>
          </a:p>
        </p:txBody>
      </p:sp>
      <p:sp>
        <p:nvSpPr>
          <p:cNvPr id="3" name="Content Placeholder 2"/>
          <p:cNvSpPr>
            <a:spLocks noGrp="1"/>
          </p:cNvSpPr>
          <p:nvPr>
            <p:ph idx="1"/>
          </p:nvPr>
        </p:nvSpPr>
        <p:spPr bwMode="white">
          <a:xfrm>
            <a:off x="507868" y="482602"/>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a:t>Click to edit Master title style</a:t>
            </a:r>
            <a:endParaRPr/>
          </a:p>
        </p:txBody>
      </p:sp>
      <p:sp>
        <p:nvSpPr>
          <p:cNvPr id="5" name="Date Placeholder 4"/>
          <p:cNvSpPr>
            <a:spLocks noGrp="1"/>
          </p:cNvSpPr>
          <p:nvPr>
            <p:ph type="dt" sz="half" idx="10"/>
          </p:nvPr>
        </p:nvSpPr>
        <p:spPr/>
        <p:txBody>
          <a:bodyPr/>
          <a:lstStyle/>
          <a:p>
            <a:fld id="{3B9B9059-F1D6-41D0-95CF-D21CAA096B3A}" type="datetimeFigureOut">
              <a:rPr lang="en-US" smtClean="0"/>
              <a:pPr/>
              <a:t>10/13/20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276831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sz="2400" dirty="0"/>
          </a:p>
        </p:txBody>
      </p:sp>
      <p:sp>
        <p:nvSpPr>
          <p:cNvPr id="3" name="Picture Placeholder 2"/>
          <p:cNvSpPr>
            <a:spLocks noGrp="1"/>
          </p:cNvSpPr>
          <p:nvPr>
            <p:ph type="pic" idx="1"/>
          </p:nvPr>
        </p:nvSpPr>
        <p:spPr>
          <a:xfrm>
            <a:off x="507870"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2" indent="0">
              <a:buNone/>
              <a:defRPr sz="2700"/>
            </a:lvl5pPr>
            <a:lvl6pPr marL="3047466" indent="0">
              <a:buNone/>
              <a:defRPr sz="2700"/>
            </a:lvl6pPr>
            <a:lvl7pPr marL="3656960" indent="0">
              <a:buNone/>
              <a:defRPr sz="2700"/>
            </a:lvl7pPr>
            <a:lvl8pPr marL="4266453" indent="0">
              <a:buNone/>
              <a:defRPr sz="2700"/>
            </a:lvl8pPr>
            <a:lvl9pPr marL="4875947" indent="0">
              <a:buNone/>
              <a:defRPr sz="2700"/>
            </a:lvl9pPr>
          </a:lstStyle>
          <a:p>
            <a:r>
              <a:rPr lang="en-US" dirty="0"/>
              <a:t>Click icon to add picture</a:t>
            </a:r>
            <a:endParaRPr dirty="0"/>
          </a:p>
        </p:txBody>
      </p:sp>
      <p:sp>
        <p:nvSpPr>
          <p:cNvPr id="4" name="Text Placeholder 3"/>
          <p:cNvSpPr>
            <a:spLocks noGrp="1"/>
          </p:cNvSpPr>
          <p:nvPr>
            <p:ph type="body" sz="half" idx="2"/>
          </p:nvPr>
        </p:nvSpPr>
        <p:spPr>
          <a:xfrm>
            <a:off x="6399134"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2" indent="0">
              <a:buNone/>
              <a:defRPr sz="1200"/>
            </a:lvl5pPr>
            <a:lvl6pPr marL="3047466"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2" name="Title 1"/>
          <p:cNvSpPr>
            <a:spLocks noGrp="1"/>
          </p:cNvSpPr>
          <p:nvPr>
            <p:ph type="title"/>
          </p:nvPr>
        </p:nvSpPr>
        <p:spPr>
          <a:xfrm>
            <a:off x="6399134" y="1905000"/>
            <a:ext cx="5180251" cy="1727200"/>
          </a:xfrm>
        </p:spPr>
        <p:txBody>
          <a:bodyPr anchor="b" anchorCtr="0">
            <a:normAutofit/>
          </a:bodyPr>
          <a:lstStyle>
            <a:lvl1pPr algn="l">
              <a:defRPr sz="3200" b="0"/>
            </a:lvl1pPr>
          </a:lstStyle>
          <a:p>
            <a:r>
              <a:rPr lang="en-US"/>
              <a:t>Click to edit Master title style</a:t>
            </a:r>
            <a:endParaRPr/>
          </a:p>
        </p:txBody>
      </p:sp>
      <p:sp>
        <p:nvSpPr>
          <p:cNvPr id="5" name="Date Placeholder 4"/>
          <p:cNvSpPr>
            <a:spLocks noGrp="1"/>
          </p:cNvSpPr>
          <p:nvPr>
            <p:ph type="dt" sz="half" idx="10"/>
          </p:nvPr>
        </p:nvSpPr>
        <p:spPr/>
        <p:txBody>
          <a:bodyPr/>
          <a:lstStyle/>
          <a:p>
            <a:fld id="{3B9B9059-F1D6-41D0-95CF-D21CAA096B3A}" type="datetimeFigureOut">
              <a:rPr lang="en-US" smtClean="0"/>
              <a:pPr/>
              <a:t>10/13/20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FD5434-F838-4DD4-A17B-1CB1A1850DF4}" type="slidenum">
              <a:rPr lang="en-US" smtClean="0"/>
              <a:pPr/>
              <a:t>‹#›</a:t>
            </a:fld>
            <a:endParaRPr lang="en-US" dirty="0"/>
          </a:p>
        </p:txBody>
      </p:sp>
    </p:spTree>
    <p:extLst>
      <p:ext uri="{BB962C8B-B14F-4D97-AF65-F5344CB8AC3E}">
        <p14:creationId xmlns:p14="http://schemas.microsoft.com/office/powerpoint/2010/main" val="448990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smtClean="0"/>
              <a:pPr/>
              <a:t>10/13/20</a:t>
            </a:fld>
            <a:endParaRPr lang="en-US" dirty="0"/>
          </a:p>
        </p:txBody>
      </p:sp>
      <p:sp>
        <p:nvSpPr>
          <p:cNvPr id="5" name="Footer Placeholder 4"/>
          <p:cNvSpPr>
            <a:spLocks noGrp="1"/>
          </p:cNvSpPr>
          <p:nvPr>
            <p:ph type="ftr" sz="quarter" idx="3"/>
          </p:nvPr>
        </p:nvSpPr>
        <p:spPr>
          <a:xfrm>
            <a:off x="914163"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lang="en-US" dirty="0"/>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lang="en-US" smtClean="0"/>
              <a:pPr/>
              <a:t>‹#›</a:t>
            </a:fld>
            <a:endParaRPr lang="en-US" dirty="0"/>
          </a:p>
        </p:txBody>
      </p:sp>
      <p:sp>
        <p:nvSpPr>
          <p:cNvPr id="3" name="Text Placeholder 2"/>
          <p:cNvSpPr>
            <a:spLocks noGrp="1"/>
          </p:cNvSpPr>
          <p:nvPr>
            <p:ph type="body" idx="1"/>
          </p:nvPr>
        </p:nvSpPr>
        <p:spPr>
          <a:xfrm>
            <a:off x="914163" y="1803401"/>
            <a:ext cx="10360501" cy="44704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914163" y="482600"/>
            <a:ext cx="10360501" cy="1219200"/>
          </a:xfrm>
          <a:prstGeom prst="rect">
            <a:avLst/>
          </a:prstGeom>
          <a:effectLst/>
        </p:spPr>
        <p:txBody>
          <a:bodyPr vert="horz" lIns="121899" tIns="60949" rIns="121899" bIns="60949" rtlCol="0" anchor="b" anchorCtr="0">
            <a:normAutofit/>
          </a:bodyPr>
          <a:lstStyle/>
          <a:p>
            <a:r>
              <a:rPr lang="en-US"/>
              <a:t>Click to edit Master title style</a:t>
            </a:r>
            <a:endParaRPr/>
          </a:p>
        </p:txBody>
      </p:sp>
    </p:spTree>
    <p:extLst>
      <p:ext uri="{BB962C8B-B14F-4D97-AF65-F5344CB8AC3E}">
        <p14:creationId xmlns:p14="http://schemas.microsoft.com/office/powerpoint/2010/main" val="429948849"/>
      </p:ext>
    </p:extLst>
  </p:cSld>
  <p:clrMap bg1="dk1" tx1="lt1" bg2="dk2" tx2="lt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accent1"/>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accent1"/>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accent1"/>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accent1"/>
        </a:buClr>
        <a:buSzPct val="100000"/>
        <a:buFont typeface="Cambria" pitchFamily="18" charset="0"/>
        <a:buChar char="–"/>
        <a:defRPr sz="1800" kern="1200">
          <a:solidFill>
            <a:schemeClr val="tx1"/>
          </a:solidFill>
          <a:latin typeface="+mn-lt"/>
          <a:ea typeface="+mn-ea"/>
          <a:cs typeface="+mn-cs"/>
        </a:defRPr>
      </a:lvl4pPr>
      <a:lvl5pPr marL="1371599"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7pPr>
      <a:lvl8pPr marL="2194559" indent="-274320" algn="l" defTabSz="1218987" rtl="0" eaLnBrk="1" latinLnBrk="0" hangingPunct="1">
        <a:lnSpc>
          <a:spcPct val="90000"/>
        </a:lnSpc>
        <a:spcBef>
          <a:spcPts val="800"/>
        </a:spcBef>
        <a:buClr>
          <a:schemeClr val="accent1"/>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2" algn="l" defTabSz="1218987" rtl="0" eaLnBrk="1" latinLnBrk="0" hangingPunct="1">
        <a:defRPr sz="2400" kern="1200">
          <a:solidFill>
            <a:schemeClr val="tx1"/>
          </a:solidFill>
          <a:latin typeface="+mn-lt"/>
          <a:ea typeface="+mn-ea"/>
          <a:cs typeface="+mn-cs"/>
        </a:defRPr>
      </a:lvl5pPr>
      <a:lvl6pPr marL="3047466"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schoolname.edu/departments/compsci/index.html"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8" Type="http://schemas.openxmlformats.org/officeDocument/2006/relationships/hyperlink" Target="http://m.wikihow.com/Write-an-HTML-Page" TargetMode="External"/><Relationship Id="rId3" Type="http://schemas.openxmlformats.org/officeDocument/2006/relationships/hyperlink" Target="http://www.w3schools.com/tags/" TargetMode="External"/><Relationship Id="rId7" Type="http://schemas.openxmlformats.org/officeDocument/2006/relationships/hyperlink" Target="http://m.wikihow.com/Use-Simple-HTML-Format" TargetMode="External"/><Relationship Id="rId2" Type="http://schemas.openxmlformats.org/officeDocument/2006/relationships/hyperlink" Target="https://www.w3schools.com/html/tryit.asp?filename=tryhtml_default" TargetMode="External"/><Relationship Id="rId1" Type="http://schemas.openxmlformats.org/officeDocument/2006/relationships/slideLayout" Target="../slideLayouts/slideLayout7.xml"/><Relationship Id="rId6" Type="http://schemas.openxmlformats.org/officeDocument/2006/relationships/hyperlink" Target="http://www.funkychickens.com/main.asp" TargetMode="External"/><Relationship Id="rId5" Type="http://schemas.openxmlformats.org/officeDocument/2006/relationships/hyperlink" Target="http://www.w3schools.com/html/html_paragraphs.asp" TargetMode="External"/><Relationship Id="rId4" Type="http://schemas.openxmlformats.org/officeDocument/2006/relationships/hyperlink" Target="http://www.html.am/html-tutorial" TargetMode="External"/><Relationship Id="rId9" Type="http://schemas.openxmlformats.org/officeDocument/2006/relationships/hyperlink" Target="http://www.w3.org/Style/Examples/011/firstcs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New York City College of Technology</a:t>
            </a:r>
          </a:p>
          <a:p>
            <a:r>
              <a:rPr lang="en-US" dirty="0"/>
              <a:t>Professor Bauer</a:t>
            </a:r>
          </a:p>
          <a:p>
            <a:endParaRPr lang="en-US" dirty="0"/>
          </a:p>
        </p:txBody>
      </p:sp>
      <p:sp>
        <p:nvSpPr>
          <p:cNvPr id="2" name="Title 1"/>
          <p:cNvSpPr>
            <a:spLocks noGrp="1"/>
          </p:cNvSpPr>
          <p:nvPr>
            <p:ph type="ctrTitle"/>
          </p:nvPr>
        </p:nvSpPr>
        <p:spPr/>
        <p:txBody>
          <a:bodyPr/>
          <a:lstStyle/>
          <a:p>
            <a:r>
              <a:rPr lang="en-US" dirty="0"/>
              <a:t>HTML</a:t>
            </a:r>
            <a:br>
              <a:rPr lang="en-US" dirty="0"/>
            </a:br>
            <a:r>
              <a:rPr lang="en-US" dirty="0"/>
              <a:t>What is it?</a:t>
            </a:r>
          </a:p>
        </p:txBody>
      </p:sp>
    </p:spTree>
    <p:extLst>
      <p:ext uri="{BB962C8B-B14F-4D97-AF65-F5344CB8AC3E}">
        <p14:creationId xmlns:p14="http://schemas.microsoft.com/office/powerpoint/2010/main" val="10170295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812" y="304800"/>
            <a:ext cx="10363200" cy="6063198"/>
          </a:xfrm>
          <a:prstGeom prst="rect">
            <a:avLst/>
          </a:prstGeom>
        </p:spPr>
        <p:txBody>
          <a:bodyPr wrap="square">
            <a:spAutoFit/>
          </a:bodyPr>
          <a:lstStyle/>
          <a:p>
            <a:r>
              <a:rPr lang="en-US" b="1" dirty="0"/>
              <a:t> Headings </a:t>
            </a:r>
          </a:p>
          <a:p>
            <a:r>
              <a:rPr lang="en-US" sz="2000" dirty="0"/>
              <a:t> There are several heading tags:  &lt;h1&gt; through  &lt;h6&gt; . The number in the heading tag indicates the heading level. By default,  &lt;h1&gt; has the largest text and  &lt;h6&gt; the smallest.  Note that by default, a blank line is inserted before and after a heading. </a:t>
            </a:r>
          </a:p>
          <a:p>
            <a:r>
              <a:rPr lang="en-US" b="1" dirty="0"/>
              <a:t> Bold and Italics </a:t>
            </a:r>
          </a:p>
          <a:p>
            <a:r>
              <a:rPr lang="en-US" sz="2000" dirty="0"/>
              <a:t> The  &lt;b&gt; or  &lt;strong&gt; tag can be used to indicate boldfaced text, and the  &lt;</a:t>
            </a:r>
            <a:r>
              <a:rPr lang="en-US" sz="2000" dirty="0" err="1"/>
              <a:t>i</a:t>
            </a:r>
            <a:r>
              <a:rPr lang="en-US" sz="2000" dirty="0"/>
              <a:t>&gt; or  &lt;</a:t>
            </a:r>
            <a:r>
              <a:rPr lang="en-US" sz="2000" dirty="0" err="1"/>
              <a:t>em</a:t>
            </a:r>
            <a:r>
              <a:rPr lang="en-US" sz="2000" dirty="0"/>
              <a:t>&lt; tag to indicate italicized text. For example: </a:t>
            </a:r>
          </a:p>
          <a:p>
            <a:r>
              <a:rPr lang="en-US" sz="2000" dirty="0"/>
              <a:t> &lt;p&gt;This is normal text.&lt;/p&gt; </a:t>
            </a:r>
          </a:p>
          <a:p>
            <a:r>
              <a:rPr lang="en-US" sz="2000" dirty="0"/>
              <a:t> &lt;p&gt; </a:t>
            </a:r>
          </a:p>
          <a:p>
            <a:r>
              <a:rPr lang="en-US" sz="2000" dirty="0"/>
              <a:t> &lt;b&gt;</a:t>
            </a:r>
            <a:r>
              <a:rPr lang="en-US" sz="2000" b="1" dirty="0"/>
              <a:t>This text is bold. </a:t>
            </a:r>
            <a:r>
              <a:rPr lang="en-US" sz="2000" dirty="0"/>
              <a:t>&lt;/b&gt; </a:t>
            </a:r>
          </a:p>
          <a:p>
            <a:r>
              <a:rPr lang="en-US" sz="2000" dirty="0"/>
              <a:t> &lt;</a:t>
            </a:r>
            <a:r>
              <a:rPr lang="en-US" sz="2000" dirty="0" err="1"/>
              <a:t>i</a:t>
            </a:r>
            <a:r>
              <a:rPr lang="en-US" sz="2000" dirty="0"/>
              <a:t>&gt;</a:t>
            </a:r>
            <a:r>
              <a:rPr lang="en-US" sz="2000" i="1" dirty="0"/>
              <a:t>This text is italic</a:t>
            </a:r>
            <a:r>
              <a:rPr lang="en-US" sz="2000" dirty="0"/>
              <a:t>.&lt;/</a:t>
            </a:r>
            <a:r>
              <a:rPr lang="en-US" sz="2000" dirty="0" err="1"/>
              <a:t>i</a:t>
            </a:r>
            <a:r>
              <a:rPr lang="en-US" sz="2000" dirty="0"/>
              <a:t>&gt;</a:t>
            </a:r>
          </a:p>
          <a:p>
            <a:r>
              <a:rPr lang="en-US" sz="2000" dirty="0"/>
              <a:t> &lt;/p&gt; </a:t>
            </a:r>
          </a:p>
          <a:p>
            <a:r>
              <a:rPr lang="en-US" sz="2000" dirty="0"/>
              <a:t> &lt;p&gt; </a:t>
            </a:r>
          </a:p>
          <a:p>
            <a:r>
              <a:rPr lang="en-US" sz="2000" dirty="0"/>
              <a:t> &lt;b&gt;&lt;</a:t>
            </a:r>
            <a:r>
              <a:rPr lang="en-US" sz="2000" dirty="0" err="1"/>
              <a:t>i</a:t>
            </a:r>
            <a:r>
              <a:rPr lang="en-US" sz="2000" dirty="0"/>
              <a:t>&gt;</a:t>
            </a:r>
            <a:r>
              <a:rPr lang="en-US" sz="2000" b="1" i="1" dirty="0"/>
              <a:t>This text is bold and italic</a:t>
            </a:r>
            <a:r>
              <a:rPr lang="en-US" sz="2000" dirty="0"/>
              <a:t>.&lt;/</a:t>
            </a:r>
            <a:r>
              <a:rPr lang="en-US" sz="2000" dirty="0" err="1"/>
              <a:t>i</a:t>
            </a:r>
            <a:r>
              <a:rPr lang="en-US" sz="2000" dirty="0"/>
              <a:t>&gt;&lt;/b&gt; </a:t>
            </a:r>
          </a:p>
          <a:p>
            <a:r>
              <a:rPr lang="en-US" sz="2000" dirty="0"/>
              <a:t> &lt;/p&gt;</a:t>
            </a:r>
          </a:p>
          <a:p>
            <a:r>
              <a:rPr lang="en-US" sz="2000" dirty="0"/>
              <a:t> &lt;p&gt; </a:t>
            </a:r>
          </a:p>
          <a:p>
            <a:r>
              <a:rPr lang="en-US" sz="2000" dirty="0"/>
              <a:t> &lt;</a:t>
            </a:r>
            <a:r>
              <a:rPr lang="en-US" sz="2000" dirty="0" err="1"/>
              <a:t>i</a:t>
            </a:r>
            <a:r>
              <a:rPr lang="en-US" sz="2000" dirty="0"/>
              <a:t>&gt;&lt;b&gt;</a:t>
            </a:r>
            <a:r>
              <a:rPr lang="en-US" sz="2000" b="1" i="1" dirty="0"/>
              <a:t>This text is also bold and italic</a:t>
            </a:r>
            <a:r>
              <a:rPr lang="en-US" sz="2000" dirty="0"/>
              <a:t>.&lt;/b&gt;&lt;/</a:t>
            </a:r>
            <a:r>
              <a:rPr lang="en-US" sz="2000" dirty="0" err="1"/>
              <a:t>i</a:t>
            </a:r>
            <a:r>
              <a:rPr lang="en-US" sz="2000" dirty="0"/>
              <a:t>&gt; </a:t>
            </a:r>
          </a:p>
          <a:p>
            <a:r>
              <a:rPr lang="en-US" sz="2000" dirty="0"/>
              <a:t> &lt;/p&gt;</a:t>
            </a:r>
          </a:p>
        </p:txBody>
      </p:sp>
    </p:spTree>
    <p:extLst>
      <p:ext uri="{BB962C8B-B14F-4D97-AF65-F5344CB8AC3E}">
        <p14:creationId xmlns:p14="http://schemas.microsoft.com/office/powerpoint/2010/main" val="2867063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5212" y="914400"/>
            <a:ext cx="10363200" cy="4708981"/>
          </a:xfrm>
          <a:prstGeom prst="rect">
            <a:avLst/>
          </a:prstGeom>
        </p:spPr>
        <p:txBody>
          <a:bodyPr wrap="square">
            <a:spAutoFit/>
          </a:bodyPr>
          <a:lstStyle/>
          <a:p>
            <a:r>
              <a:rPr lang="en-US" sz="3600" b="1" dirty="0"/>
              <a:t> XHTML </a:t>
            </a:r>
          </a:p>
          <a:p>
            <a:r>
              <a:rPr lang="en-US" dirty="0"/>
              <a:t> An XHTML document has the same basic structure as an HTML document, plus it has a DOCTYPE declaration</a:t>
            </a:r>
          </a:p>
          <a:p>
            <a:r>
              <a:rPr lang="en-US" dirty="0"/>
              <a:t> DOCTYPE stands for  document type . The DOCTYPE declaration uses the  &lt;!DOCTYPE&gt; tag. The declaration is placed in the very first line in an HTML document, before the &lt;html&gt; tag. The declaration tells the browser which HTML or XHTML specification the document uses, so that the browser will display the page correctly using the appropriate specification. If the code used in the HTML document does not match the DOCTYPE declared, then some of the elements may not be displayed as expected.</a:t>
            </a:r>
          </a:p>
          <a:p>
            <a:endParaRPr lang="en-US" dirty="0"/>
          </a:p>
        </p:txBody>
      </p:sp>
    </p:spTree>
    <p:extLst>
      <p:ext uri="{BB962C8B-B14F-4D97-AF65-F5344CB8AC3E}">
        <p14:creationId xmlns:p14="http://schemas.microsoft.com/office/powerpoint/2010/main" val="2417124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7612" y="228600"/>
            <a:ext cx="10210800" cy="5447645"/>
          </a:xfrm>
          <a:prstGeom prst="rect">
            <a:avLst/>
          </a:prstGeom>
        </p:spPr>
        <p:txBody>
          <a:bodyPr wrap="square">
            <a:spAutoFit/>
          </a:bodyPr>
          <a:lstStyle/>
          <a:p>
            <a:r>
              <a:rPr lang="en-US" sz="2800" b="1" dirty="0"/>
              <a:t> </a:t>
            </a:r>
            <a:r>
              <a:rPr lang="en-US" sz="2000" b="1" dirty="0"/>
              <a:t>Basic Document Structure of an XHTML Document </a:t>
            </a:r>
          </a:p>
          <a:p>
            <a:r>
              <a:rPr lang="en-US" sz="2000" dirty="0"/>
              <a:t> The basic HTML document example that is shown in  Figure  14.1 can be rewritten into an XHTML document using the  Transitional document type like this: </a:t>
            </a:r>
          </a:p>
          <a:p>
            <a:r>
              <a:rPr lang="en-US" sz="2000" dirty="0"/>
              <a:t> &lt;!DOCTYPE html PUBLIC "-//W3C//DTD XHTML 1.0 Transitional//EN" </a:t>
            </a:r>
          </a:p>
          <a:p>
            <a:r>
              <a:rPr lang="en-US" sz="2000" dirty="0"/>
              <a:t> " http://www.w3.org/TR/xhtml1/DTD/xhtml1-transitional.dtd “&gt;</a:t>
            </a:r>
          </a:p>
          <a:p>
            <a:r>
              <a:rPr lang="en-US" sz="2000" dirty="0"/>
              <a:t> &lt;html </a:t>
            </a:r>
            <a:r>
              <a:rPr lang="en-US" sz="2000" dirty="0" err="1"/>
              <a:t>xmlns</a:t>
            </a:r>
            <a:r>
              <a:rPr lang="en-US" sz="2000" dirty="0"/>
              <a:t>=" http://www.w3.org/1999/xhtml “&gt; </a:t>
            </a:r>
          </a:p>
          <a:p>
            <a:r>
              <a:rPr lang="en-US" sz="2000" dirty="0"/>
              <a:t> &lt;head&gt; </a:t>
            </a:r>
          </a:p>
          <a:p>
            <a:r>
              <a:rPr lang="en-US" sz="2000" dirty="0"/>
              <a:t> &lt;title&gt;This is a title.&lt;/title&gt; </a:t>
            </a:r>
          </a:p>
          <a:p>
            <a:r>
              <a:rPr lang="en-US" sz="2000" dirty="0"/>
              <a:t> &lt;/head&gt; </a:t>
            </a:r>
          </a:p>
          <a:p>
            <a:r>
              <a:rPr lang="en-US" sz="2000" dirty="0"/>
              <a:t> &lt;body&gt;</a:t>
            </a:r>
          </a:p>
          <a:p>
            <a:r>
              <a:rPr lang="en-US" sz="2000" dirty="0"/>
              <a:t> This is the content of the Web page. </a:t>
            </a:r>
          </a:p>
          <a:p>
            <a:r>
              <a:rPr lang="en-US" sz="2000" dirty="0"/>
              <a:t> &lt;/body&gt; </a:t>
            </a:r>
          </a:p>
          <a:p>
            <a:r>
              <a:rPr lang="en-US" sz="2000" dirty="0"/>
              <a:t> &lt;/html&gt;</a:t>
            </a:r>
          </a:p>
          <a:p>
            <a:r>
              <a:rPr lang="en-US" sz="2000" dirty="0"/>
              <a:t>Except for the code added at the beginning of the document, the basic document  structure is the same as that of the HTML document shown in  Figure  14.1 . </a:t>
            </a:r>
          </a:p>
          <a:p>
            <a:endParaRPr lang="en-US" sz="2000" dirty="0"/>
          </a:p>
        </p:txBody>
      </p:sp>
    </p:spTree>
    <p:extLst>
      <p:ext uri="{BB962C8B-B14F-4D97-AF65-F5344CB8AC3E}">
        <p14:creationId xmlns:p14="http://schemas.microsoft.com/office/powerpoint/2010/main" val="4247891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812" y="152400"/>
            <a:ext cx="11811000" cy="5755422"/>
          </a:xfrm>
          <a:prstGeom prst="rect">
            <a:avLst/>
          </a:prstGeom>
        </p:spPr>
        <p:txBody>
          <a:bodyPr wrap="square">
            <a:spAutoFit/>
          </a:bodyPr>
          <a:lstStyle/>
          <a:p>
            <a:r>
              <a:rPr lang="en-US" sz="3200" b="1" dirty="0"/>
              <a:t>Differences between the Rules for XHTML and HTML </a:t>
            </a:r>
          </a:p>
          <a:p>
            <a:r>
              <a:rPr lang="en-US" dirty="0"/>
              <a:t> Here are several main differences between XHTML and HTML coding: </a:t>
            </a:r>
          </a:p>
          <a:p>
            <a:r>
              <a:rPr lang="en-US" dirty="0"/>
              <a:t> •  XHTML elements must always be closed or paired. </a:t>
            </a:r>
          </a:p>
          <a:p>
            <a:r>
              <a:rPr lang="en-US" dirty="0"/>
              <a:t> For example, the paragraph  &lt;p&gt; tag must have a closing tag  &lt;/p&gt; . For empty elements, such as  &lt;</a:t>
            </a:r>
            <a:r>
              <a:rPr lang="en-US" dirty="0" err="1"/>
              <a:t>br</a:t>
            </a:r>
            <a:r>
              <a:rPr lang="en-US" dirty="0"/>
              <a:t>&gt; or  &lt;</a:t>
            </a:r>
            <a:r>
              <a:rPr lang="en-US" dirty="0" err="1"/>
              <a:t>img</a:t>
            </a:r>
            <a:r>
              <a:rPr lang="en-US" dirty="0"/>
              <a:t>&gt; tags, you either can add a closing tag (such as </a:t>
            </a:r>
          </a:p>
          <a:p>
            <a:r>
              <a:rPr lang="en-US" dirty="0"/>
              <a:t> &lt;/</a:t>
            </a:r>
            <a:r>
              <a:rPr lang="en-US" dirty="0" err="1"/>
              <a:t>br</a:t>
            </a:r>
            <a:r>
              <a:rPr lang="en-US" dirty="0"/>
              <a:t>&gt; and  &lt;/</a:t>
            </a:r>
            <a:r>
              <a:rPr lang="en-US" dirty="0" err="1"/>
              <a:t>img</a:t>
            </a:r>
            <a:r>
              <a:rPr lang="en-US" dirty="0"/>
              <a:t>&gt; ) or end the tag with  /&lt; (for example,  &lt;</a:t>
            </a:r>
            <a:r>
              <a:rPr lang="en-US" dirty="0" err="1"/>
              <a:t>br</a:t>
            </a:r>
            <a:r>
              <a:rPr lang="en-US" dirty="0"/>
              <a:t> /&gt; ). </a:t>
            </a:r>
          </a:p>
          <a:p>
            <a:r>
              <a:rPr lang="en-US" dirty="0"/>
              <a:t> •  XHTML tags and attributes must be in lowercase. </a:t>
            </a:r>
          </a:p>
          <a:p>
            <a:r>
              <a:rPr lang="en-US" dirty="0"/>
              <a:t> •  XHTML elements must be properly nested within each other. </a:t>
            </a:r>
          </a:p>
          <a:p>
            <a:r>
              <a:rPr lang="en-US" dirty="0"/>
              <a:t> Figure  14.2 shows the proper and improper nesting of the  &lt;p&gt; and  &lt;div&gt; tags.  </a:t>
            </a:r>
          </a:p>
          <a:p>
            <a:r>
              <a:rPr lang="en-US" dirty="0">
                <a:solidFill>
                  <a:schemeClr val="tx2"/>
                </a:solidFill>
              </a:rPr>
              <a:t> This is correct</a:t>
            </a:r>
            <a:r>
              <a:rPr lang="en-US" dirty="0">
                <a:solidFill>
                  <a:srgbClr val="00B050"/>
                </a:solidFill>
              </a:rPr>
              <a:t>               &lt;div&gt;</a:t>
            </a:r>
            <a:r>
              <a:rPr lang="en-US" dirty="0"/>
              <a:t>Introduction</a:t>
            </a:r>
            <a:r>
              <a:rPr lang="en-US" dirty="0">
                <a:solidFill>
                  <a:schemeClr val="bg2"/>
                </a:solidFill>
              </a:rPr>
              <a:t>&lt;p&gt;</a:t>
            </a:r>
            <a:r>
              <a:rPr lang="en-US" dirty="0"/>
              <a:t>This is a </a:t>
            </a:r>
            <a:r>
              <a:rPr lang="en-US" dirty="0">
                <a:solidFill>
                  <a:schemeClr val="tx2"/>
                </a:solidFill>
              </a:rPr>
              <a:t>paragraph</a:t>
            </a:r>
            <a:r>
              <a:rPr lang="en-US" dirty="0">
                <a:solidFill>
                  <a:schemeClr val="bg1"/>
                </a:solidFill>
              </a:rPr>
              <a:t>&lt;p&gt;</a:t>
            </a:r>
            <a:r>
              <a:rPr lang="en-US" dirty="0">
                <a:solidFill>
                  <a:srgbClr val="00B050"/>
                </a:solidFill>
              </a:rPr>
              <a:t>&lt;/div&gt;</a:t>
            </a:r>
          </a:p>
          <a:p>
            <a:r>
              <a:rPr lang="en-US" dirty="0"/>
              <a:t> This is incorrect            </a:t>
            </a:r>
            <a:r>
              <a:rPr lang="en-US" dirty="0">
                <a:solidFill>
                  <a:srgbClr val="92D050"/>
                </a:solidFill>
              </a:rPr>
              <a:t>&lt;div&gt;</a:t>
            </a:r>
            <a:r>
              <a:rPr lang="en-US" dirty="0"/>
              <a:t>Introduction</a:t>
            </a:r>
            <a:r>
              <a:rPr lang="en-US" dirty="0">
                <a:solidFill>
                  <a:schemeClr val="bg1"/>
                </a:solidFill>
              </a:rPr>
              <a:t>&lt;p&gt;</a:t>
            </a:r>
            <a:r>
              <a:rPr lang="en-US" dirty="0"/>
              <a:t>This</a:t>
            </a:r>
            <a:r>
              <a:rPr lang="en-US" dirty="0">
                <a:solidFill>
                  <a:srgbClr val="92D050"/>
                </a:solidFill>
              </a:rPr>
              <a:t> </a:t>
            </a:r>
            <a:r>
              <a:rPr lang="en-US" dirty="0"/>
              <a:t>is a paragraph</a:t>
            </a:r>
            <a:r>
              <a:rPr lang="en-US" dirty="0">
                <a:solidFill>
                  <a:srgbClr val="92D050"/>
                </a:solidFill>
              </a:rPr>
              <a:t>&lt;/div&gt;</a:t>
            </a:r>
            <a:r>
              <a:rPr lang="en-US" dirty="0">
                <a:solidFill>
                  <a:schemeClr val="bg1"/>
                </a:solidFill>
              </a:rPr>
              <a:t>&lt;/p&gt;</a:t>
            </a:r>
          </a:p>
          <a:p>
            <a:r>
              <a:rPr lang="en-US" dirty="0"/>
              <a:t> Figure 14.2  (a) The  &lt;div&gt; and &lt;p&gt; tags are properly nested (b) The  &lt;div&gt; and  &lt;p&gt; tags are not properly nested</a:t>
            </a:r>
          </a:p>
        </p:txBody>
      </p:sp>
    </p:spTree>
    <p:extLst>
      <p:ext uri="{BB962C8B-B14F-4D97-AF65-F5344CB8AC3E}">
        <p14:creationId xmlns:p14="http://schemas.microsoft.com/office/powerpoint/2010/main" val="1716473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7012" y="457200"/>
            <a:ext cx="10210800" cy="4524315"/>
          </a:xfrm>
          <a:prstGeom prst="rect">
            <a:avLst/>
          </a:prstGeom>
        </p:spPr>
        <p:txBody>
          <a:bodyPr wrap="square">
            <a:spAutoFit/>
          </a:bodyPr>
          <a:lstStyle/>
          <a:p>
            <a:pPr algn="ctr"/>
            <a:r>
              <a:rPr lang="en-US" sz="4400" dirty="0"/>
              <a:t> URL </a:t>
            </a:r>
          </a:p>
          <a:p>
            <a:pPr algn="ctr"/>
            <a:endParaRPr lang="en-US" sz="4400" dirty="0"/>
          </a:p>
          <a:p>
            <a:pPr algn="ctr"/>
            <a:endParaRPr lang="en-US" sz="2000" dirty="0"/>
          </a:p>
          <a:p>
            <a:r>
              <a:rPr lang="en-US" sz="2000" dirty="0"/>
              <a:t>• Example: </a:t>
            </a:r>
            <a:r>
              <a:rPr lang="en-US" sz="2000" dirty="0">
                <a:solidFill>
                  <a:srgbClr val="FFC000"/>
                </a:solidFill>
                <a:hlinkClick r:id="rId2">
                  <a:extLst>
                    <a:ext uri="{A12FA001-AC4F-418D-AE19-62706E023703}">
                      <ahyp:hlinkClr xmlns:ahyp="http://schemas.microsoft.com/office/drawing/2018/hyperlinkcolor" val="tx"/>
                    </a:ext>
                  </a:extLst>
                </a:hlinkClick>
              </a:rPr>
              <a:t>http://www.schoolname.edu</a:t>
            </a:r>
            <a:r>
              <a:rPr lang="en-US" sz="2000" dirty="0">
                <a:hlinkClick r:id="rId2">
                  <a:extLst>
                    <a:ext uri="{A12FA001-AC4F-418D-AE19-62706E023703}">
                      <ahyp:hlinkClr xmlns:ahyp="http://schemas.microsoft.com/office/drawing/2018/hyperlinkcolor" val="tx"/>
                    </a:ext>
                  </a:extLst>
                </a:hlinkClick>
              </a:rPr>
              <a:t>/departments/compsci/index.html</a:t>
            </a:r>
            <a:endParaRPr lang="en-US" sz="2000" dirty="0"/>
          </a:p>
          <a:p>
            <a:endParaRPr lang="en-US" sz="2000" dirty="0"/>
          </a:p>
          <a:p>
            <a:r>
              <a:rPr lang="en-US" sz="2000" dirty="0"/>
              <a:t> </a:t>
            </a:r>
          </a:p>
          <a:p>
            <a:endParaRPr lang="en-US" sz="2000" dirty="0"/>
          </a:p>
          <a:p>
            <a:r>
              <a:rPr lang="en-US" sz="2000" dirty="0"/>
              <a:t>• The address is made up of segments of standard information: </a:t>
            </a:r>
          </a:p>
          <a:p>
            <a:endParaRPr lang="en-US" sz="2000" dirty="0"/>
          </a:p>
          <a:p>
            <a:endParaRPr lang="en-US" sz="2000" dirty="0"/>
          </a:p>
          <a:p>
            <a:endParaRPr lang="en-US" sz="2000" dirty="0"/>
          </a:p>
          <a:p>
            <a:pPr marL="342900" indent="-342900">
              <a:buFont typeface="Arial" panose="020B0604020202020204" pitchFamily="34" charset="0"/>
              <a:buChar char="•"/>
            </a:pPr>
            <a:r>
              <a:rPr lang="en-US" sz="2000" dirty="0" err="1">
                <a:solidFill>
                  <a:srgbClr val="FFC000"/>
                </a:solidFill>
              </a:rPr>
              <a:t>www.schoolname.edu</a:t>
            </a:r>
            <a:r>
              <a:rPr lang="en-US" sz="2000" dirty="0">
                <a:solidFill>
                  <a:srgbClr val="FFC000"/>
                </a:solidFill>
              </a:rPr>
              <a:t> </a:t>
            </a:r>
            <a:r>
              <a:rPr lang="en-US" sz="2000" dirty="0"/>
              <a:t>– This is the domain name of the Web serve</a:t>
            </a:r>
          </a:p>
        </p:txBody>
      </p:sp>
    </p:spTree>
    <p:extLst>
      <p:ext uri="{BB962C8B-B14F-4D97-AF65-F5344CB8AC3E}">
        <p14:creationId xmlns:p14="http://schemas.microsoft.com/office/powerpoint/2010/main" val="3642859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2412" y="381000"/>
            <a:ext cx="9677400" cy="5201424"/>
          </a:xfrm>
          <a:prstGeom prst="rect">
            <a:avLst/>
          </a:prstGeom>
        </p:spPr>
        <p:txBody>
          <a:bodyPr wrap="square">
            <a:spAutoFit/>
          </a:bodyPr>
          <a:lstStyle/>
          <a:p>
            <a:pPr algn="ctr"/>
            <a:r>
              <a:rPr lang="en-US" sz="4400" dirty="0"/>
              <a:t>URL </a:t>
            </a:r>
          </a:p>
          <a:p>
            <a:endParaRPr lang="en-US" dirty="0"/>
          </a:p>
          <a:p>
            <a:r>
              <a:rPr lang="en-US" dirty="0"/>
              <a:t>• Example: http://</a:t>
            </a:r>
            <a:r>
              <a:rPr lang="en-US" dirty="0" err="1"/>
              <a:t>www.schoolname.edu</a:t>
            </a:r>
            <a:r>
              <a:rPr lang="en-US" dirty="0"/>
              <a:t>/</a:t>
            </a:r>
            <a:r>
              <a:rPr lang="en-US" dirty="0">
                <a:solidFill>
                  <a:srgbClr val="FFC000"/>
                </a:solidFill>
              </a:rPr>
              <a:t>departments/</a:t>
            </a:r>
            <a:r>
              <a:rPr lang="en-US" dirty="0" err="1">
                <a:solidFill>
                  <a:srgbClr val="FFC000"/>
                </a:solidFill>
              </a:rPr>
              <a:t>compsci</a:t>
            </a:r>
            <a:r>
              <a:rPr lang="en-US" dirty="0">
                <a:solidFill>
                  <a:srgbClr val="FFC000"/>
                </a:solidFill>
              </a:rPr>
              <a:t>/</a:t>
            </a:r>
            <a:r>
              <a:rPr lang="en-US" dirty="0" err="1">
                <a:solidFill>
                  <a:srgbClr val="FFC000"/>
                </a:solidFill>
              </a:rPr>
              <a:t>index.html</a:t>
            </a:r>
            <a:r>
              <a:rPr lang="en-US" dirty="0">
                <a:solidFill>
                  <a:srgbClr val="FFC000"/>
                </a:solidFill>
              </a:rPr>
              <a:t> </a:t>
            </a:r>
          </a:p>
          <a:p>
            <a:endParaRPr lang="en-US" dirty="0"/>
          </a:p>
          <a:p>
            <a:r>
              <a:rPr lang="en-US" dirty="0"/>
              <a:t>• The address is made up of segments of standard information: </a:t>
            </a:r>
          </a:p>
          <a:p>
            <a:endParaRPr lang="en-US" dirty="0"/>
          </a:p>
          <a:p>
            <a:r>
              <a:rPr lang="en-US" dirty="0"/>
              <a:t>3. </a:t>
            </a:r>
            <a:r>
              <a:rPr lang="en-US" dirty="0">
                <a:solidFill>
                  <a:srgbClr val="FFC000"/>
                </a:solidFill>
              </a:rPr>
              <a:t>departments/</a:t>
            </a:r>
            <a:r>
              <a:rPr lang="en-US" dirty="0" err="1">
                <a:solidFill>
                  <a:srgbClr val="FFC000"/>
                </a:solidFill>
              </a:rPr>
              <a:t>compsci</a:t>
            </a:r>
            <a:r>
              <a:rPr lang="en-US" dirty="0">
                <a:solidFill>
                  <a:srgbClr val="FFC000"/>
                </a:solidFill>
              </a:rPr>
              <a:t>/</a:t>
            </a:r>
            <a:r>
              <a:rPr lang="en-US" dirty="0" err="1">
                <a:solidFill>
                  <a:srgbClr val="FFC000"/>
                </a:solidFill>
              </a:rPr>
              <a:t>index.html</a:t>
            </a:r>
            <a:r>
              <a:rPr lang="en-US" dirty="0">
                <a:solidFill>
                  <a:srgbClr val="FFC000"/>
                </a:solidFill>
              </a:rPr>
              <a:t> </a:t>
            </a:r>
          </a:p>
          <a:p>
            <a:r>
              <a:rPr lang="en-US" dirty="0"/>
              <a:t>– This is the file path of the document </a:t>
            </a:r>
            <a:r>
              <a:rPr lang="en-US" dirty="0" err="1"/>
              <a:t>index.html</a:t>
            </a:r>
            <a:r>
              <a:rPr lang="en-US" dirty="0"/>
              <a:t> </a:t>
            </a:r>
          </a:p>
          <a:p>
            <a:r>
              <a:rPr lang="en-US" dirty="0"/>
              <a:t>– The file path is the location information of the page on the Web server </a:t>
            </a:r>
          </a:p>
          <a:p>
            <a:r>
              <a:rPr lang="en-US" dirty="0"/>
              <a:t>– In this example, the document </a:t>
            </a:r>
            <a:r>
              <a:rPr lang="en-US" dirty="0" err="1"/>
              <a:t>index.html</a:t>
            </a:r>
            <a:r>
              <a:rPr lang="en-US" dirty="0"/>
              <a:t> is in a folder called </a:t>
            </a:r>
            <a:r>
              <a:rPr lang="en-US" dirty="0" err="1"/>
              <a:t>compsci</a:t>
            </a:r>
            <a:r>
              <a:rPr lang="en-US" dirty="0"/>
              <a:t>, which in turn is located in a folder called departments</a:t>
            </a:r>
          </a:p>
        </p:txBody>
      </p:sp>
    </p:spTree>
    <p:extLst>
      <p:ext uri="{BB962C8B-B14F-4D97-AF65-F5344CB8AC3E}">
        <p14:creationId xmlns:p14="http://schemas.microsoft.com/office/powerpoint/2010/main" val="2037005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4212" y="457200"/>
            <a:ext cx="11201400" cy="4770537"/>
          </a:xfrm>
          <a:prstGeom prst="rect">
            <a:avLst/>
          </a:prstGeom>
        </p:spPr>
        <p:txBody>
          <a:bodyPr wrap="square">
            <a:spAutoFit/>
          </a:bodyPr>
          <a:lstStyle/>
          <a:p>
            <a:pPr algn="ctr"/>
            <a:r>
              <a:rPr lang="en-US" sz="4800" dirty="0"/>
              <a:t> Term </a:t>
            </a:r>
          </a:p>
          <a:p>
            <a:pPr algn="ctr"/>
            <a:endParaRPr lang="en-US" sz="4000" dirty="0"/>
          </a:p>
          <a:p>
            <a:r>
              <a:rPr lang="en-US" sz="3600" dirty="0"/>
              <a:t>• </a:t>
            </a:r>
            <a:r>
              <a:rPr lang="en-US" sz="3200" dirty="0"/>
              <a:t>XHTML</a:t>
            </a:r>
          </a:p>
          <a:p>
            <a:r>
              <a:rPr lang="en-US" sz="2000" dirty="0"/>
              <a:t>– Stands for Extensible Hypertext Markup Language </a:t>
            </a:r>
          </a:p>
          <a:p>
            <a:endParaRPr lang="en-US" sz="2000" dirty="0"/>
          </a:p>
          <a:p>
            <a:r>
              <a:rPr lang="en-US" sz="2000" dirty="0"/>
              <a:t>– Intended to be a replacement for HTML </a:t>
            </a:r>
          </a:p>
          <a:p>
            <a:endParaRPr lang="en-US" sz="2000" dirty="0"/>
          </a:p>
          <a:p>
            <a:r>
              <a:rPr lang="en-US" sz="2000" dirty="0"/>
              <a:t>– Most of the tags are the same as those in HTML </a:t>
            </a:r>
          </a:p>
          <a:p>
            <a:endParaRPr lang="en-US" sz="2000" dirty="0"/>
          </a:p>
          <a:p>
            <a:r>
              <a:rPr lang="en-US" sz="2000" dirty="0"/>
              <a:t>– Has stricter rules for writing HTML</a:t>
            </a:r>
          </a:p>
          <a:p>
            <a:r>
              <a:rPr lang="en-US" sz="2000" dirty="0"/>
              <a:t> </a:t>
            </a:r>
          </a:p>
          <a:p>
            <a:r>
              <a:rPr lang="en-US" sz="2000" dirty="0"/>
              <a:t>– These stricter rules are also supported but not enforced in HTML</a:t>
            </a:r>
          </a:p>
        </p:txBody>
      </p:sp>
    </p:spTree>
    <p:extLst>
      <p:ext uri="{BB962C8B-B14F-4D97-AF65-F5344CB8AC3E}">
        <p14:creationId xmlns:p14="http://schemas.microsoft.com/office/powerpoint/2010/main" val="2788454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812" y="381000"/>
            <a:ext cx="10515600" cy="5816977"/>
          </a:xfrm>
          <a:prstGeom prst="rect">
            <a:avLst/>
          </a:prstGeom>
        </p:spPr>
        <p:txBody>
          <a:bodyPr wrap="square">
            <a:spAutoFit/>
          </a:bodyPr>
          <a:lstStyle/>
          <a:p>
            <a:pPr algn="ctr"/>
            <a:r>
              <a:rPr lang="en-US" sz="4000" dirty="0"/>
              <a:t> Term</a:t>
            </a:r>
          </a:p>
          <a:p>
            <a:pPr algn="ctr"/>
            <a:r>
              <a:rPr lang="en-US" sz="2800" dirty="0"/>
              <a:t> </a:t>
            </a:r>
          </a:p>
          <a:p>
            <a:r>
              <a:rPr lang="en-US" sz="2800" dirty="0"/>
              <a:t>• Cascading Style Sheets (CSS) </a:t>
            </a:r>
          </a:p>
          <a:p>
            <a:endParaRPr lang="en-US" sz="3600" dirty="0"/>
          </a:p>
          <a:p>
            <a:r>
              <a:rPr lang="en-US" dirty="0"/>
              <a:t>– Widely used for Web page design and layout</a:t>
            </a:r>
          </a:p>
          <a:p>
            <a:endParaRPr lang="en-US" dirty="0"/>
          </a:p>
          <a:p>
            <a:r>
              <a:rPr lang="en-US" dirty="0"/>
              <a:t> – Style sheets allow you to define styles to display HTML elements</a:t>
            </a:r>
          </a:p>
          <a:p>
            <a:endParaRPr lang="en-US" dirty="0"/>
          </a:p>
          <a:p>
            <a:r>
              <a:rPr lang="en-US" dirty="0"/>
              <a:t> – Multiple style definitions can be combined or cascaded into one</a:t>
            </a:r>
          </a:p>
          <a:p>
            <a:pPr marL="342900" indent="-342900">
              <a:buFontTx/>
              <a:buChar char="-"/>
            </a:pPr>
            <a:r>
              <a:rPr lang="en-US" dirty="0"/>
              <a:t>thus the term cascading style sheets </a:t>
            </a:r>
          </a:p>
          <a:p>
            <a:pPr marL="342900" indent="-342900">
              <a:buFontTx/>
              <a:buChar char="-"/>
            </a:pPr>
            <a:endParaRPr lang="en-US" dirty="0"/>
          </a:p>
          <a:p>
            <a:r>
              <a:rPr lang="en-US" dirty="0"/>
              <a:t>– Style sheet files are text files</a:t>
            </a:r>
          </a:p>
          <a:p>
            <a:endParaRPr lang="en-US" dirty="0"/>
          </a:p>
          <a:p>
            <a:r>
              <a:rPr lang="en-US" dirty="0"/>
              <a:t> – The styles defined in the files follow specific rules and syntax</a:t>
            </a:r>
          </a:p>
        </p:txBody>
      </p:sp>
    </p:spTree>
    <p:extLst>
      <p:ext uri="{BB962C8B-B14F-4D97-AF65-F5344CB8AC3E}">
        <p14:creationId xmlns:p14="http://schemas.microsoft.com/office/powerpoint/2010/main" val="2693071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5F1090-B252-C641-80F5-7AA316D84F05}"/>
              </a:ext>
            </a:extLst>
          </p:cNvPr>
          <p:cNvSpPr/>
          <p:nvPr/>
        </p:nvSpPr>
        <p:spPr>
          <a:xfrm>
            <a:off x="1217612" y="381000"/>
            <a:ext cx="9296400" cy="5570756"/>
          </a:xfrm>
          <a:prstGeom prst="rect">
            <a:avLst/>
          </a:prstGeom>
        </p:spPr>
        <p:txBody>
          <a:bodyPr wrap="square">
            <a:spAutoFit/>
          </a:bodyPr>
          <a:lstStyle/>
          <a:p>
            <a:pPr algn="ctr"/>
            <a:r>
              <a:rPr lang="en-US" sz="3600" dirty="0"/>
              <a:t>Cascading Style Sheets (CSS) </a:t>
            </a:r>
          </a:p>
          <a:p>
            <a:r>
              <a:rPr lang="en-US" sz="1600" dirty="0"/>
              <a:t>Example: </a:t>
            </a:r>
          </a:p>
          <a:p>
            <a:r>
              <a:rPr lang="en-US" sz="1600" dirty="0"/>
              <a:t>h1 { </a:t>
            </a:r>
          </a:p>
          <a:p>
            <a:r>
              <a:rPr lang="en-US" sz="1600" dirty="0"/>
              <a:t>margin-bottom: -0.5em; </a:t>
            </a:r>
          </a:p>
          <a:p>
            <a:r>
              <a:rPr lang="en-US" sz="1600" dirty="0"/>
              <a:t>} </a:t>
            </a:r>
          </a:p>
          <a:p>
            <a:endParaRPr lang="en-US" sz="1600" dirty="0"/>
          </a:p>
          <a:p>
            <a:r>
              <a:rPr lang="en-US" sz="1600" dirty="0"/>
              <a:t>body{ </a:t>
            </a:r>
          </a:p>
          <a:p>
            <a:r>
              <a:rPr lang="en-US" sz="1600" dirty="0"/>
              <a:t>font-family: Arial, Helvetica, sans-serif; font-size: 10pt;</a:t>
            </a:r>
          </a:p>
          <a:p>
            <a:r>
              <a:rPr lang="en-US" sz="1600" dirty="0"/>
              <a:t> } </a:t>
            </a:r>
          </a:p>
          <a:p>
            <a:endParaRPr lang="en-US" sz="1600" dirty="0"/>
          </a:p>
          <a:p>
            <a:r>
              <a:rPr lang="en-US" sz="1600" dirty="0"/>
              <a:t>a { </a:t>
            </a:r>
          </a:p>
          <a:p>
            <a:r>
              <a:rPr lang="en-US" sz="1600" dirty="0"/>
              <a:t>text-decoration: none; } </a:t>
            </a:r>
            <a:r>
              <a:rPr lang="en-US" sz="1600" dirty="0" err="1"/>
              <a:t>a:visited</a:t>
            </a:r>
            <a:r>
              <a:rPr lang="en-US" sz="1600" dirty="0"/>
              <a:t> { color: #CC9900; </a:t>
            </a:r>
          </a:p>
          <a:p>
            <a:r>
              <a:rPr lang="en-US" sz="1600" dirty="0"/>
              <a:t>} </a:t>
            </a:r>
          </a:p>
          <a:p>
            <a:endParaRPr lang="en-US" sz="1600" dirty="0"/>
          </a:p>
          <a:p>
            <a:r>
              <a:rPr lang="en-US" sz="1600" dirty="0" err="1"/>
              <a:t>a:link</a:t>
            </a:r>
            <a:r>
              <a:rPr lang="en-US" sz="1600" dirty="0"/>
              <a:t> { </a:t>
            </a:r>
          </a:p>
          <a:p>
            <a:r>
              <a:rPr lang="en-US" sz="1600" dirty="0"/>
              <a:t>color: #CC3300; </a:t>
            </a:r>
          </a:p>
          <a:p>
            <a:r>
              <a:rPr lang="en-US" sz="1600" dirty="0"/>
              <a:t>} </a:t>
            </a:r>
          </a:p>
          <a:p>
            <a:endParaRPr lang="en-US" sz="1600" dirty="0"/>
          </a:p>
          <a:p>
            <a:r>
              <a:rPr lang="en-US" sz="1600" dirty="0"/>
              <a:t>.</a:t>
            </a:r>
            <a:r>
              <a:rPr lang="en-US" sz="1600" dirty="0" err="1"/>
              <a:t>mycode</a:t>
            </a:r>
            <a:r>
              <a:rPr lang="en-US" sz="1600" dirty="0"/>
              <a:t> { </a:t>
            </a:r>
          </a:p>
          <a:p>
            <a:r>
              <a:rPr lang="en-US" sz="1600" dirty="0"/>
              <a:t>font-family: "Courier New", Courier, monospace; color: #666666;</a:t>
            </a:r>
          </a:p>
          <a:p>
            <a:r>
              <a:rPr lang="en-US" sz="1600" dirty="0"/>
              <a:t>}</a:t>
            </a:r>
          </a:p>
        </p:txBody>
      </p:sp>
    </p:spTree>
    <p:extLst>
      <p:ext uri="{BB962C8B-B14F-4D97-AF65-F5344CB8AC3E}">
        <p14:creationId xmlns:p14="http://schemas.microsoft.com/office/powerpoint/2010/main" val="3804850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EC1172F-6AE6-834F-A348-B49F7479E355}"/>
              </a:ext>
            </a:extLst>
          </p:cNvPr>
          <p:cNvSpPr/>
          <p:nvPr/>
        </p:nvSpPr>
        <p:spPr>
          <a:xfrm>
            <a:off x="2741612" y="533400"/>
            <a:ext cx="6399213" cy="5693866"/>
          </a:xfrm>
          <a:prstGeom prst="rect">
            <a:avLst/>
          </a:prstGeom>
        </p:spPr>
        <p:txBody>
          <a:bodyPr wrap="square">
            <a:spAutoFit/>
          </a:bodyPr>
          <a:lstStyle/>
          <a:p>
            <a:pPr algn="ctr"/>
            <a:r>
              <a:rPr lang="en-US" sz="4000" dirty="0"/>
              <a:t>Term </a:t>
            </a:r>
          </a:p>
          <a:p>
            <a:r>
              <a:rPr lang="en-US" sz="3600" dirty="0"/>
              <a:t>• JavaScript </a:t>
            </a:r>
          </a:p>
          <a:p>
            <a:endParaRPr lang="en-US" dirty="0"/>
          </a:p>
          <a:p>
            <a:pPr algn="ctr"/>
            <a:r>
              <a:rPr lang="en-US" dirty="0"/>
              <a:t>   – A scripting language for Web pages </a:t>
            </a:r>
          </a:p>
          <a:p>
            <a:r>
              <a:rPr lang="en-US" dirty="0"/>
              <a:t>   – Can be used to: </a:t>
            </a:r>
          </a:p>
          <a:p>
            <a:endParaRPr lang="en-US" dirty="0"/>
          </a:p>
          <a:p>
            <a:r>
              <a:rPr lang="en-US" dirty="0"/>
              <a:t>• add interactivity </a:t>
            </a:r>
          </a:p>
          <a:p>
            <a:endParaRPr lang="en-US" dirty="0"/>
          </a:p>
          <a:p>
            <a:r>
              <a:rPr lang="en-US" dirty="0"/>
              <a:t>• generate content on the Web page    based on the viewer’s choice </a:t>
            </a:r>
          </a:p>
          <a:p>
            <a:endParaRPr lang="en-US" dirty="0"/>
          </a:p>
          <a:p>
            <a:r>
              <a:rPr lang="en-US" dirty="0"/>
              <a:t>• validate online forms before submission</a:t>
            </a:r>
          </a:p>
          <a:p>
            <a:r>
              <a:rPr lang="en-US" dirty="0"/>
              <a:t> </a:t>
            </a:r>
          </a:p>
          <a:p>
            <a:r>
              <a:rPr lang="en-US" dirty="0"/>
              <a:t>• create and track cookies</a:t>
            </a:r>
          </a:p>
        </p:txBody>
      </p:sp>
    </p:spTree>
    <p:extLst>
      <p:ext uri="{BB962C8B-B14F-4D97-AF65-F5344CB8AC3E}">
        <p14:creationId xmlns:p14="http://schemas.microsoft.com/office/powerpoint/2010/main" val="359475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p:txBody>
          <a:bodyPr>
            <a:normAutofit fontScale="62500" lnSpcReduction="20000"/>
          </a:bodyPr>
          <a:lstStyle/>
          <a:p>
            <a:pPr marL="0" lvl="0" indent="0">
              <a:buNone/>
            </a:pPr>
            <a:r>
              <a:rPr lang="en-US" dirty="0"/>
              <a:t> The term Web pages refers to documents that are written in a language called HTML. </a:t>
            </a:r>
          </a:p>
          <a:p>
            <a:pPr marL="0" lvl="0" indent="0">
              <a:buNone/>
            </a:pPr>
            <a:r>
              <a:rPr lang="en-US" dirty="0"/>
              <a:t>HTML stands for Hypertext Markup Language. An HTML file is a text file. The text </a:t>
            </a:r>
          </a:p>
          <a:p>
            <a:pPr marL="0" lvl="0" indent="0">
              <a:buNone/>
            </a:pPr>
            <a:r>
              <a:rPr lang="en-US" dirty="0"/>
              <a:t>formatting, tabs, and line breaks in the text file do not appear when the document is </a:t>
            </a:r>
          </a:p>
          <a:p>
            <a:pPr marL="0" lvl="0" indent="0">
              <a:buNone/>
            </a:pPr>
            <a:r>
              <a:rPr lang="en-US" dirty="0"/>
              <a:t>viewed on a Web browser. However, the text can be marked with markup tags that tell </a:t>
            </a:r>
          </a:p>
          <a:p>
            <a:pPr marL="0" lvl="0" indent="0">
              <a:buNone/>
            </a:pPr>
            <a:r>
              <a:rPr lang="en-US" dirty="0"/>
              <a:t>the Web browser how to display the page. A Web browser is an application that can dis-</a:t>
            </a:r>
          </a:p>
          <a:p>
            <a:pPr marL="0" lvl="0" indent="0">
              <a:buNone/>
            </a:pPr>
            <a:r>
              <a:rPr lang="en-US" dirty="0"/>
              <a:t>play the HTML document in the correct format and layout according to the markup </a:t>
            </a:r>
          </a:p>
          <a:p>
            <a:pPr marL="0" lvl="0" indent="0">
              <a:buNone/>
            </a:pPr>
            <a:r>
              <a:rPr lang="en-US" dirty="0"/>
              <a:t>tags. </a:t>
            </a:r>
          </a:p>
          <a:p>
            <a:pPr marL="0" lvl="0" indent="0">
              <a:buNone/>
            </a:pPr>
            <a:r>
              <a:rPr lang="en-US" dirty="0"/>
              <a:t>An HTML document can be created using a text editor, such as Notepad in Windows </a:t>
            </a:r>
          </a:p>
          <a:p>
            <a:pPr marL="0" lvl="0" indent="0">
              <a:buNone/>
            </a:pPr>
            <a:r>
              <a:rPr lang="en-US" dirty="0"/>
              <a:t>or TextEdit in Mac OS. It also can be created using a Web page editor, such as Adobe </a:t>
            </a:r>
          </a:p>
          <a:p>
            <a:pPr marL="0" lvl="0" indent="0">
              <a:buNone/>
            </a:pPr>
            <a:r>
              <a:rPr lang="en-US" dirty="0"/>
              <a:t>Dreamweaver.</a:t>
            </a:r>
          </a:p>
        </p:txBody>
      </p:sp>
      <p:sp>
        <p:nvSpPr>
          <p:cNvPr id="13" name="Title 12"/>
          <p:cNvSpPr>
            <a:spLocks noGrp="1"/>
          </p:cNvSpPr>
          <p:nvPr>
            <p:ph type="title"/>
          </p:nvPr>
        </p:nvSpPr>
        <p:spPr/>
        <p:txBody>
          <a:bodyPr/>
          <a:lstStyle/>
          <a:p>
            <a:r>
              <a:rPr lang="en-US" dirty="0"/>
              <a:t>Web Page</a:t>
            </a:r>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D1A9AD-A89A-8846-AB9D-DB04D91FCAE0}"/>
              </a:ext>
            </a:extLst>
          </p:cNvPr>
          <p:cNvSpPr/>
          <p:nvPr/>
        </p:nvSpPr>
        <p:spPr>
          <a:xfrm>
            <a:off x="1065212" y="304800"/>
            <a:ext cx="10972800" cy="6432530"/>
          </a:xfrm>
          <a:prstGeom prst="rect">
            <a:avLst/>
          </a:prstGeom>
        </p:spPr>
        <p:txBody>
          <a:bodyPr wrap="square">
            <a:spAutoFit/>
          </a:bodyPr>
          <a:lstStyle/>
          <a:p>
            <a:pPr algn="ctr"/>
            <a:r>
              <a:rPr lang="en-US" sz="4000" dirty="0"/>
              <a:t>Term</a:t>
            </a:r>
          </a:p>
          <a:p>
            <a:r>
              <a:rPr lang="en-US" sz="3600" dirty="0"/>
              <a:t>• HTML 5 </a:t>
            </a:r>
          </a:p>
          <a:p>
            <a:endParaRPr lang="en-US" dirty="0"/>
          </a:p>
          <a:p>
            <a:r>
              <a:rPr lang="en-US" dirty="0"/>
              <a:t>– The newest standard of HTML </a:t>
            </a:r>
          </a:p>
          <a:p>
            <a:r>
              <a:rPr lang="en-US" dirty="0"/>
              <a:t>– Its specifications are still a work in progress (at the time of writing the  book)</a:t>
            </a:r>
          </a:p>
          <a:p>
            <a:r>
              <a:rPr lang="en-US" dirty="0"/>
              <a:t> – New features of HTML 5 include: </a:t>
            </a:r>
          </a:p>
          <a:p>
            <a:r>
              <a:rPr lang="en-US" dirty="0"/>
              <a:t>    • video and audio tags </a:t>
            </a:r>
          </a:p>
          <a:p>
            <a:r>
              <a:rPr lang="en-US" dirty="0"/>
              <a:t>    • content-</a:t>
            </a:r>
            <a:r>
              <a:rPr lang="en-US" dirty="0" err="1"/>
              <a:t>specfic</a:t>
            </a:r>
            <a:r>
              <a:rPr lang="en-US" dirty="0"/>
              <a:t> tags: footer, header, </a:t>
            </a:r>
            <a:r>
              <a:rPr lang="en-US" dirty="0" err="1"/>
              <a:t>nav</a:t>
            </a:r>
            <a:r>
              <a:rPr lang="en-US" dirty="0"/>
              <a:t>, article, section, figure, summary, aside </a:t>
            </a:r>
          </a:p>
          <a:p>
            <a:r>
              <a:rPr lang="en-US" dirty="0"/>
              <a:t>    • tags for form elements </a:t>
            </a:r>
          </a:p>
          <a:p>
            <a:r>
              <a:rPr lang="en-US" dirty="0"/>
              <a:t>    • canvas element: – allows drawing graphics and displaying images dynamically using JavaScript – commonly used for HTML 5 game development </a:t>
            </a:r>
          </a:p>
          <a:p>
            <a:r>
              <a:rPr lang="en-US" dirty="0"/>
              <a:t>     • allowing storage and retrieval of data on the user's device using JavaScript</a:t>
            </a:r>
          </a:p>
        </p:txBody>
      </p:sp>
    </p:spTree>
    <p:extLst>
      <p:ext uri="{BB962C8B-B14F-4D97-AF65-F5344CB8AC3E}">
        <p14:creationId xmlns:p14="http://schemas.microsoft.com/office/powerpoint/2010/main" val="12813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C3A8AD-BBF9-C64C-9768-621D6500D463}"/>
              </a:ext>
            </a:extLst>
          </p:cNvPr>
          <p:cNvSpPr/>
          <p:nvPr/>
        </p:nvSpPr>
        <p:spPr>
          <a:xfrm>
            <a:off x="531812" y="58847"/>
            <a:ext cx="8609013" cy="6124754"/>
          </a:xfrm>
          <a:prstGeom prst="rect">
            <a:avLst/>
          </a:prstGeom>
        </p:spPr>
        <p:txBody>
          <a:bodyPr wrap="square">
            <a:spAutoFit/>
          </a:bodyPr>
          <a:lstStyle/>
          <a:p>
            <a:pPr algn="ctr"/>
            <a:endParaRPr lang="en-US" u="sng" dirty="0">
              <a:latin typeface="inherit"/>
              <a:hlinkClick r:id="rId2">
                <a:extLst>
                  <a:ext uri="{A12FA001-AC4F-418D-AE19-62706E023703}">
                    <ahyp:hlinkClr xmlns:ahyp="http://schemas.microsoft.com/office/drawing/2018/hyperlinkcolor" val="tx"/>
                  </a:ext>
                </a:extLst>
              </a:hlinkClick>
            </a:endParaRPr>
          </a:p>
          <a:p>
            <a:pPr algn="ctr"/>
            <a:r>
              <a:rPr lang="en-US" sz="3200" b="1" dirty="0">
                <a:latin typeface="inherit"/>
                <a:hlinkClick r:id="rId2">
                  <a:extLst>
                    <a:ext uri="{A12FA001-AC4F-418D-AE19-62706E023703}">
                      <ahyp:hlinkClr xmlns:ahyp="http://schemas.microsoft.com/office/drawing/2018/hyperlinkcolor" val="tx"/>
                    </a:ext>
                  </a:extLst>
                </a:hlinkClick>
              </a:rPr>
              <a:t>URL’s</a:t>
            </a:r>
          </a:p>
          <a:p>
            <a:pPr algn="ctr"/>
            <a:endParaRPr lang="en-US" u="sng" dirty="0">
              <a:latin typeface="inherit"/>
              <a:hlinkClick r:id="rId2">
                <a:extLst>
                  <a:ext uri="{A12FA001-AC4F-418D-AE19-62706E023703}">
                    <ahyp:hlinkClr xmlns:ahyp="http://schemas.microsoft.com/office/drawing/2018/hyperlinkcolor" val="tx"/>
                  </a:ext>
                </a:extLst>
              </a:hlinkClick>
            </a:endParaRPr>
          </a:p>
          <a:p>
            <a:pPr marL="342900" indent="-342900" algn="ctr">
              <a:buFont typeface="Arial" panose="020B0604020202020204" pitchFamily="34" charset="0"/>
              <a:buChar char="•"/>
            </a:pPr>
            <a:r>
              <a:rPr lang="en-US" u="sng" dirty="0">
                <a:latin typeface="inherit"/>
                <a:hlinkClick r:id="rId2">
                  <a:extLst>
                    <a:ext uri="{A12FA001-AC4F-418D-AE19-62706E023703}">
                      <ahyp:hlinkClr xmlns:ahyp="http://schemas.microsoft.com/office/drawing/2018/hyperlinkcolor" val="tx"/>
                    </a:ext>
                  </a:extLst>
                </a:hlinkClick>
              </a:rPr>
              <a:t>https://www.w3schools.com/html/tryit.asp?filename=tryhtml_default</a:t>
            </a:r>
            <a:r>
              <a:rPr lang="en-US" dirty="0">
                <a:latin typeface="inherit"/>
              </a:rPr>
              <a:t> </a:t>
            </a:r>
          </a:p>
          <a:p>
            <a:pPr marL="742950" lvl="1" indent="-285750">
              <a:buFont typeface="Arial" panose="020B0604020202020204" pitchFamily="34" charset="0"/>
              <a:buChar char="•"/>
            </a:pPr>
            <a:r>
              <a:rPr lang="en-US" u="sng" dirty="0">
                <a:latin typeface="inherit"/>
                <a:hlinkClick r:id="rId3">
                  <a:extLst>
                    <a:ext uri="{A12FA001-AC4F-418D-AE19-62706E023703}">
                      <ahyp:hlinkClr xmlns:ahyp="http://schemas.microsoft.com/office/drawing/2018/hyperlinkcolor" val="tx"/>
                    </a:ext>
                  </a:extLst>
                </a:hlinkClick>
              </a:rPr>
              <a:t>http://www.w3schools.com/tags/</a:t>
            </a:r>
            <a:endParaRPr lang="en-US" dirty="0">
              <a:latin typeface="inherit"/>
            </a:endParaRPr>
          </a:p>
          <a:p>
            <a:pPr marL="742950" lvl="1" indent="-285750">
              <a:buFont typeface="Arial" panose="020B0604020202020204" pitchFamily="34" charset="0"/>
              <a:buChar char="•"/>
            </a:pPr>
            <a:r>
              <a:rPr lang="en-US" u="sng" dirty="0">
                <a:latin typeface="inherit"/>
                <a:hlinkClick r:id="rId4">
                  <a:extLst>
                    <a:ext uri="{A12FA001-AC4F-418D-AE19-62706E023703}">
                      <ahyp:hlinkClr xmlns:ahyp="http://schemas.microsoft.com/office/drawing/2018/hyperlinkcolor" val="tx"/>
                    </a:ext>
                  </a:extLst>
                </a:hlinkClick>
              </a:rPr>
              <a:t>http://www.html.am/html-tutorial</a:t>
            </a:r>
            <a:endParaRPr lang="en-US" dirty="0">
              <a:latin typeface="inherit"/>
            </a:endParaRPr>
          </a:p>
          <a:p>
            <a:pPr marL="742950" lvl="1" indent="-285750">
              <a:buFont typeface="Arial" panose="020B0604020202020204" pitchFamily="34" charset="0"/>
              <a:buChar char="•"/>
            </a:pPr>
            <a:r>
              <a:rPr lang="en-US" u="sng" dirty="0">
                <a:latin typeface="inherit"/>
                <a:hlinkClick r:id="rId5">
                  <a:extLst>
                    <a:ext uri="{A12FA001-AC4F-418D-AE19-62706E023703}">
                      <ahyp:hlinkClr xmlns:ahyp="http://schemas.microsoft.com/office/drawing/2018/hyperlinkcolor" val="tx"/>
                    </a:ext>
                  </a:extLst>
                </a:hlinkClick>
              </a:rPr>
              <a:t>http://www.w3schools.com/html/html_paragraphs.asp</a:t>
            </a:r>
            <a:endParaRPr lang="en-US" dirty="0">
              <a:latin typeface="inherit"/>
            </a:endParaRPr>
          </a:p>
          <a:p>
            <a:pPr marL="742950" lvl="1" indent="-285750">
              <a:buFont typeface="Arial" panose="020B0604020202020204" pitchFamily="34" charset="0"/>
              <a:buChar char="•"/>
            </a:pPr>
            <a:r>
              <a:rPr lang="en-US" u="sng" dirty="0">
                <a:latin typeface="inherit"/>
                <a:hlinkClick r:id="rId6">
                  <a:extLst>
                    <a:ext uri="{A12FA001-AC4F-418D-AE19-62706E023703}">
                      <ahyp:hlinkClr xmlns:ahyp="http://schemas.microsoft.com/office/drawing/2018/hyperlinkcolor" val="tx"/>
                    </a:ext>
                  </a:extLst>
                </a:hlinkClick>
              </a:rPr>
              <a:t>http://www.funkychickens.com/main.asp</a:t>
            </a:r>
            <a:endParaRPr lang="en-US" dirty="0">
              <a:latin typeface="inherit"/>
            </a:endParaRPr>
          </a:p>
          <a:p>
            <a:pPr marL="742950" lvl="1" indent="-285750">
              <a:buFont typeface="Arial" panose="020B0604020202020204" pitchFamily="34" charset="0"/>
              <a:buChar char="•"/>
            </a:pPr>
            <a:r>
              <a:rPr lang="en-US" u="sng" dirty="0">
                <a:latin typeface="inherit"/>
                <a:hlinkClick r:id="rId7">
                  <a:extLst>
                    <a:ext uri="{A12FA001-AC4F-418D-AE19-62706E023703}">
                      <ahyp:hlinkClr xmlns:ahyp="http://schemas.microsoft.com/office/drawing/2018/hyperlinkcolor" val="tx"/>
                    </a:ext>
                  </a:extLst>
                </a:hlinkClick>
              </a:rPr>
              <a:t>http://m.wikihow.com/Use-Simple-HTML-Format</a:t>
            </a:r>
            <a:endParaRPr lang="en-US" dirty="0">
              <a:latin typeface="inherit"/>
            </a:endParaRPr>
          </a:p>
          <a:p>
            <a:pPr marL="742950" lvl="1" indent="-285750">
              <a:buFont typeface="Arial" panose="020B0604020202020204" pitchFamily="34" charset="0"/>
              <a:buChar char="•"/>
            </a:pPr>
            <a:r>
              <a:rPr lang="en-US" u="sng" dirty="0">
                <a:latin typeface="inherit"/>
                <a:hlinkClick r:id="rId8">
                  <a:extLst>
                    <a:ext uri="{A12FA001-AC4F-418D-AE19-62706E023703}">
                      <ahyp:hlinkClr xmlns:ahyp="http://schemas.microsoft.com/office/drawing/2018/hyperlinkcolor" val="tx"/>
                    </a:ext>
                  </a:extLst>
                </a:hlinkClick>
              </a:rPr>
              <a:t>http://m.wikihow.com/Write-an-HTML-Page</a:t>
            </a:r>
            <a:r>
              <a:rPr lang="en-US" dirty="0">
                <a:latin typeface="inherit"/>
              </a:rPr>
              <a:t>  </a:t>
            </a:r>
          </a:p>
          <a:p>
            <a:pPr marL="742950" lvl="1" indent="-285750">
              <a:buFont typeface="Arial" panose="020B0604020202020204" pitchFamily="34" charset="0"/>
              <a:buChar char="•"/>
            </a:pPr>
            <a:r>
              <a:rPr lang="en-US" u="sng" dirty="0">
                <a:latin typeface="inherit"/>
                <a:hlinkClick r:id="rId9">
                  <a:extLst>
                    <a:ext uri="{A12FA001-AC4F-418D-AE19-62706E023703}">
                      <ahyp:hlinkClr xmlns:ahyp="http://schemas.microsoft.com/office/drawing/2018/hyperlinkcolor" val="tx"/>
                    </a:ext>
                  </a:extLst>
                </a:hlinkClick>
              </a:rPr>
              <a:t>http://www.w3.org/Style/Examples/011/firstcss</a:t>
            </a:r>
            <a:r>
              <a:rPr lang="en-US" dirty="0">
                <a:latin typeface="inherit"/>
              </a:rPr>
              <a:t> </a:t>
            </a:r>
          </a:p>
          <a:p>
            <a:br>
              <a:rPr lang="en-US" dirty="0">
                <a:latin typeface="UICTFontTextStyleBody"/>
              </a:rPr>
            </a:br>
            <a:endParaRPr lang="en-US" dirty="0">
              <a:latin typeface="UICTFontTextStyleBody"/>
            </a:endParaRPr>
          </a:p>
          <a:p>
            <a:br>
              <a:rPr lang="en-US" dirty="0">
                <a:latin typeface="inherit"/>
              </a:rPr>
            </a:br>
            <a:endParaRPr lang="en-US" dirty="0">
              <a:effectLst/>
              <a:latin typeface="inherit"/>
            </a:endParaRPr>
          </a:p>
        </p:txBody>
      </p:sp>
    </p:spTree>
    <p:extLst>
      <p:ext uri="{BB962C8B-B14F-4D97-AF65-F5344CB8AC3E}">
        <p14:creationId xmlns:p14="http://schemas.microsoft.com/office/powerpoint/2010/main" val="66934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8012" y="990600"/>
            <a:ext cx="10360501" cy="4470400"/>
          </a:xfrm>
        </p:spPr>
        <p:txBody>
          <a:bodyPr>
            <a:normAutofit/>
          </a:bodyPr>
          <a:lstStyle/>
          <a:p>
            <a:pPr marL="0" indent="0">
              <a:buNone/>
            </a:pPr>
            <a:r>
              <a:rPr lang="en-US" dirty="0"/>
              <a:t> XHTML stands for Extensible Hypertext Markup Language. It is intended to be a replacement for HTML. It is almost identical to the HTML 4.01 standard but has stricter rules for writing HTML.  Style sheets allow you to define styles to display HTML elements. Multiple style definitions can be combined or cascaded into one—thus the term cascading style sheets.  </a:t>
            </a:r>
          </a:p>
        </p:txBody>
      </p:sp>
    </p:spTree>
    <p:extLst>
      <p:ext uri="{BB962C8B-B14F-4D97-AF65-F5344CB8AC3E}">
        <p14:creationId xmlns:p14="http://schemas.microsoft.com/office/powerpoint/2010/main" val="2726954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370012" y="685800"/>
            <a:ext cx="8761413" cy="4333174"/>
          </a:xfrm>
          <a:prstGeom prst="rect">
            <a:avLst/>
          </a:prstGeom>
        </p:spPr>
        <p:txBody>
          <a:bodyPr wrap="square">
            <a:spAutoFit/>
          </a:bodyPr>
          <a:lstStyle/>
          <a:p>
            <a:pPr>
              <a:lnSpc>
                <a:spcPct val="150000"/>
              </a:lnSpc>
            </a:pPr>
            <a:r>
              <a:rPr lang="en-US" dirty="0"/>
              <a:t> </a:t>
            </a:r>
            <a:r>
              <a:rPr lang="en-US" sz="1800" dirty="0"/>
              <a:t>JavaScript is a scripting language for Web pages. It can be used to generate the Web page content in response to the user’s interaction. Dynamic HTML (DHTML) is a combination of HTML, CSS, and JavaScript. When combined with CSS, JavaScript can be used to control properties such as text styles, color, visibility, and positioning of HTML elements dynamically.  URL stands for Uniform Resource Locator. This is the standard for specifying the address of Web pages and other resources on the World Wide Web. Markup tags come in pairs, for example, &lt;p&gt; and &lt;/p&gt;. The first tag, &lt;p&gt;, is the start tag. The second tag, &lt;/p&gt;, is the end tag or closing tag. Tags may have attributes. Attributes of a tag specify the properties of the element. </a:t>
            </a:r>
          </a:p>
        </p:txBody>
      </p:sp>
    </p:spTree>
    <p:extLst>
      <p:ext uri="{BB962C8B-B14F-4D97-AF65-F5344CB8AC3E}">
        <p14:creationId xmlns:p14="http://schemas.microsoft.com/office/powerpoint/2010/main" val="2471472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3412" y="914400"/>
            <a:ext cx="8304213" cy="4524315"/>
          </a:xfrm>
          <a:prstGeom prst="rect">
            <a:avLst/>
          </a:prstGeom>
        </p:spPr>
        <p:txBody>
          <a:bodyPr wrap="square">
            <a:spAutoFit/>
          </a:bodyPr>
          <a:lstStyle/>
          <a:p>
            <a:r>
              <a:rPr lang="en-US" dirty="0"/>
              <a:t> The very basic, bare-bones structure of an HTML document looks like this: </a:t>
            </a:r>
          </a:p>
          <a:p>
            <a:r>
              <a:rPr lang="en-US" dirty="0"/>
              <a:t> &lt;html&gt; </a:t>
            </a:r>
          </a:p>
          <a:p>
            <a:r>
              <a:rPr lang="en-US" dirty="0"/>
              <a:t> &lt;head&gt; </a:t>
            </a:r>
          </a:p>
          <a:p>
            <a:r>
              <a:rPr lang="en-US" dirty="0"/>
              <a:t> &lt;title&gt; This is a title.&lt;/title&gt; </a:t>
            </a:r>
          </a:p>
          <a:p>
            <a:r>
              <a:rPr lang="en-US" dirty="0"/>
              <a:t> &lt;/head&gt; </a:t>
            </a:r>
          </a:p>
          <a:p>
            <a:r>
              <a:rPr lang="en-US" dirty="0"/>
              <a:t> &lt;body\&gt; </a:t>
            </a:r>
          </a:p>
          <a:p>
            <a:r>
              <a:rPr lang="en-US" dirty="0"/>
              <a:t> This is the content of the Web page. </a:t>
            </a:r>
          </a:p>
          <a:p>
            <a:r>
              <a:rPr lang="en-US" dirty="0"/>
              <a:t>&lt;/body&gt; </a:t>
            </a:r>
          </a:p>
          <a:p>
            <a:r>
              <a:rPr lang="en-US" dirty="0"/>
              <a:t> &lt;/html&gt; </a:t>
            </a:r>
          </a:p>
          <a:p>
            <a:endParaRPr lang="en-US" dirty="0"/>
          </a:p>
          <a:p>
            <a:r>
              <a:rPr lang="en-US" dirty="0"/>
              <a:t>These are tags: &lt;html&gt;, &lt;head&gt;, &lt;title&gt;, &lt;body&gt;</a:t>
            </a:r>
          </a:p>
        </p:txBody>
      </p:sp>
    </p:spTree>
    <p:extLst>
      <p:ext uri="{BB962C8B-B14F-4D97-AF65-F5344CB8AC3E}">
        <p14:creationId xmlns:p14="http://schemas.microsoft.com/office/powerpoint/2010/main" val="2235230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7012" y="117693"/>
            <a:ext cx="10972800" cy="6370975"/>
          </a:xfrm>
          <a:prstGeom prst="rect">
            <a:avLst/>
          </a:prstGeom>
        </p:spPr>
        <p:txBody>
          <a:bodyPr wrap="square">
            <a:spAutoFit/>
          </a:bodyPr>
          <a:lstStyle/>
          <a:p>
            <a:r>
              <a:rPr lang="en-US" dirty="0"/>
              <a:t> Nested Tags </a:t>
            </a:r>
          </a:p>
          <a:p>
            <a:r>
              <a:rPr lang="en-US" dirty="0"/>
              <a:t> Markup elements can be nested in another element (i.e., placed within another element’s content.) For example, the header and body elements are nested inside the  &lt;html&gt; , and the &lt;title&gt; is nested inside the  &lt;head&gt; ( Figure  14.1 ). Also notice the placement of </a:t>
            </a:r>
          </a:p>
          <a:p>
            <a:r>
              <a:rPr lang="en-US" dirty="0"/>
              <a:t>the end tags in this example. This is similar to how parentheses are paired in a mathematical equation.</a:t>
            </a:r>
          </a:p>
          <a:p>
            <a:endParaRPr lang="en-US" dirty="0"/>
          </a:p>
          <a:p>
            <a:r>
              <a:rPr lang="en-US" dirty="0">
                <a:solidFill>
                  <a:srgbClr val="FF0000"/>
                </a:solidFill>
              </a:rPr>
              <a:t>&lt;html&gt;</a:t>
            </a:r>
          </a:p>
          <a:p>
            <a:r>
              <a:rPr lang="en-US" dirty="0">
                <a:solidFill>
                  <a:srgbClr val="FFC000"/>
                </a:solidFill>
              </a:rPr>
              <a:t>&lt;head&gt;</a:t>
            </a:r>
          </a:p>
          <a:p>
            <a:r>
              <a:rPr lang="en-US" dirty="0">
                <a:solidFill>
                  <a:srgbClr val="FFFF00"/>
                </a:solidFill>
              </a:rPr>
              <a:t>&lt;title&gt;</a:t>
            </a:r>
            <a:r>
              <a:rPr lang="en-US" dirty="0"/>
              <a:t>This is a title.</a:t>
            </a:r>
            <a:r>
              <a:rPr lang="en-US" dirty="0">
                <a:solidFill>
                  <a:srgbClr val="FFFF00"/>
                </a:solidFill>
              </a:rPr>
              <a:t> &lt;/title&gt;</a:t>
            </a:r>
          </a:p>
          <a:p>
            <a:r>
              <a:rPr lang="en-US" dirty="0">
                <a:solidFill>
                  <a:srgbClr val="FFC000"/>
                </a:solidFill>
              </a:rPr>
              <a:t>&lt;/head&gt;</a:t>
            </a:r>
          </a:p>
          <a:p>
            <a:r>
              <a:rPr lang="en-US" dirty="0">
                <a:solidFill>
                  <a:srgbClr val="00B050"/>
                </a:solidFill>
              </a:rPr>
              <a:t>&lt;body&gt;</a:t>
            </a:r>
          </a:p>
          <a:p>
            <a:r>
              <a:rPr lang="en-US" dirty="0"/>
              <a:t>This is the content of the web page.</a:t>
            </a:r>
          </a:p>
          <a:p>
            <a:r>
              <a:rPr lang="en-US" dirty="0">
                <a:solidFill>
                  <a:srgbClr val="00B050"/>
                </a:solidFill>
              </a:rPr>
              <a:t>&lt;/body&gt;</a:t>
            </a:r>
          </a:p>
          <a:p>
            <a:r>
              <a:rPr lang="en-US" dirty="0">
                <a:solidFill>
                  <a:srgbClr val="FF0000"/>
                </a:solidFill>
              </a:rPr>
              <a:t>&lt;/html&gt; </a:t>
            </a:r>
          </a:p>
          <a:p>
            <a:r>
              <a:rPr lang="en-US" dirty="0"/>
              <a:t> Figure 14.1  Pairing of markup tags in an HTML document. </a:t>
            </a:r>
          </a:p>
        </p:txBody>
      </p:sp>
    </p:spTree>
    <p:extLst>
      <p:ext uri="{BB962C8B-B14F-4D97-AF65-F5344CB8AC3E}">
        <p14:creationId xmlns:p14="http://schemas.microsoft.com/office/powerpoint/2010/main" val="403152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27212" y="1371600"/>
            <a:ext cx="8305800" cy="5262979"/>
          </a:xfrm>
          <a:prstGeom prst="rect">
            <a:avLst/>
          </a:prstGeom>
        </p:spPr>
        <p:txBody>
          <a:bodyPr wrap="square">
            <a:spAutoFit/>
          </a:bodyPr>
          <a:lstStyle/>
          <a:p>
            <a:r>
              <a:rPr lang="en-US" dirty="0"/>
              <a:t>An XHTML document has the same basic structure as an HTML document, plus it has a DOCTYPE declaration. </a:t>
            </a:r>
          </a:p>
          <a:p>
            <a:r>
              <a:rPr lang="en-US" dirty="0"/>
              <a:t> Common tags are introduced in the chapter. These include:  &lt;p&gt; Paragraph,  </a:t>
            </a:r>
          </a:p>
          <a:p>
            <a:r>
              <a:rPr lang="en-US" dirty="0"/>
              <a:t>&lt;br&gt; line break, </a:t>
            </a:r>
          </a:p>
          <a:p>
            <a:r>
              <a:rPr lang="en-US" dirty="0"/>
              <a:t> &lt;h1&gt; – &lt;h6&gt;headings , </a:t>
            </a:r>
          </a:p>
          <a:p>
            <a:r>
              <a:rPr lang="en-US" dirty="0"/>
              <a:t>&lt;b&gt;bold ,  &lt;i&gt; italic,  </a:t>
            </a:r>
          </a:p>
          <a:p>
            <a:r>
              <a:rPr lang="en-US" dirty="0"/>
              <a:t>&lt;strong&gt;bold,  </a:t>
            </a:r>
          </a:p>
          <a:p>
            <a:r>
              <a:rPr lang="en-US" dirty="0"/>
              <a:t>&lt;</a:t>
            </a:r>
            <a:r>
              <a:rPr lang="en-US" dirty="0" err="1"/>
              <a:t>em</a:t>
            </a:r>
            <a:r>
              <a:rPr lang="en-US" dirty="0"/>
              <a:t>&gt;italic, </a:t>
            </a:r>
          </a:p>
          <a:p>
            <a:r>
              <a:rPr lang="en-US" dirty="0"/>
              <a:t> &lt;a&gt;hyperlink w , </a:t>
            </a:r>
          </a:p>
          <a:p>
            <a:r>
              <a:rPr lang="en-US" dirty="0"/>
              <a:t> &lt;</a:t>
            </a:r>
            <a:r>
              <a:rPr lang="en-US" dirty="0" err="1"/>
              <a:t>img</a:t>
            </a:r>
            <a:r>
              <a:rPr lang="en-US" dirty="0"/>
              <a:t>&gt;image , </a:t>
            </a:r>
          </a:p>
          <a:p>
            <a:r>
              <a:rPr lang="en-US" dirty="0"/>
              <a:t>and tags for table&lt;</a:t>
            </a:r>
            <a:r>
              <a:rPr lang="en-US" dirty="0" err="1"/>
              <a:t>tr</a:t>
            </a:r>
            <a:r>
              <a:rPr lang="en-US" dirty="0"/>
              <a:t>&gt;.</a:t>
            </a:r>
          </a:p>
          <a:p>
            <a:r>
              <a:rPr lang="en-US" dirty="0"/>
              <a:t> </a:t>
            </a:r>
          </a:p>
        </p:txBody>
      </p:sp>
    </p:spTree>
    <p:extLst>
      <p:ext uri="{BB962C8B-B14F-4D97-AF65-F5344CB8AC3E}">
        <p14:creationId xmlns:p14="http://schemas.microsoft.com/office/powerpoint/2010/main" val="1847571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2412" y="1542008"/>
            <a:ext cx="9753600" cy="4154984"/>
          </a:xfrm>
          <a:prstGeom prst="rect">
            <a:avLst/>
          </a:prstGeom>
          <a:noFill/>
          <a:ln>
            <a:solidFill>
              <a:schemeClr val="bg2"/>
            </a:solidFill>
          </a:ln>
        </p:spPr>
        <p:txBody>
          <a:bodyPr wrap="square" rtlCol="0" anchor="ctr" anchorCtr="1">
            <a:spAutoFit/>
          </a:bodyPr>
          <a:lstStyle/>
          <a:p>
            <a:r>
              <a:rPr lang="en-US" dirty="0"/>
              <a:t>The &lt;div&gt; tag defines a division or section on an HTML document. The &lt;div&gt; tag is used to group block elements to format them with CSS.</a:t>
            </a:r>
          </a:p>
          <a:p>
            <a:r>
              <a:rPr lang="en-US" dirty="0"/>
              <a:t>Some tags are:</a:t>
            </a:r>
          </a:p>
          <a:p>
            <a:r>
              <a:rPr lang="en-US" dirty="0"/>
              <a:t>&lt;p&gt; paragraph</a:t>
            </a:r>
          </a:p>
          <a:p>
            <a:r>
              <a:rPr lang="en-US" dirty="0"/>
              <a:t>&lt;br&gt; line break</a:t>
            </a:r>
          </a:p>
          <a:p>
            <a:r>
              <a:rPr lang="en-US" dirty="0"/>
              <a:t>&lt;img&gt;</a:t>
            </a:r>
          </a:p>
          <a:p>
            <a:r>
              <a:rPr lang="en-US" dirty="0"/>
              <a:t>Can add a closing tag &lt;/br&gt;, &lt;/img&gt;.</a:t>
            </a:r>
          </a:p>
          <a:p>
            <a:r>
              <a:rPr lang="en-US" dirty="0"/>
              <a:t>Attributes-A tag may have attributes. Attributes of tag specifiy properties of the element that is marked up by a tag. For example, the id attribute assigns a name to the element.</a:t>
            </a:r>
          </a:p>
        </p:txBody>
      </p:sp>
    </p:spTree>
    <p:extLst>
      <p:ext uri="{BB962C8B-B14F-4D97-AF65-F5344CB8AC3E}">
        <p14:creationId xmlns:p14="http://schemas.microsoft.com/office/powerpoint/2010/main" val="237575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3212" y="1576863"/>
            <a:ext cx="11277600" cy="3785652"/>
          </a:xfrm>
          <a:prstGeom prst="rect">
            <a:avLst/>
          </a:prstGeom>
          <a:noFill/>
          <a:ln>
            <a:solidFill>
              <a:schemeClr val="bg2"/>
            </a:solidFill>
          </a:ln>
        </p:spPr>
        <p:txBody>
          <a:bodyPr wrap="square" rtlCol="0" anchor="ctr" anchorCtr="1">
            <a:spAutoFit/>
          </a:bodyPr>
          <a:lstStyle/>
          <a:p>
            <a:r>
              <a:rPr lang="en-US" sz="2000" dirty="0"/>
              <a:t>The following shows the HTML code where an id attribute is added to a &lt;p&gt; tag</a:t>
            </a:r>
          </a:p>
          <a:p>
            <a:r>
              <a:rPr lang="en-US" sz="2000" dirty="0"/>
              <a:t>&lt;p&gt; id=“introduction”&gt; This is a paragraph &lt;/p&gt;</a:t>
            </a:r>
          </a:p>
          <a:p>
            <a:r>
              <a:rPr lang="en-US" sz="2000" dirty="0"/>
              <a:t> In this example, an  id attribute is added inside the  &lt;p&gt; tag and assigned with a value of "introduction" .  id is a useful attribute. You can use JavaScript to refer to the element by its  id to control to its properties, such as the position and the element content. </a:t>
            </a:r>
          </a:p>
          <a:p>
            <a:r>
              <a:rPr lang="en-US" sz="2000" dirty="0"/>
              <a:t> There are several rules for adding attributes in XHTML: </a:t>
            </a:r>
          </a:p>
          <a:p>
            <a:r>
              <a:rPr lang="en-US" sz="2000" dirty="0"/>
              <a:t> •  Attributes are added inside the start tag. </a:t>
            </a:r>
          </a:p>
          <a:p>
            <a:r>
              <a:rPr lang="en-US" sz="2000" dirty="0"/>
              <a:t> •  Attributes come in as name-value pairs. The name and the value are   separated by an equal sign. In the previous example, the attribute name is  id , and its value is  "introduction" . </a:t>
            </a:r>
          </a:p>
          <a:p>
            <a:r>
              <a:rPr lang="en-US" sz="2000" dirty="0"/>
              <a:t> •  The value must be enclosed with quotation marks. </a:t>
            </a:r>
          </a:p>
          <a:p>
            <a:r>
              <a:rPr lang="en-US" sz="2000" dirty="0"/>
              <a:t> •  The attribute names are lowercase. </a:t>
            </a:r>
          </a:p>
        </p:txBody>
      </p:sp>
    </p:spTree>
    <p:extLst>
      <p:ext uri="{BB962C8B-B14F-4D97-AF65-F5344CB8AC3E}">
        <p14:creationId xmlns:p14="http://schemas.microsoft.com/office/powerpoint/2010/main" val="428672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rimson landscape design templat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ln w="1905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Crimson landscape design template" id="{73D20169-401E-4972-B02F-4B0444B70099}" vid="{315B30EE-3D96-471E-B16F-FC3628778332}"/>
    </a:ext>
  </a:extLst>
</a:theme>
</file>

<file path=ppt/theme/theme2.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E82CB02-9625-4F39-9A5B-61405831A8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Crimson landscape design slides</Template>
  <TotalTime>0</TotalTime>
  <Words>2223</Words>
  <Application>Microsoft Macintosh PowerPoint</Application>
  <PresentationFormat>Custom</PresentationFormat>
  <Paragraphs>215</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Cambria</vt:lpstr>
      <vt:lpstr>Century Gothic</vt:lpstr>
      <vt:lpstr>inherit</vt:lpstr>
      <vt:lpstr>UICTFontTextStyleBody</vt:lpstr>
      <vt:lpstr>Crimson landscape design template</vt:lpstr>
      <vt:lpstr>HTML What is it?</vt:lpstr>
      <vt:lpstr>Web Page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2015-10-26T17:16:04Z</dcterms:created>
  <dcterms:modified xsi:type="dcterms:W3CDTF">2020-10-14T03:24:04Z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TC034605129991</vt:lpwstr>
  </property>
</Properties>
</file>