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0"/>
  </p:notesMasterIdLst>
  <p:sldIdLst>
    <p:sldId id="256" r:id="rId2"/>
    <p:sldId id="258" r:id="rId3"/>
    <p:sldId id="261" r:id="rId4"/>
    <p:sldId id="262" r:id="rId5"/>
    <p:sldId id="263" r:id="rId6"/>
    <p:sldId id="265" r:id="rId7"/>
    <p:sldId id="266" r:id="rId8"/>
    <p:sldId id="267" r:id="rId9"/>
    <p:sldId id="269" r:id="rId10"/>
    <p:sldId id="270" r:id="rId11"/>
    <p:sldId id="364" r:id="rId12"/>
    <p:sldId id="271" r:id="rId13"/>
    <p:sldId id="272" r:id="rId14"/>
    <p:sldId id="273" r:id="rId15"/>
    <p:sldId id="274" r:id="rId16"/>
    <p:sldId id="276" r:id="rId17"/>
    <p:sldId id="277" r:id="rId18"/>
    <p:sldId id="278" r:id="rId19"/>
    <p:sldId id="279" r:id="rId20"/>
    <p:sldId id="365" r:id="rId21"/>
    <p:sldId id="280" r:id="rId22"/>
    <p:sldId id="281" r:id="rId23"/>
    <p:sldId id="282" r:id="rId24"/>
    <p:sldId id="283" r:id="rId25"/>
    <p:sldId id="284" r:id="rId26"/>
    <p:sldId id="285" r:id="rId27"/>
    <p:sldId id="286" r:id="rId28"/>
    <p:sldId id="287" r:id="rId29"/>
    <p:sldId id="288" r:id="rId30"/>
    <p:sldId id="366" r:id="rId31"/>
    <p:sldId id="289" r:id="rId32"/>
    <p:sldId id="290" r:id="rId33"/>
    <p:sldId id="291" r:id="rId34"/>
    <p:sldId id="292" r:id="rId35"/>
    <p:sldId id="293" r:id="rId36"/>
    <p:sldId id="294" r:id="rId37"/>
    <p:sldId id="367" r:id="rId38"/>
    <p:sldId id="295" r:id="rId39"/>
    <p:sldId id="296" r:id="rId40"/>
    <p:sldId id="297" r:id="rId41"/>
    <p:sldId id="298" r:id="rId42"/>
    <p:sldId id="299" r:id="rId43"/>
    <p:sldId id="368" r:id="rId44"/>
    <p:sldId id="300" r:id="rId45"/>
    <p:sldId id="301" r:id="rId46"/>
    <p:sldId id="304" r:id="rId47"/>
    <p:sldId id="306" r:id="rId48"/>
    <p:sldId id="307" r:id="rId49"/>
    <p:sldId id="308" r:id="rId50"/>
    <p:sldId id="309" r:id="rId51"/>
    <p:sldId id="310" r:id="rId52"/>
    <p:sldId id="311" r:id="rId53"/>
    <p:sldId id="369" r:id="rId54"/>
    <p:sldId id="312" r:id="rId55"/>
    <p:sldId id="313" r:id="rId56"/>
    <p:sldId id="315" r:id="rId57"/>
    <p:sldId id="316" r:id="rId58"/>
    <p:sldId id="370" r:id="rId59"/>
    <p:sldId id="317" r:id="rId60"/>
    <p:sldId id="318" r:id="rId61"/>
    <p:sldId id="319" r:id="rId62"/>
    <p:sldId id="321" r:id="rId63"/>
    <p:sldId id="322" r:id="rId64"/>
    <p:sldId id="323" r:id="rId65"/>
    <p:sldId id="371" r:id="rId66"/>
    <p:sldId id="333" r:id="rId67"/>
    <p:sldId id="334" r:id="rId68"/>
    <p:sldId id="335" r:id="rId69"/>
    <p:sldId id="336" r:id="rId70"/>
    <p:sldId id="337" r:id="rId71"/>
    <p:sldId id="372" r:id="rId72"/>
    <p:sldId id="338" r:id="rId73"/>
    <p:sldId id="339" r:id="rId74"/>
    <p:sldId id="340" r:id="rId75"/>
    <p:sldId id="342" r:id="rId76"/>
    <p:sldId id="343" r:id="rId77"/>
    <p:sldId id="347" r:id="rId78"/>
    <p:sldId id="348" r:id="rId79"/>
    <p:sldId id="349" r:id="rId80"/>
    <p:sldId id="373" r:id="rId81"/>
    <p:sldId id="350" r:id="rId82"/>
    <p:sldId id="351" r:id="rId83"/>
    <p:sldId id="352" r:id="rId84"/>
    <p:sldId id="353" r:id="rId85"/>
    <p:sldId id="354" r:id="rId86"/>
    <p:sldId id="355" r:id="rId87"/>
    <p:sldId id="356" r:id="rId88"/>
    <p:sldId id="363" r:id="rId89"/>
  </p:sldIdLst>
  <p:sldSz cx="9144000" cy="6858000" type="screen4x3"/>
  <p:notesSz cx="6858000" cy="9144000"/>
  <p:embeddedFontLst>
    <p:embeddedFont>
      <p:font typeface="Calibri" panose="020F0502020204030204" pitchFamily="34" charset="0"/>
      <p:regular r:id="rId91"/>
      <p:bold r:id="rId92"/>
      <p:italic r:id="rId93"/>
      <p:boldItalic r:id="rId94"/>
    </p:embeddedFont>
    <p:embeddedFont>
      <p:font typeface="Garamond" panose="02020404030301010803" pitchFamily="18" charset="0"/>
      <p:regular r:id="rId95"/>
      <p:bold r:id="rId96"/>
      <p:italic r:id="rId97"/>
      <p:boldItalic r:id="rId98"/>
    </p:embeddedFont>
    <p:embeddedFont>
      <p:font typeface="Gill Sans" panose="020B0604020202020204" charset="0"/>
      <p:regular r:id="rId99"/>
      <p:bold r:id="rId100"/>
    </p:embeddedFont>
    <p:embeddedFont>
      <p:font typeface="Open Sans" panose="020B0604020202020204"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24">
          <p15:clr>
            <a:srgbClr val="000000"/>
          </p15:clr>
        </p15:guide>
        <p15:guide id="2" pos="2880">
          <p15:clr>
            <a:srgbClr val="000000"/>
          </p15:clr>
        </p15:guide>
        <p15:guide id="3" pos="144">
          <p15:clr>
            <a:srgbClr val="000000"/>
          </p15:clr>
        </p15:guide>
        <p15:guide id="4" pos="4176">
          <p15:clr>
            <a:srgbClr val="000000"/>
          </p15:clr>
        </p15:guide>
        <p15:guide id="5" pos="288">
          <p15:clr>
            <a:srgbClr val="000000"/>
          </p15:clr>
        </p15:guide>
        <p15:guide id="6" pos="5472">
          <p15:clr>
            <a:srgbClr val="000000"/>
          </p15:clr>
        </p15:guide>
        <p15:guide id="7" pos="3456">
          <p15:clr>
            <a:srgbClr val="000000"/>
          </p15:clr>
        </p15:guide>
        <p15:guide id="8" orient="horz">
          <p15:clr>
            <a:srgbClr val="000000"/>
          </p15:clr>
        </p15:guide>
        <p15:guide id="9" pos="2304">
          <p15:clr>
            <a:srgbClr val="000000"/>
          </p15:clr>
        </p15:guide>
        <p15:guide id="10" orient="horz" pos="2160">
          <p15:clr>
            <a:srgbClr val="000000"/>
          </p15:clr>
        </p15:guide>
        <p15:guide id="11" orient="horz" pos="2448">
          <p15:clr>
            <a:srgbClr val="000000"/>
          </p15:clr>
        </p15:guide>
        <p15:guide id="12" pos="5616">
          <p15:clr>
            <a:srgbClr val="000000"/>
          </p15:clr>
        </p15:guide>
        <p15:guide id="13" pos="3024">
          <p15:clr>
            <a:srgbClr val="000000"/>
          </p15:clr>
        </p15:guide>
        <p15:guide id="14" pos="2736">
          <p15:clr>
            <a:srgbClr val="000000"/>
          </p15:clr>
        </p15:guide>
        <p15:guide id="15" pos="2160">
          <p15:clr>
            <a:srgbClr val="000000"/>
          </p15:clr>
        </p15:guide>
        <p15:guide id="16" pos="3600">
          <p15:clr>
            <a:srgbClr val="000000"/>
          </p15:clr>
        </p15:guide>
        <p15:guide id="17" orient="horz" pos="1728">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8" roundtripDataSignature="AMtx7mjvXbbWR6naBLkbwXOLCerEi8/L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1B5F75-090E-49BF-B564-9B0B834FC91E}">
  <a:tblStyle styleId="{EF1B5F75-090E-49BF-B564-9B0B834FC91E}" styleName="Table_0">
    <a:wholeTbl>
      <a:tcTxStyle b="off" i="off">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A76CC9-9744-4508-BD43-08D2B44C092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05AE814-6241-4188-B05F-845E1E96DFF7}"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8D0E11-3969-4E30-9A9C-6950CAAD9B06}" styleName="Table_3">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BF5"/>
          </a:solidFill>
        </a:fill>
      </a:tcStyle>
    </a:band1H>
    <a:band2H>
      <a:tcTxStyle/>
      <a:tcStyle>
        <a:tcBdr/>
      </a:tcStyle>
    </a:band2H>
    <a:band1V>
      <a:tcTxStyle/>
      <a:tcStyle>
        <a:tcBdr/>
        <a:fill>
          <a:solidFill>
            <a:srgbClr val="E8EBF5"/>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3" autoAdjust="0"/>
    <p:restoredTop sz="94660"/>
  </p:normalViewPr>
  <p:slideViewPr>
    <p:cSldViewPr snapToGrid="0">
      <p:cViewPr varScale="1">
        <p:scale>
          <a:sx n="72" d="100"/>
          <a:sy n="72" d="100"/>
        </p:scale>
        <p:origin x="1254" y="72"/>
      </p:cViewPr>
      <p:guideLst>
        <p:guide orient="horz" pos="3024"/>
        <p:guide pos="2880"/>
        <p:guide pos="144"/>
        <p:guide pos="4176"/>
        <p:guide pos="288"/>
        <p:guide pos="5472"/>
        <p:guide pos="3456"/>
        <p:guide orient="horz"/>
        <p:guide pos="2304"/>
        <p:guide orient="horz" pos="2160"/>
        <p:guide orient="horz" pos="2448"/>
        <p:guide pos="5616"/>
        <p:guide pos="3024"/>
        <p:guide pos="2736"/>
        <p:guide pos="2160"/>
        <p:guide pos="3600"/>
        <p:guide orient="horz" pos="17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2.fntdata"/><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font" Target="fonts/font5.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3.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1.fntdata"/><Relationship Id="rId9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4.fntdata"/><Relationship Id="rId99" Type="http://schemas.openxmlformats.org/officeDocument/2006/relationships/font" Target="fonts/font9.fntdata"/><Relationship Id="rId101" Type="http://schemas.openxmlformats.org/officeDocument/2006/relationships/font" Target="fonts/font11.fntdata"/><Relationship Id="rId148" Type="http://customschemas.google.com/relationships/presentationmetadata" Target="metadata"/><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7.fntdata"/><Relationship Id="rId104"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3.fntdata"/><Relationship Id="rId98" Type="http://schemas.openxmlformats.org/officeDocument/2006/relationships/font" Target="fonts/font8.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0" name="Google Shape;18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9487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8:notes"/>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Build</a:t>
            </a:r>
            <a:endParaRPr/>
          </a:p>
        </p:txBody>
      </p:sp>
      <p:sp>
        <p:nvSpPr>
          <p:cNvPr id="203" name="Google Shape;203;p18:notes"/>
          <p:cNvSpPr txBox="1">
            <a:spLocks noGrp="1"/>
          </p:cNvSpPr>
          <p:nvPr>
            <p:ph type="sldNum" idx="12"/>
          </p:nvPr>
        </p:nvSpPr>
        <p:spPr>
          <a:xfrm>
            <a:off x="3970938" y="8772669"/>
            <a:ext cx="3037840" cy="463407"/>
          </a:xfrm>
          <a:prstGeom prst="rect">
            <a:avLst/>
          </a:prstGeom>
          <a:noFill/>
          <a:ln>
            <a:noFill/>
          </a:ln>
        </p:spPr>
        <p:txBody>
          <a:bodyPr spcFirstLastPara="1" wrap="square" lIns="92825" tIns="46400" rIns="92825" bIns="464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9:notes"/>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2" name="Google Shape;212;p19: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24" name="Google Shape;22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BUILD</a:t>
            </a:r>
            <a:endParaRPr/>
          </a:p>
        </p:txBody>
      </p:sp>
      <p:sp>
        <p:nvSpPr>
          <p:cNvPr id="233" name="Google Shape;23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5097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7:notes"/>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27: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9644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7:notes"/>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57" name="Google Shape;357;p37: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8:notes"/>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80" name="Google Shape;380;p38: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6389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93" name="Google Shape;93;p7:notes"/>
          <p:cNvSpPr txBox="1">
            <a:spLocks noGrp="1"/>
          </p:cNvSpPr>
          <p:nvPr>
            <p:ph type="body" idx="1"/>
          </p:nvPr>
        </p:nvSpPr>
        <p:spPr>
          <a:xfrm>
            <a:off x="685800" y="4400550"/>
            <a:ext cx="5486400" cy="360045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7: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3310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47</a:t>
            </a:fld>
            <a:endParaRPr>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3" name="Google Shape;103;p8: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50634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5" name="Google Shape;585;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8" name="Google Shape;598;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24130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5" name="Google Shape;625;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3" name="Google Shape;653;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52325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1" name="Google Shape;741;p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BUILD</a:t>
            </a:r>
            <a:endParaRPr/>
          </a:p>
        </p:txBody>
      </p:sp>
      <p:sp>
        <p:nvSpPr>
          <p:cNvPr id="748" name="Google Shape;748;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5" name="Google Shape;765;p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6" name="Google Shape;786;p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44341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a:solidFill>
                  <a:schemeClr val="dk1"/>
                </a:solidFill>
                <a:latin typeface="Arial"/>
                <a:ea typeface="Arial"/>
                <a:cs typeface="Arial"/>
                <a:sym typeface="Arial"/>
              </a:rPr>
              <a:t>72</a:t>
            </a:fld>
            <a:endParaRPr sz="1200">
              <a:solidFill>
                <a:schemeClr val="dk1"/>
              </a:solidFill>
              <a:latin typeface="Arial"/>
              <a:ea typeface="Arial"/>
              <a:cs typeface="Arial"/>
              <a:sym typeface="Arial"/>
            </a:endParaRPr>
          </a:p>
        </p:txBody>
      </p:sp>
      <p:sp>
        <p:nvSpPr>
          <p:cNvPr id="793" name="Google Shape;793;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12700" cap="flat" cmpd="sng">
            <a:solidFill>
              <a:srgbClr val="000000"/>
            </a:solidFill>
            <a:prstDash val="solid"/>
            <a:round/>
            <a:headEnd type="none" w="sm" len="sm"/>
            <a:tailEnd type="none" w="sm" len="sm"/>
          </a:ln>
        </p:spPr>
      </p:sp>
      <p:sp>
        <p:nvSpPr>
          <p:cNvPr id="794" name="Google Shape;794;p83: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Describe how program started -- the quid pro quo; avoid mind candy problem</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84:notes"/>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00" name="Google Shape;800;p84: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85:notes"/>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18" name="Google Shape;818;p85: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87:notes"/>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43" name="Google Shape;843;p87: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7" name="Google Shape;867;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8" name="Google Shape;868;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8" name="Google Shape;908;p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6" name="Google Shape;916;p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3" name="Google Shape;923;p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05535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9" name="Google Shape;929;p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7" name="Google Shape;937;p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43" name="Google Shape;943;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48" name="Google Shape;948;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99:notes"/>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53" name="Google Shape;953;p99: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9" name="Google Shape;959;p1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7" name="Google Shape;967;p1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4" name="Google Shape;1104;p1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2"/>
        <p:cNvGrpSpPr/>
        <p:nvPr/>
      </p:nvGrpSpPr>
      <p:grpSpPr>
        <a:xfrm>
          <a:off x="0" y="0"/>
          <a:ext cx="0" cy="0"/>
          <a:chOff x="0" y="0"/>
          <a:chExt cx="0" cy="0"/>
        </a:xfrm>
      </p:grpSpPr>
      <p:sp>
        <p:nvSpPr>
          <p:cNvPr id="13" name="Google Shape;13;p125"/>
          <p:cNvSpPr txBox="1">
            <a:spLocks noGrp="1"/>
          </p:cNvSpPr>
          <p:nvPr>
            <p:ph type="ctrTitle"/>
          </p:nvPr>
        </p:nvSpPr>
        <p:spPr>
          <a:xfrm>
            <a:off x="0" y="2514600"/>
            <a:ext cx="9144000" cy="914400"/>
          </a:xfrm>
          <a:prstGeom prst="rect">
            <a:avLst/>
          </a:prstGeom>
          <a:solidFill>
            <a:srgbClr val="1E4E79"/>
          </a:solidFill>
          <a:ln>
            <a:noFill/>
          </a:ln>
        </p:spPr>
        <p:txBody>
          <a:bodyPr spcFirstLastPara="1" wrap="square" lIns="457200" tIns="45700" rIns="457200" bIns="45700" anchor="ctr" anchorCtr="0">
            <a:noAutofit/>
          </a:bodyPr>
          <a:lstStyle>
            <a:lvl1pPr marR="0" lvl="0" algn="l" rtl="0">
              <a:lnSpc>
                <a:spcPct val="90000"/>
              </a:lnSpc>
              <a:spcBef>
                <a:spcPts val="0"/>
              </a:spcBef>
              <a:spcAft>
                <a:spcPts val="0"/>
              </a:spcAft>
              <a:buClr>
                <a:schemeClr val="lt1"/>
              </a:buClr>
              <a:buSzPts val="4800"/>
              <a:buFont typeface="Calibri"/>
              <a:buNone/>
              <a:defRPr sz="4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25"/>
          <p:cNvSpPr txBox="1">
            <a:spLocks noGrp="1"/>
          </p:cNvSpPr>
          <p:nvPr>
            <p:ph type="subTitle" idx="1"/>
          </p:nvPr>
        </p:nvSpPr>
        <p:spPr>
          <a:xfrm>
            <a:off x="0" y="3602038"/>
            <a:ext cx="9144000" cy="548640"/>
          </a:xfrm>
          <a:prstGeom prst="rect">
            <a:avLst/>
          </a:prstGeom>
          <a:solidFill>
            <a:srgbClr val="1E4E79"/>
          </a:solidFill>
          <a:ln>
            <a:noFill/>
          </a:ln>
        </p:spPr>
        <p:txBody>
          <a:bodyPr spcFirstLastPara="1" wrap="square" lIns="457200" tIns="45700" rIns="457200"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cxnSp>
        <p:nvCxnSpPr>
          <p:cNvPr id="15" name="Google Shape;15;p125"/>
          <p:cNvCxnSpPr/>
          <p:nvPr/>
        </p:nvCxnSpPr>
        <p:spPr>
          <a:xfrm>
            <a:off x="457200" y="3520440"/>
            <a:ext cx="8229600" cy="1046"/>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_minor">
  <p:cSld name="Title_minor">
    <p:spTree>
      <p:nvGrpSpPr>
        <p:cNvPr id="1" name="Shape 16"/>
        <p:cNvGrpSpPr/>
        <p:nvPr/>
      </p:nvGrpSpPr>
      <p:grpSpPr>
        <a:xfrm>
          <a:off x="0" y="0"/>
          <a:ext cx="0" cy="0"/>
          <a:chOff x="0" y="0"/>
          <a:chExt cx="0" cy="0"/>
        </a:xfrm>
      </p:grpSpPr>
      <p:sp>
        <p:nvSpPr>
          <p:cNvPr id="17" name="Google Shape;17;p126"/>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lvl1pPr marR="0" lvl="0" algn="l" rtl="0">
              <a:lnSpc>
                <a:spcPct val="9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126"/>
          <p:cNvSpPr/>
          <p:nvPr/>
        </p:nvSpPr>
        <p:spPr>
          <a:xfrm>
            <a:off x="16329" y="6396335"/>
            <a:ext cx="45720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Copyright 2019 Smith, Baum and Hope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20"/>
        <p:cNvGrpSpPr/>
        <p:nvPr/>
      </p:nvGrpSpPr>
      <p:grpSpPr>
        <a:xfrm>
          <a:off x="0" y="0"/>
          <a:ext cx="0" cy="0"/>
          <a:chOff x="0" y="0"/>
          <a:chExt cx="0" cy="0"/>
        </a:xfrm>
      </p:grpSpPr>
      <p:sp>
        <p:nvSpPr>
          <p:cNvPr id="21" name="Google Shape;21;p128"/>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12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12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12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_major">
  <p:cSld name="Title_major">
    <p:spTree>
      <p:nvGrpSpPr>
        <p:cNvPr id="1" name="Shape 25"/>
        <p:cNvGrpSpPr/>
        <p:nvPr/>
      </p:nvGrpSpPr>
      <p:grpSpPr>
        <a:xfrm>
          <a:off x="0" y="0"/>
          <a:ext cx="0" cy="0"/>
          <a:chOff x="0" y="0"/>
          <a:chExt cx="0" cy="0"/>
        </a:xfrm>
      </p:grpSpPr>
      <p:sp>
        <p:nvSpPr>
          <p:cNvPr id="26" name="Google Shape;26;p129"/>
          <p:cNvSpPr txBox="1">
            <a:spLocks noGrp="1"/>
          </p:cNvSpPr>
          <p:nvPr>
            <p:ph type="title"/>
          </p:nvPr>
        </p:nvSpPr>
        <p:spPr>
          <a:xfrm>
            <a:off x="0" y="0"/>
            <a:ext cx="9144000" cy="822960"/>
          </a:xfrm>
          <a:prstGeom prst="rect">
            <a:avLst/>
          </a:prstGeom>
          <a:solidFill>
            <a:srgbClr val="1E4E79"/>
          </a:solidFill>
          <a:ln>
            <a:noFill/>
          </a:ln>
        </p:spPr>
        <p:txBody>
          <a:bodyPr spcFirstLastPara="1" wrap="square" lIns="228600" tIns="0" rIns="228600" bIns="0" anchor="ctr" anchorCtr="0">
            <a:noAutofit/>
          </a:bodyPr>
          <a:lstStyle>
            <a:lvl1pPr marR="0" lvl="0" algn="l" rtl="0">
              <a:lnSpc>
                <a:spcPct val="90000"/>
              </a:lnSpc>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129"/>
          <p:cNvSpPr/>
          <p:nvPr/>
        </p:nvSpPr>
        <p:spPr>
          <a:xfrm>
            <a:off x="16329" y="6396335"/>
            <a:ext cx="45720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Copyright 2019 Smith, Baum and Hope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ssignment template">
  <p:cSld name="Assignment template">
    <p:spTree>
      <p:nvGrpSpPr>
        <p:cNvPr id="1" name="Shape 28"/>
        <p:cNvGrpSpPr/>
        <p:nvPr/>
      </p:nvGrpSpPr>
      <p:grpSpPr>
        <a:xfrm>
          <a:off x="0" y="0"/>
          <a:ext cx="0" cy="0"/>
          <a:chOff x="0" y="0"/>
          <a:chExt cx="0" cy="0"/>
        </a:xfrm>
      </p:grpSpPr>
      <p:sp>
        <p:nvSpPr>
          <p:cNvPr id="29" name="Google Shape;29;p130"/>
          <p:cNvSpPr txBox="1">
            <a:spLocks noGrp="1"/>
          </p:cNvSpPr>
          <p:nvPr>
            <p:ph type="title"/>
          </p:nvPr>
        </p:nvSpPr>
        <p:spPr>
          <a:xfrm>
            <a:off x="0" y="0"/>
            <a:ext cx="9144000" cy="640080"/>
          </a:xfrm>
          <a:prstGeom prst="rect">
            <a:avLst/>
          </a:prstGeom>
          <a:solidFill>
            <a:srgbClr val="29FF29"/>
          </a:solidFill>
          <a:ln>
            <a:noFill/>
          </a:ln>
        </p:spPr>
        <p:txBody>
          <a:bodyPr spcFirstLastPara="1" wrap="square" lIns="228600" tIns="0" rIns="228600" bIns="0" anchor="ctr" anchorCtr="0">
            <a:noAutofit/>
          </a:bodyPr>
          <a:lstStyle>
            <a:lvl1pPr marR="0" lvl="0" algn="l" rtl="0">
              <a:lnSpc>
                <a:spcPct val="9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130"/>
          <p:cNvSpPr/>
          <p:nvPr/>
        </p:nvSpPr>
        <p:spPr>
          <a:xfrm>
            <a:off x="16329" y="6396335"/>
            <a:ext cx="45720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Copyright 2019 Smith, Baum and Hope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2_Title and Content">
  <p:cSld name="22_Title and Content">
    <p:spTree>
      <p:nvGrpSpPr>
        <p:cNvPr id="1" name="Shape 31"/>
        <p:cNvGrpSpPr/>
        <p:nvPr/>
      </p:nvGrpSpPr>
      <p:grpSpPr>
        <a:xfrm>
          <a:off x="0" y="0"/>
          <a:ext cx="0" cy="0"/>
          <a:chOff x="0" y="0"/>
          <a:chExt cx="0" cy="0"/>
        </a:xfrm>
      </p:grpSpPr>
      <p:sp>
        <p:nvSpPr>
          <p:cNvPr id="32" name="Google Shape;32;p131"/>
          <p:cNvSpPr txBox="1">
            <a:spLocks noGrp="1"/>
          </p:cNvSpPr>
          <p:nvPr>
            <p:ph type="title"/>
          </p:nvPr>
        </p:nvSpPr>
        <p:spPr>
          <a:xfrm>
            <a:off x="450018" y="91440"/>
            <a:ext cx="8205710" cy="914400"/>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131"/>
          <p:cNvSpPr/>
          <p:nvPr/>
        </p:nvSpPr>
        <p:spPr>
          <a:xfrm>
            <a:off x="16329" y="6396335"/>
            <a:ext cx="45720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Copyright 2019 Smith, Baum and Hope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Assignment instructions">
  <p:cSld name="Assignment instructions">
    <p:spTree>
      <p:nvGrpSpPr>
        <p:cNvPr id="1" name="Shape 34"/>
        <p:cNvGrpSpPr/>
        <p:nvPr/>
      </p:nvGrpSpPr>
      <p:grpSpPr>
        <a:xfrm>
          <a:off x="0" y="0"/>
          <a:ext cx="0" cy="0"/>
          <a:chOff x="0" y="0"/>
          <a:chExt cx="0" cy="0"/>
        </a:xfrm>
      </p:grpSpPr>
      <p:sp>
        <p:nvSpPr>
          <p:cNvPr id="35" name="Google Shape;35;p132"/>
          <p:cNvSpPr txBox="1">
            <a:spLocks noGrp="1"/>
          </p:cNvSpPr>
          <p:nvPr>
            <p:ph type="title"/>
          </p:nvPr>
        </p:nvSpPr>
        <p:spPr>
          <a:xfrm>
            <a:off x="2286000" y="0"/>
            <a:ext cx="6858000" cy="1097280"/>
          </a:xfrm>
          <a:prstGeom prst="rect">
            <a:avLst/>
          </a:prstGeom>
          <a:solidFill>
            <a:srgbClr val="29FF29"/>
          </a:solid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6" name="Google Shape;36;p132"/>
          <p:cNvCxnSpPr/>
          <p:nvPr/>
        </p:nvCxnSpPr>
        <p:spPr>
          <a:xfrm>
            <a:off x="2286000" y="0"/>
            <a:ext cx="0" cy="1097280"/>
          </a:xfrm>
          <a:prstGeom prst="straightConnector1">
            <a:avLst/>
          </a:prstGeom>
          <a:noFill/>
          <a:ln w="28575" cap="flat" cmpd="sng">
            <a:solidFill>
              <a:srgbClr val="2F5496"/>
            </a:solidFill>
            <a:prstDash val="solid"/>
            <a:miter lim="800000"/>
            <a:headEnd type="none" w="sm" len="sm"/>
            <a:tailEnd type="none" w="sm" len="sm"/>
          </a:ln>
        </p:spPr>
      </p:cxnSp>
      <p:sp>
        <p:nvSpPr>
          <p:cNvPr id="37" name="Google Shape;37;p132"/>
          <p:cNvSpPr/>
          <p:nvPr/>
        </p:nvSpPr>
        <p:spPr>
          <a:xfrm>
            <a:off x="16329" y="6396335"/>
            <a:ext cx="45720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Copyright 2019 Smith, Baum and Hope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Title_minor">
  <p:cSld name="1_Title_minor">
    <p:spTree>
      <p:nvGrpSpPr>
        <p:cNvPr id="1" name="Shape 48"/>
        <p:cNvGrpSpPr/>
        <p:nvPr/>
      </p:nvGrpSpPr>
      <p:grpSpPr>
        <a:xfrm>
          <a:off x="0" y="0"/>
          <a:ext cx="0" cy="0"/>
          <a:chOff x="0" y="0"/>
          <a:chExt cx="0" cy="0"/>
        </a:xfrm>
      </p:grpSpPr>
      <p:sp>
        <p:nvSpPr>
          <p:cNvPr id="49" name="Google Shape;49;p135"/>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lvl1pPr marR="0" lvl="0" algn="l" rtl="0">
              <a:lnSpc>
                <a:spcPct val="9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135"/>
          <p:cNvSpPr txBox="1"/>
          <p:nvPr/>
        </p:nvSpPr>
        <p:spPr>
          <a:xfrm>
            <a:off x="1005840" y="1783080"/>
            <a:ext cx="7040880" cy="369332"/>
          </a:xfrm>
          <a:prstGeom prst="rect">
            <a:avLst/>
          </a:prstGeom>
          <a:solidFill>
            <a:schemeClr val="lt1"/>
          </a:solidFill>
          <a:ln>
            <a:noFill/>
          </a:ln>
        </p:spPr>
        <p:txBody>
          <a:bodyPr spcFirstLastPara="1" wrap="square" lIns="91425" tIns="45700" rIns="91425" bIns="45700" anchor="t" anchorCtr="0">
            <a:noAutofit/>
          </a:bodyPr>
          <a:lstStyle/>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135"/>
          <p:cNvSpPr/>
          <p:nvPr/>
        </p:nvSpPr>
        <p:spPr>
          <a:xfrm>
            <a:off x="16329" y="6396335"/>
            <a:ext cx="45720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Copyright 2019 Smith, Baum and Hope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9"/>
        <p:cNvGrpSpPr/>
        <p:nvPr/>
      </p:nvGrpSpPr>
      <p:grpSpPr>
        <a:xfrm>
          <a:off x="0" y="0"/>
          <a:ext cx="0" cy="0"/>
          <a:chOff x="0" y="0"/>
          <a:chExt cx="0" cy="0"/>
        </a:xfrm>
      </p:grpSpPr>
      <p:sp>
        <p:nvSpPr>
          <p:cNvPr id="10" name="Google Shape;10;p124"/>
          <p:cNvSpPr txBox="1"/>
          <p:nvPr/>
        </p:nvSpPr>
        <p:spPr>
          <a:xfrm>
            <a:off x="3154680" y="6658838"/>
            <a:ext cx="2834640" cy="215444"/>
          </a:xfrm>
          <a:prstGeom prst="rect">
            <a:avLst/>
          </a:prstGeom>
          <a:no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1" name="Google Shape;11;p124"/>
          <p:cNvSpPr txBox="1"/>
          <p:nvPr/>
        </p:nvSpPr>
        <p:spPr>
          <a:xfrm>
            <a:off x="8778240" y="6675120"/>
            <a:ext cx="365760" cy="184666"/>
          </a:xfrm>
          <a:prstGeom prst="rect">
            <a:avLst/>
          </a:prstGeom>
          <a:noFill/>
          <a:ln>
            <a:noFill/>
          </a:ln>
        </p:spPr>
        <p:txBody>
          <a:bodyPr spcFirstLastPara="1" wrap="square" lIns="0" tIns="0" rIns="0" bIns="0" anchor="ctr" anchorCtr="1">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5"/>
        <p:cNvGrpSpPr/>
        <p:nvPr/>
      </p:nvGrpSpPr>
      <p:grpSpPr>
        <a:xfrm>
          <a:off x="0" y="0"/>
          <a:ext cx="0" cy="0"/>
          <a:chOff x="0" y="0"/>
          <a:chExt cx="0" cy="0"/>
        </a:xfrm>
      </p:grpSpPr>
      <p:sp useBgFill="1">
        <p:nvSpPr>
          <p:cNvPr id="56" name="Google Shape;56;p1"/>
          <p:cNvSpPr txBox="1">
            <a:spLocks noGrp="1"/>
          </p:cNvSpPr>
          <p:nvPr>
            <p:ph type="ctrTitle"/>
          </p:nvPr>
        </p:nvSpPr>
        <p:spPr>
          <a:xfrm>
            <a:off x="4989965" y="1413659"/>
            <a:ext cx="3483937" cy="2089951"/>
          </a:xfrm>
          <a:prstGeom prst="rect">
            <a:avLst/>
          </a:prstGeom>
        </p:spPr>
        <p:txBody>
          <a:bodyPr spcFirstLastPara="1" lIns="182875" tIns="45700" rIns="457200" bIns="45700" anchor="b" anchorCtr="0">
            <a:normAutofit fontScale="90000"/>
          </a:bodyPr>
          <a:lstStyle/>
          <a:p>
            <a:pPr marL="228600" lvl="0" indent="0" rtl="0">
              <a:spcBef>
                <a:spcPts val="0"/>
              </a:spcBef>
              <a:spcAft>
                <a:spcPts val="0"/>
              </a:spcAft>
              <a:buClr>
                <a:schemeClr val="lt1"/>
              </a:buClr>
              <a:buSzPts val="4800"/>
              <a:buFont typeface="Calibri"/>
              <a:buNone/>
            </a:pPr>
            <a:r>
              <a:rPr lang="en-US" sz="4400" b="1" dirty="0">
                <a:solidFill>
                  <a:schemeClr val="bg1"/>
                </a:solidFill>
                <a:latin typeface="Calibri"/>
                <a:ea typeface="Calibri"/>
                <a:cs typeface="Calibri"/>
                <a:sym typeface="Calibri"/>
              </a:rPr>
              <a:t>Technical Writing</a:t>
            </a: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Coronavirus Challenge</a:t>
            </a:r>
            <a:br>
              <a:rPr lang="en-US" sz="4400" b="1" dirty="0">
                <a:solidFill>
                  <a:schemeClr val="bg1"/>
                </a:solidFill>
                <a:latin typeface="Calibri"/>
                <a:ea typeface="Calibri"/>
                <a:cs typeface="Calibri"/>
                <a:sym typeface="Calibri"/>
              </a:rPr>
            </a:b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Part 1</a:t>
            </a:r>
            <a:endParaRPr lang="en-US" sz="4400" b="1" dirty="0"/>
          </a:p>
        </p:txBody>
      </p:sp>
      <p:sp useBgFill="1">
        <p:nvSpPr>
          <p:cNvPr id="57" name="Google Shape;57;p1"/>
          <p:cNvSpPr txBox="1">
            <a:spLocks noGrp="1"/>
          </p:cNvSpPr>
          <p:nvPr>
            <p:ph type="subTitle" idx="1"/>
          </p:nvPr>
        </p:nvSpPr>
        <p:spPr>
          <a:xfrm>
            <a:off x="4989965" y="3678221"/>
            <a:ext cx="3483937" cy="420875"/>
          </a:xfrm>
          <a:prstGeom prst="rect">
            <a:avLst/>
          </a:prstGeom>
        </p:spPr>
        <p:txBody>
          <a:bodyPr spcFirstLastPara="1" lIns="457200" tIns="45700" rIns="457200" bIns="45700" anchor="t" anchorCtr="0">
            <a:normAutofit/>
          </a:bodyPr>
          <a:lstStyle/>
          <a:p>
            <a:pPr marL="0" lvl="0" indent="0" rtl="0">
              <a:spcBef>
                <a:spcPts val="0"/>
              </a:spcBef>
              <a:spcAft>
                <a:spcPts val="600"/>
              </a:spcAft>
              <a:buClr>
                <a:schemeClr val="lt1"/>
              </a:buClr>
              <a:buSzPts val="2400"/>
              <a:buNone/>
            </a:pPr>
            <a:r>
              <a:rPr lang="en-US" sz="1700" dirty="0">
                <a:solidFill>
                  <a:schemeClr val="bg1"/>
                </a:solidFill>
              </a:rPr>
              <a:t>Summer 2020</a:t>
            </a:r>
          </a:p>
        </p:txBody>
      </p:sp>
      <p:sp>
        <p:nvSpPr>
          <p:cNvPr id="62" name="Freeform: Shape 6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people standing next to a person&#10;&#10;Description automatically generated">
            <a:extLst>
              <a:ext uri="{FF2B5EF4-FFF2-40B4-BE49-F238E27FC236}">
                <a16:creationId xmlns:a16="http://schemas.microsoft.com/office/drawing/2014/main" id="{9CF90D71-5BC5-4717-80D8-0C6A1B22B626}"/>
              </a:ext>
            </a:extLst>
          </p:cNvPr>
          <p:cNvPicPr>
            <a:picLocks noChangeAspect="1"/>
          </p:cNvPicPr>
          <p:nvPr/>
        </p:nvPicPr>
        <p:blipFill rotWithShape="1">
          <a:blip r:embed="rId3"/>
          <a:srcRect l="28649" t="5367" r="21940" b="-1376"/>
          <a:stretch/>
        </p:blipFill>
        <p:spPr>
          <a:xfrm>
            <a:off x="0" y="98333"/>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useBgFill="1">
        <p:nvSpPr>
          <p:cNvPr id="6" name="Rectangle 5">
            <a:extLst>
              <a:ext uri="{FF2B5EF4-FFF2-40B4-BE49-F238E27FC236}">
                <a16:creationId xmlns:a16="http://schemas.microsoft.com/office/drawing/2014/main" id="{244373EE-DB43-4F6A-9ED1-5C52E44D517F}"/>
              </a:ext>
            </a:extLst>
          </p:cNvPr>
          <p:cNvSpPr/>
          <p:nvPr/>
        </p:nvSpPr>
        <p:spPr>
          <a:xfrm>
            <a:off x="4262284" y="4273707"/>
            <a:ext cx="4572000" cy="2246769"/>
          </a:xfrm>
          <a:prstGeom prst="rect">
            <a:avLst/>
          </a:prstGeom>
        </p:spPr>
        <p:txBody>
          <a:bodyPr>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This is a new form of collaborative online structured learning. It is based  on a program for journalism professionals developed by Douglas Smith, Charles Baum, and Quentin Hope for the Media Transformation Challenge at Harvard University and the Poynter Institute.</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182" name="Google Shape;182;p15"/>
          <p:cNvSpPr/>
          <p:nvPr/>
        </p:nvSpPr>
        <p:spPr>
          <a:xfrm>
            <a:off x="320040" y="1554480"/>
            <a:ext cx="8305800" cy="4506912"/>
          </a:xfrm>
          <a:custGeom>
            <a:avLst/>
            <a:gdLst/>
            <a:ahLst/>
            <a:cxnLst/>
            <a:rect l="l" t="t" r="r" b="b"/>
            <a:pathLst>
              <a:path w="21600" h="21600" extrusionOk="0">
                <a:moveTo>
                  <a:pt x="0" y="0"/>
                </a:moveTo>
                <a:lnTo>
                  <a:pt x="21600" y="0"/>
                </a:lnTo>
                <a:lnTo>
                  <a:pt x="21600" y="21600"/>
                </a:lnTo>
                <a:lnTo>
                  <a:pt x="0" y="21600"/>
                </a:lnTo>
                <a:close/>
              </a:path>
            </a:pathLst>
          </a:cu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dk1"/>
              </a:buClr>
              <a:buSzPts val="4000"/>
              <a:buFont typeface="Calibri"/>
              <a:buNone/>
            </a:pPr>
            <a:endParaRPr sz="40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r>
              <a:rPr lang="en-US" sz="3600" b="0" i="0" u="none" strike="noStrike" cap="none" dirty="0">
                <a:solidFill>
                  <a:schemeClr val="dk1"/>
                </a:solidFill>
                <a:latin typeface="Calibri"/>
                <a:ea typeface="Calibri"/>
                <a:cs typeface="Calibri"/>
                <a:sym typeface="Calibri"/>
              </a:rPr>
              <a:t>PROBLEM DEFINITION IS</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accent1"/>
              </a:buClr>
              <a:buSzPts val="3600"/>
              <a:buFont typeface="Calibri"/>
              <a:buNone/>
            </a:pPr>
            <a:r>
              <a:rPr lang="en-US" sz="3600" b="1" i="1" u="none" strike="noStrike" cap="none" dirty="0">
                <a:solidFill>
                  <a:schemeClr val="accent1"/>
                </a:solidFill>
                <a:latin typeface="Calibri"/>
                <a:ea typeface="Calibri"/>
                <a:cs typeface="Calibri"/>
                <a:sym typeface="Calibri"/>
              </a:rPr>
              <a:t>MORE THAN HALF OF…</a:t>
            </a:r>
            <a:endParaRPr sz="3600" b="1" i="0" u="none" strike="noStrike" cap="none" dirty="0">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r>
              <a:rPr lang="en-US" sz="3600" b="0" i="0" u="none" strike="noStrike" cap="none" dirty="0">
                <a:solidFill>
                  <a:schemeClr val="dk1"/>
                </a:solidFill>
                <a:latin typeface="Calibri"/>
                <a:ea typeface="Calibri"/>
                <a:cs typeface="Calibri"/>
                <a:sym typeface="Calibri"/>
              </a:rPr>
              <a:t>THE PROBLEM SOLUTION</a:t>
            </a:r>
            <a:endParaRPr sz="1800" b="0" i="0" u="none" strike="noStrike" cap="none" dirty="0">
              <a:solidFill>
                <a:schemeClr val="dk1"/>
              </a:solidFill>
              <a:latin typeface="Calibri"/>
              <a:ea typeface="Calibri"/>
              <a:cs typeface="Calibri"/>
              <a:sym typeface="Calibri"/>
            </a:endParaRPr>
          </a:p>
        </p:txBody>
      </p:sp>
      <p:sp>
        <p:nvSpPr>
          <p:cNvPr id="183" name="Google Shape;183;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600" b="1"/>
              <a:t>Importance of the challenge formulation process…</a:t>
            </a:r>
            <a:endParaRPr sz="36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55"/>
        <p:cNvGrpSpPr/>
        <p:nvPr/>
      </p:nvGrpSpPr>
      <p:grpSpPr>
        <a:xfrm>
          <a:off x="0" y="0"/>
          <a:ext cx="0" cy="0"/>
          <a:chOff x="0" y="0"/>
          <a:chExt cx="0" cy="0"/>
        </a:xfrm>
      </p:grpSpPr>
      <p:sp useBgFill="1">
        <p:nvSpPr>
          <p:cNvPr id="56" name="Google Shape;56;p1"/>
          <p:cNvSpPr txBox="1">
            <a:spLocks noGrp="1"/>
          </p:cNvSpPr>
          <p:nvPr>
            <p:ph type="ctrTitle"/>
          </p:nvPr>
        </p:nvSpPr>
        <p:spPr>
          <a:xfrm>
            <a:off x="4989965" y="1413659"/>
            <a:ext cx="3483937" cy="2089951"/>
          </a:xfrm>
          <a:prstGeom prst="rect">
            <a:avLst/>
          </a:prstGeom>
        </p:spPr>
        <p:txBody>
          <a:bodyPr spcFirstLastPara="1" lIns="182875" tIns="45700" rIns="457200" bIns="45700" anchor="b" anchorCtr="0">
            <a:normAutofit fontScale="90000"/>
          </a:bodyPr>
          <a:lstStyle/>
          <a:p>
            <a:pPr marL="228600" lvl="0" indent="0" rtl="0">
              <a:spcBef>
                <a:spcPts val="0"/>
              </a:spcBef>
              <a:spcAft>
                <a:spcPts val="0"/>
              </a:spcAft>
              <a:buClr>
                <a:schemeClr val="lt1"/>
              </a:buClr>
              <a:buSzPts val="4800"/>
              <a:buFont typeface="Calibri"/>
              <a:buNone/>
            </a:pPr>
            <a:r>
              <a:rPr lang="en-US" sz="4400" b="1" dirty="0">
                <a:solidFill>
                  <a:schemeClr val="bg1"/>
                </a:solidFill>
                <a:latin typeface="Calibri"/>
                <a:ea typeface="Calibri"/>
                <a:cs typeface="Calibri"/>
                <a:sym typeface="Calibri"/>
              </a:rPr>
              <a:t>Technical Writing</a:t>
            </a: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Coronavirus Challenge</a:t>
            </a:r>
            <a:br>
              <a:rPr lang="en-US" sz="4400" b="1" dirty="0">
                <a:solidFill>
                  <a:schemeClr val="bg1"/>
                </a:solidFill>
                <a:latin typeface="Calibri"/>
                <a:ea typeface="Calibri"/>
                <a:cs typeface="Calibri"/>
                <a:sym typeface="Calibri"/>
              </a:rPr>
            </a:b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Part 2</a:t>
            </a:r>
            <a:endParaRPr lang="en-US" sz="4400" b="1" dirty="0"/>
          </a:p>
        </p:txBody>
      </p:sp>
      <p:sp useBgFill="1">
        <p:nvSpPr>
          <p:cNvPr id="57" name="Google Shape;57;p1"/>
          <p:cNvSpPr txBox="1">
            <a:spLocks noGrp="1"/>
          </p:cNvSpPr>
          <p:nvPr>
            <p:ph type="subTitle" idx="1"/>
          </p:nvPr>
        </p:nvSpPr>
        <p:spPr>
          <a:xfrm>
            <a:off x="4989965" y="3678221"/>
            <a:ext cx="3483937" cy="420875"/>
          </a:xfrm>
          <a:prstGeom prst="rect">
            <a:avLst/>
          </a:prstGeom>
        </p:spPr>
        <p:txBody>
          <a:bodyPr spcFirstLastPara="1" lIns="457200" tIns="45700" rIns="457200" bIns="45700" anchor="t" anchorCtr="0">
            <a:normAutofit/>
          </a:bodyPr>
          <a:lstStyle/>
          <a:p>
            <a:pPr marL="0" lvl="0" indent="0" rtl="0">
              <a:spcBef>
                <a:spcPts val="0"/>
              </a:spcBef>
              <a:spcAft>
                <a:spcPts val="600"/>
              </a:spcAft>
              <a:buClr>
                <a:schemeClr val="lt1"/>
              </a:buClr>
              <a:buSzPts val="2400"/>
              <a:buNone/>
            </a:pPr>
            <a:r>
              <a:rPr lang="en-US" sz="1700" dirty="0">
                <a:solidFill>
                  <a:schemeClr val="bg1"/>
                </a:solidFill>
              </a:rPr>
              <a:t>Summer 2020</a:t>
            </a:r>
          </a:p>
        </p:txBody>
      </p:sp>
      <p:sp>
        <p:nvSpPr>
          <p:cNvPr id="62" name="Freeform: Shape 6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 name="Picture 2" descr="A group of people standing next to a person&#10;&#10;Description automatically generated">
            <a:extLst>
              <a:ext uri="{FF2B5EF4-FFF2-40B4-BE49-F238E27FC236}">
                <a16:creationId xmlns:a16="http://schemas.microsoft.com/office/drawing/2014/main" id="{9CF90D71-5BC5-4717-80D8-0C6A1B22B626}"/>
              </a:ext>
            </a:extLst>
          </p:cNvPr>
          <p:cNvPicPr>
            <a:picLocks noChangeAspect="1"/>
          </p:cNvPicPr>
          <p:nvPr/>
        </p:nvPicPr>
        <p:blipFill rotWithShape="1">
          <a:blip r:embed="rId3"/>
          <a:srcRect l="28649" t="5367" r="21940" b="-1376"/>
          <a:stretch/>
        </p:blipFill>
        <p:spPr>
          <a:xfrm>
            <a:off x="0" y="98333"/>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useBgFill="1">
        <p:nvSpPr>
          <p:cNvPr id="6" name="Rectangle 5">
            <a:extLst>
              <a:ext uri="{FF2B5EF4-FFF2-40B4-BE49-F238E27FC236}">
                <a16:creationId xmlns:a16="http://schemas.microsoft.com/office/drawing/2014/main" id="{244373EE-DB43-4F6A-9ED1-5C52E44D517F}"/>
              </a:ext>
            </a:extLst>
          </p:cNvPr>
          <p:cNvSpPr/>
          <p:nvPr/>
        </p:nvSpPr>
        <p:spPr>
          <a:xfrm>
            <a:off x="4262284" y="4273707"/>
            <a:ext cx="4572000" cy="4001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4925014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0" y="0"/>
            <a:ext cx="9144000" cy="640080"/>
          </a:xfrm>
          <a:prstGeom prst="rect">
            <a:avLst/>
          </a:prstGeom>
          <a:solidFill>
            <a:srgbClr val="29FF29"/>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Here we go!  Task 1 of the challenge</a:t>
            </a:r>
            <a:endParaRPr dirty="0"/>
          </a:p>
        </p:txBody>
      </p:sp>
      <p:sp>
        <p:nvSpPr>
          <p:cNvPr id="189" name="Google Shape;189;p16"/>
          <p:cNvSpPr txBo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Take 5 minutes to write down your current thoughts on what might be your TW coronavirus challenge.  Share it with </a:t>
            </a:r>
            <a:r>
              <a:rPr lang="en-US" sz="2960" dirty="0">
                <a:solidFill>
                  <a:schemeClr val="dk1"/>
                </a:solidFill>
                <a:latin typeface="Calibri"/>
                <a:ea typeface="Calibri"/>
                <a:cs typeface="Calibri"/>
                <a:sym typeface="Calibri"/>
              </a:rPr>
              <a:t>other students</a:t>
            </a:r>
            <a:r>
              <a:rPr lang="en-US" sz="2960" b="0" i="0" u="none" strike="noStrike" cap="none" dirty="0">
                <a:solidFill>
                  <a:schemeClr val="dk1"/>
                </a:solidFill>
                <a:latin typeface="Calibri"/>
                <a:ea typeface="Calibri"/>
                <a:cs typeface="Calibri"/>
                <a:sym typeface="Calibri"/>
              </a:rPr>
              <a:t>. Create a team!</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sp>
        <p:nvSpPr>
          <p:cNvPr id="194" name="Google Shape;194;p17"/>
          <p:cNvSpPr txBox="1">
            <a:spLocks noGrp="1"/>
          </p:cNvSpPr>
          <p:nvPr>
            <p:ph type="title"/>
          </p:nvPr>
        </p:nvSpPr>
        <p:spPr>
          <a:xfrm>
            <a:off x="228600" y="0"/>
            <a:ext cx="8205710" cy="9144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Defining</a:t>
            </a:r>
            <a:r>
              <a:rPr lang="en-US" dirty="0">
                <a:latin typeface="Calibri"/>
                <a:ea typeface="Calibri"/>
                <a:cs typeface="Calibri"/>
                <a:sym typeface="Calibri"/>
              </a:rPr>
              <a:t> part 1 of the challenge statement</a:t>
            </a:r>
            <a:endParaRPr dirty="0"/>
          </a:p>
        </p:txBody>
      </p:sp>
      <p:grpSp>
        <p:nvGrpSpPr>
          <p:cNvPr id="195" name="Google Shape;195;p17"/>
          <p:cNvGrpSpPr/>
          <p:nvPr/>
        </p:nvGrpSpPr>
        <p:grpSpPr>
          <a:xfrm>
            <a:off x="3400425" y="1181686"/>
            <a:ext cx="3200400" cy="1920240"/>
            <a:chOff x="3108960" y="1097280"/>
            <a:chExt cx="2926080" cy="1783080"/>
          </a:xfrm>
        </p:grpSpPr>
        <p:sp>
          <p:nvSpPr>
            <p:cNvPr id="196" name="Google Shape;196;p17"/>
            <p:cNvSpPr/>
            <p:nvPr/>
          </p:nvSpPr>
          <p:spPr>
            <a:xfrm>
              <a:off x="3108960" y="1097280"/>
              <a:ext cx="2926080" cy="1783080"/>
            </a:xfrm>
            <a:prstGeom prst="foldedCorner">
              <a:avLst>
                <a:gd name="adj" fmla="val 9131"/>
              </a:avLst>
            </a:prstGeom>
            <a:noFill/>
            <a:ln w="9525" cap="flat" cmpd="sng">
              <a:solidFill>
                <a:schemeClr val="dk1"/>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Challenge Statement</a:t>
              </a:r>
              <a:endParaRPr sz="1400" b="0" i="0" u="none" strike="noStrike" cap="none">
                <a:solidFill>
                  <a:srgbClr val="000000"/>
                </a:solidFill>
                <a:latin typeface="Arial"/>
                <a:ea typeface="Arial"/>
                <a:cs typeface="Arial"/>
                <a:sym typeface="Arial"/>
              </a:endParaRPr>
            </a:p>
          </p:txBody>
        </p:sp>
        <p:sp>
          <p:nvSpPr>
            <p:cNvPr id="197" name="Google Shape;197;p17"/>
            <p:cNvSpPr/>
            <p:nvPr/>
          </p:nvSpPr>
          <p:spPr>
            <a:xfrm>
              <a:off x="3200400" y="2420274"/>
              <a:ext cx="2743200" cy="371531"/>
            </a:xfrm>
            <a:prstGeom prst="roundRect">
              <a:avLst>
                <a:gd name="adj" fmla="val 0"/>
              </a:avLst>
            </a:prstGeom>
            <a:solidFill>
              <a:srgbClr val="75DBFF"/>
            </a:solidFill>
            <a:ln>
              <a:noFill/>
            </a:ln>
          </p:spPr>
          <p:txBody>
            <a:bodyPr spcFirstLastPara="1" wrap="square" lIns="45700" tIns="45700" rIns="45700" bIns="45700" anchor="ctr" anchorCtr="0">
              <a:noAutofit/>
            </a:bodyPr>
            <a:lstStyle/>
            <a:p>
              <a:pPr marL="112713" marR="0" lvl="0" indent="-112713" algn="l" rtl="0">
                <a:lnSpc>
                  <a:spcPct val="100000"/>
                </a:lnSpc>
                <a:spcBef>
                  <a:spcPts val="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How we will do it</a:t>
              </a:r>
              <a:endParaRPr sz="1400" b="0" i="0" u="none" strike="noStrike" cap="none">
                <a:solidFill>
                  <a:srgbClr val="000000"/>
                </a:solidFill>
                <a:latin typeface="Arial"/>
                <a:ea typeface="Arial"/>
                <a:cs typeface="Arial"/>
                <a:sym typeface="Arial"/>
              </a:endParaRPr>
            </a:p>
          </p:txBody>
        </p:sp>
        <p:sp>
          <p:nvSpPr>
            <p:cNvPr id="198" name="Google Shape;198;p17"/>
            <p:cNvSpPr/>
            <p:nvPr/>
          </p:nvSpPr>
          <p:spPr>
            <a:xfrm>
              <a:off x="3200400" y="1865898"/>
              <a:ext cx="2743200" cy="657323"/>
            </a:xfrm>
            <a:prstGeom prst="roundRect">
              <a:avLst>
                <a:gd name="adj" fmla="val 0"/>
              </a:avLst>
            </a:prstGeom>
            <a:solidFill>
              <a:srgbClr val="75DBFF"/>
            </a:solidFill>
            <a:ln>
              <a:noFill/>
            </a:ln>
          </p:spPr>
          <p:txBody>
            <a:bodyPr spcFirstLastPara="1" wrap="square" lIns="45700" tIns="45700" rIns="45700" bIns="45700" anchor="ctr" anchorCtr="0">
              <a:noAutofit/>
            </a:bodyPr>
            <a:lstStyle/>
            <a:p>
              <a:pPr marL="112713" marR="0" lvl="0" indent="-112713" algn="l" rtl="0">
                <a:lnSpc>
                  <a:spcPct val="100000"/>
                </a:lnSpc>
                <a:spcBef>
                  <a:spcPts val="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How we will know success</a:t>
              </a:r>
              <a:endParaRPr sz="1400" b="0" i="0" u="none" strike="noStrike" cap="none">
                <a:solidFill>
                  <a:srgbClr val="000000"/>
                </a:solidFill>
                <a:latin typeface="Arial"/>
                <a:ea typeface="Arial"/>
                <a:cs typeface="Arial"/>
                <a:sym typeface="Arial"/>
              </a:endParaRPr>
            </a:p>
          </p:txBody>
        </p:sp>
        <p:sp>
          <p:nvSpPr>
            <p:cNvPr id="199" name="Google Shape;199;p17"/>
            <p:cNvSpPr/>
            <p:nvPr/>
          </p:nvSpPr>
          <p:spPr>
            <a:xfrm>
              <a:off x="3200400" y="1521917"/>
              <a:ext cx="2743200" cy="430887"/>
            </a:xfrm>
            <a:prstGeom prst="roundRect">
              <a:avLst>
                <a:gd name="adj" fmla="val 0"/>
              </a:avLst>
            </a:prstGeom>
            <a:solidFill>
              <a:srgbClr val="75DBFF"/>
            </a:solidFill>
            <a:ln w="19050" cap="flat" cmpd="sng">
              <a:solidFill>
                <a:srgbClr val="41719C"/>
              </a:solidFill>
              <a:prstDash val="solid"/>
              <a:miter lim="800000"/>
              <a:headEnd type="none" w="sm" len="sm"/>
              <a:tailEnd type="none" w="sm" len="sm"/>
            </a:ln>
          </p:spPr>
          <p:txBody>
            <a:bodyPr spcFirstLastPara="1" wrap="square" lIns="45700" tIns="45700" rIns="45700" bIns="45700" anchor="ctr" anchorCtr="0">
              <a:noAutofit/>
            </a:bodyPr>
            <a:lstStyle/>
            <a:p>
              <a:pPr marL="112713" marR="0" lvl="0" indent="-112713" algn="l" rtl="0">
                <a:lnSpc>
                  <a:spcPct val="100000"/>
                </a:lnSpc>
                <a:spcBef>
                  <a:spcPts val="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What will be done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04"/>
        <p:cNvGrpSpPr/>
        <p:nvPr/>
      </p:nvGrpSpPr>
      <p:grpSpPr>
        <a:xfrm>
          <a:off x="0" y="0"/>
          <a:ext cx="0" cy="0"/>
          <a:chOff x="0" y="0"/>
          <a:chExt cx="0" cy="0"/>
        </a:xfrm>
      </p:grpSpPr>
      <p:sp useBgFill="1">
        <p:nvSpPr>
          <p:cNvPr id="205" name="Google Shape;205;p18"/>
          <p:cNvSpPr txBox="1">
            <a:spLocks noGrp="1"/>
          </p:cNvSpPr>
          <p:nvPr>
            <p:ph type="title"/>
          </p:nvPr>
        </p:nvSpPr>
        <p:spPr>
          <a:xfrm>
            <a:off x="0" y="355600"/>
            <a:ext cx="9144000" cy="640080"/>
          </a:xfrm>
          <a:prstGeom prst="rect">
            <a:avLst/>
          </a:prstGeom>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Step Back, Step down: Balcony and Dance Floor views</a:t>
            </a:r>
            <a:endParaRPr dirty="0"/>
          </a:p>
        </p:txBody>
      </p:sp>
      <p:sp>
        <p:nvSpPr>
          <p:cNvPr id="206" name="Google Shape;206;p18"/>
          <p:cNvSpPr txBox="1"/>
          <p:nvPr/>
        </p:nvSpPr>
        <p:spPr>
          <a:xfrm>
            <a:off x="365760" y="4196877"/>
            <a:ext cx="4754880" cy="2528245"/>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dirty="0">
                <a:solidFill>
                  <a:schemeClr val="dk1"/>
                </a:solidFill>
                <a:latin typeface="Calibri"/>
                <a:ea typeface="Calibri"/>
                <a:cs typeface="Calibri"/>
                <a:sym typeface="Calibri"/>
              </a:rPr>
              <a:t>On the dance floor</a:t>
            </a:r>
            <a:endParaRPr sz="1800" b="0" i="0" u="none" strike="noStrike" cap="none" dirty="0">
              <a:solidFill>
                <a:schemeClr val="dk1"/>
              </a:solidFill>
              <a:latin typeface="Calibri"/>
              <a:ea typeface="Calibri"/>
              <a:cs typeface="Calibri"/>
              <a:sym typeface="Calibri"/>
            </a:endParaRPr>
          </a:p>
          <a:p>
            <a:pPr marL="173038" marR="0" lvl="0" indent="-173038"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Focus on tactical actions – yours and others.</a:t>
            </a:r>
            <a:endParaRPr sz="1800" b="0" i="0" u="none" strike="noStrike" cap="none" dirty="0">
              <a:solidFill>
                <a:schemeClr val="dk1"/>
              </a:solidFill>
              <a:latin typeface="Calibri"/>
              <a:ea typeface="Calibri"/>
              <a:cs typeface="Calibri"/>
              <a:sym typeface="Calibri"/>
            </a:endParaRPr>
          </a:p>
          <a:p>
            <a:pPr marL="173038" marR="0" lvl="0" indent="-173038"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Experience what it’s like on the front line.</a:t>
            </a:r>
            <a:endParaRPr sz="1800" b="0" i="0" u="none" strike="noStrike" cap="none" dirty="0">
              <a:solidFill>
                <a:schemeClr val="dk1"/>
              </a:solidFill>
              <a:latin typeface="Calibri"/>
              <a:ea typeface="Calibri"/>
              <a:cs typeface="Calibri"/>
              <a:sym typeface="Calibri"/>
            </a:endParaRPr>
          </a:p>
          <a:p>
            <a:pPr marL="173038" marR="0" lvl="0" indent="-173038"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Take a near term perspective: today, this week.</a:t>
            </a:r>
            <a:endParaRPr sz="1800" b="0" i="0" u="none" strike="noStrike" cap="none" dirty="0">
              <a:solidFill>
                <a:schemeClr val="dk1"/>
              </a:solidFill>
              <a:latin typeface="Calibri"/>
              <a:ea typeface="Calibri"/>
              <a:cs typeface="Calibri"/>
              <a:sym typeface="Calibri"/>
            </a:endParaRPr>
          </a:p>
        </p:txBody>
      </p:sp>
      <p:sp>
        <p:nvSpPr>
          <p:cNvPr id="207" name="Google Shape;207;p18"/>
          <p:cNvSpPr txBox="1"/>
          <p:nvPr/>
        </p:nvSpPr>
        <p:spPr>
          <a:xfrm>
            <a:off x="365760" y="1463040"/>
            <a:ext cx="4754880" cy="2560320"/>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dirty="0">
                <a:solidFill>
                  <a:schemeClr val="dk1"/>
                </a:solidFill>
                <a:latin typeface="Calibri"/>
                <a:ea typeface="Calibri"/>
                <a:cs typeface="Calibri"/>
                <a:sym typeface="Calibri"/>
              </a:rPr>
              <a:t>From the balcony</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CEO and GM strategic perspective.</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Pattern and trend recognition.</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Longer-term perspective: one week, one month, one semester.</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(Whose view?)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pic>
        <p:nvPicPr>
          <p:cNvPr id="208" name="Google Shape;208;p18"/>
          <p:cNvPicPr preferRelativeResize="0"/>
          <p:nvPr/>
        </p:nvPicPr>
        <p:blipFill rotWithShape="1">
          <a:blip r:embed="rId3">
            <a:alphaModFix/>
          </a:blip>
          <a:srcRect/>
          <a:stretch/>
        </p:blipFill>
        <p:spPr>
          <a:xfrm>
            <a:off x="5373279" y="1463040"/>
            <a:ext cx="3404961" cy="2560320"/>
          </a:xfrm>
          <a:prstGeom prst="rect">
            <a:avLst/>
          </a:prstGeom>
          <a:noFill/>
          <a:ln>
            <a:noFill/>
          </a:ln>
        </p:spPr>
      </p:pic>
      <p:pic>
        <p:nvPicPr>
          <p:cNvPr id="209" name="Google Shape;209;p18"/>
          <p:cNvPicPr preferRelativeResize="0"/>
          <p:nvPr/>
        </p:nvPicPr>
        <p:blipFill rotWithShape="1">
          <a:blip r:embed="rId4">
            <a:alphaModFix/>
          </a:blip>
          <a:srcRect/>
          <a:stretch/>
        </p:blipFill>
        <p:spPr>
          <a:xfrm>
            <a:off x="5294438" y="4196876"/>
            <a:ext cx="3554922" cy="25282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13"/>
        <p:cNvGrpSpPr/>
        <p:nvPr/>
      </p:nvGrpSpPr>
      <p:grpSpPr>
        <a:xfrm>
          <a:off x="0" y="0"/>
          <a:ext cx="0" cy="0"/>
          <a:chOff x="0" y="0"/>
          <a:chExt cx="0" cy="0"/>
        </a:xfrm>
      </p:grpSpPr>
      <p:sp useBgFill="1">
        <p:nvSpPr>
          <p:cNvPr id="214" name="Google Shape;214;p19"/>
          <p:cNvSpPr txBox="1">
            <a:spLocks noGrp="1"/>
          </p:cNvSpPr>
          <p:nvPr>
            <p:ph type="title"/>
          </p:nvPr>
        </p:nvSpPr>
        <p:spPr>
          <a:xfrm>
            <a:off x="0" y="0"/>
            <a:ext cx="9144000" cy="1097280"/>
          </a:xfrm>
          <a:prstGeom prst="rect">
            <a:avLst/>
          </a:prstGeom>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Forces at work from a balcony view -- external</a:t>
            </a:r>
            <a:endParaRPr dirty="0"/>
          </a:p>
        </p:txBody>
      </p:sp>
      <p:graphicFrame>
        <p:nvGraphicFramePr>
          <p:cNvPr id="215" name="Google Shape;215;p19"/>
          <p:cNvGraphicFramePr/>
          <p:nvPr/>
        </p:nvGraphicFramePr>
        <p:xfrm>
          <a:off x="457200" y="1854200"/>
          <a:ext cx="8229600" cy="2692450"/>
        </p:xfrm>
        <a:graphic>
          <a:graphicData uri="http://schemas.openxmlformats.org/drawingml/2006/table">
            <a:tbl>
              <a:tblPr>
                <a:noFill/>
                <a:tableStyleId>{EF1B5F75-090E-49BF-B564-9B0B834FC91E}</a:tableStyleId>
              </a:tblPr>
              <a:tblGrid>
                <a:gridCol w="20574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lt1"/>
                          </a:solidFill>
                        </a:rPr>
                        <a:t>View: External</a:t>
                      </a:r>
                      <a:endParaRPr sz="1800" u="none" strike="noStrike" cap="none">
                        <a:solidFill>
                          <a:schemeClr val="lt1"/>
                        </a:solidFill>
                      </a:endParaRPr>
                    </a:p>
                  </a:txBody>
                  <a:tcPr marL="91450" marR="91450" marT="45725" marB="45725" anchor="b">
                    <a:solidFill>
                      <a:srgbClr val="1E4E79"/>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endParaRPr sz="1800" u="none" strike="noStrike" cap="none"/>
                    </a:p>
                  </a:txBody>
                  <a:tcPr marL="91450" marR="91450" marT="45725" marB="45725" anchor="b"/>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1" u="none" strike="noStrike" cap="none"/>
                        <a:t>External forces at work affecting your news enterprise</a:t>
                      </a:r>
                      <a:endParaRPr sz="1800" b="1" u="none" strike="noStrike" cap="none"/>
                    </a:p>
                  </a:txBody>
                  <a:tcPr marL="91450" marR="91450" marT="45725" marB="45725" anchor="b"/>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lt1"/>
                        </a:buClr>
                        <a:buSzPts val="1800"/>
                        <a:buFont typeface="Calibri"/>
                        <a:buNone/>
                      </a:pPr>
                      <a:r>
                        <a:rPr lang="en-US" sz="1800" b="1" u="none" strike="noStrike" cap="none">
                          <a:solidFill>
                            <a:schemeClr val="lt1"/>
                          </a:solidFill>
                        </a:rPr>
                        <a:t>Positive</a:t>
                      </a:r>
                      <a:endParaRPr sz="1800" u="none" strike="noStrike" cap="none"/>
                    </a:p>
                  </a:txBody>
                  <a:tcPr marL="91450" marR="91450" marT="45725" marB="45725">
                    <a:solidFill>
                      <a:srgbClr val="1E4E79"/>
                    </a:solidFill>
                  </a:tcPr>
                </a:tc>
                <a:tc>
                  <a:txBody>
                    <a:bodyPr/>
                    <a:lstStyle/>
                    <a:p>
                      <a:pPr marL="173037" marR="0" lvl="0" indent="-84137" algn="l" rtl="0">
                        <a:lnSpc>
                          <a:spcPct val="100000"/>
                        </a:lnSpc>
                        <a:spcBef>
                          <a:spcPts val="0"/>
                        </a:spcBef>
                        <a:spcAft>
                          <a:spcPts val="0"/>
                        </a:spcAft>
                        <a:buClr>
                          <a:schemeClr val="dk1"/>
                        </a:buClr>
                        <a:buSzPts val="1400"/>
                        <a:buFont typeface="Arial"/>
                        <a:buNone/>
                      </a:pPr>
                      <a:endParaRPr sz="1400" u="none" strike="noStrike" cap="none"/>
                    </a:p>
                    <a:p>
                      <a:pPr marL="173037" marR="0" lvl="0" indent="-84137" algn="l" rtl="0">
                        <a:lnSpc>
                          <a:spcPct val="100000"/>
                        </a:lnSpc>
                        <a:spcBef>
                          <a:spcPts val="0"/>
                        </a:spcBef>
                        <a:spcAft>
                          <a:spcPts val="0"/>
                        </a:spcAft>
                        <a:buClr>
                          <a:schemeClr val="dk1"/>
                        </a:buClr>
                        <a:buSzPts val="1400"/>
                        <a:buFont typeface="Arial"/>
                        <a:buNone/>
                      </a:pPr>
                      <a:endParaRPr sz="1800" u="none" strike="noStrike" cap="none"/>
                    </a:p>
                    <a:p>
                      <a:pPr marL="173038" marR="0" lvl="0" indent="-84138" algn="l" rtl="0">
                        <a:lnSpc>
                          <a:spcPct val="100000"/>
                        </a:lnSpc>
                        <a:spcBef>
                          <a:spcPts val="0"/>
                        </a:spcBef>
                        <a:spcAft>
                          <a:spcPts val="0"/>
                        </a:spcAft>
                        <a:buClr>
                          <a:schemeClr val="dk1"/>
                        </a:buClr>
                        <a:buSzPts val="14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lt1"/>
                        </a:buClr>
                        <a:buSzPts val="1800"/>
                        <a:buFont typeface="Calibri"/>
                        <a:buNone/>
                      </a:pPr>
                      <a:r>
                        <a:rPr lang="en-US" sz="1800" b="1" u="none" strike="noStrike" cap="none">
                          <a:solidFill>
                            <a:schemeClr val="lt1"/>
                          </a:solidFill>
                        </a:rPr>
                        <a:t>Negative</a:t>
                      </a:r>
                      <a:endParaRPr sz="1800" u="none" strike="noStrike" cap="none"/>
                    </a:p>
                  </a:txBody>
                  <a:tcPr marL="91450" marR="91450" marT="45725" marB="45725">
                    <a:solidFill>
                      <a:srgbClr val="1E4E79"/>
                    </a:solidFill>
                  </a:tcPr>
                </a:tc>
                <a:tc>
                  <a:txBody>
                    <a:bodyPr/>
                    <a:lstStyle/>
                    <a:p>
                      <a:pPr marL="173038" marR="0" lvl="0" indent="-84138" algn="l" rtl="0">
                        <a:lnSpc>
                          <a:spcPct val="100000"/>
                        </a:lnSpc>
                        <a:spcBef>
                          <a:spcPts val="0"/>
                        </a:spcBef>
                        <a:spcAft>
                          <a:spcPts val="0"/>
                        </a:spcAft>
                        <a:buClr>
                          <a:srgbClr val="000000"/>
                        </a:buClr>
                        <a:buSzPts val="14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lt1"/>
                        </a:buClr>
                        <a:buSzPts val="1800"/>
                        <a:buFont typeface="Calibri"/>
                        <a:buNone/>
                      </a:pPr>
                      <a:r>
                        <a:rPr lang="en-US" sz="1800" b="1" u="none" strike="noStrike" cap="none">
                          <a:solidFill>
                            <a:schemeClr val="lt1"/>
                          </a:solidFill>
                        </a:rPr>
                        <a:t>Uncertain at present</a:t>
                      </a:r>
                      <a:endParaRPr sz="1800" u="none" strike="noStrike" cap="none"/>
                    </a:p>
                  </a:txBody>
                  <a:tcPr marL="91450" marR="91450" marT="45725" marB="45725">
                    <a:solidFill>
                      <a:srgbClr val="1E4E79"/>
                    </a:solidFill>
                  </a:tcPr>
                </a:tc>
                <a:tc>
                  <a:txBody>
                    <a:bodyPr/>
                    <a:lstStyle/>
                    <a:p>
                      <a:pPr marL="173038" marR="0" lvl="0" indent="-84138" algn="l" rtl="0">
                        <a:lnSpc>
                          <a:spcPct val="100000"/>
                        </a:lnSpc>
                        <a:spcBef>
                          <a:spcPts val="0"/>
                        </a:spcBef>
                        <a:spcAft>
                          <a:spcPts val="0"/>
                        </a:spcAft>
                        <a:buClr>
                          <a:schemeClr val="dk1"/>
                        </a:buClr>
                        <a:buSzPts val="14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25"/>
        <p:cNvGrpSpPr/>
        <p:nvPr/>
      </p:nvGrpSpPr>
      <p:grpSpPr>
        <a:xfrm>
          <a:off x="0" y="0"/>
          <a:ext cx="0" cy="0"/>
          <a:chOff x="0" y="0"/>
          <a:chExt cx="0" cy="0"/>
        </a:xfrm>
      </p:grpSpPr>
      <p:sp>
        <p:nvSpPr>
          <p:cNvPr id="226" name="Google Shape;22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Challenges Focus on Gaps</a:t>
            </a:r>
            <a:endParaRPr/>
          </a:p>
        </p:txBody>
      </p:sp>
      <p:sp>
        <p:nvSpPr>
          <p:cNvPr id="227" name="Google Shape;227;p21"/>
          <p:cNvSpPr txBox="1"/>
          <p:nvPr/>
        </p:nvSpPr>
        <p:spPr>
          <a:xfrm>
            <a:off x="1431925" y="80962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228" name="Google Shape;228;p21"/>
          <p:cNvSpPr txBox="1"/>
          <p:nvPr/>
        </p:nvSpPr>
        <p:spPr>
          <a:xfrm>
            <a:off x="974725" y="1343025"/>
            <a:ext cx="854075"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pic>
        <p:nvPicPr>
          <p:cNvPr id="229" name="Google Shape;229;p21"/>
          <p:cNvPicPr preferRelativeResize="0"/>
          <p:nvPr/>
        </p:nvPicPr>
        <p:blipFill rotWithShape="1">
          <a:blip r:embed="rId3">
            <a:alphaModFix/>
          </a:blip>
          <a:srcRect/>
          <a:stretch/>
        </p:blipFill>
        <p:spPr>
          <a:xfrm>
            <a:off x="1619250" y="1700213"/>
            <a:ext cx="5613400" cy="4521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34"/>
        <p:cNvGrpSpPr/>
        <p:nvPr/>
      </p:nvGrpSpPr>
      <p:grpSpPr>
        <a:xfrm>
          <a:off x="0" y="0"/>
          <a:ext cx="0" cy="0"/>
          <a:chOff x="0" y="0"/>
          <a:chExt cx="0" cy="0"/>
        </a:xfrm>
      </p:grpSpPr>
      <p:sp>
        <p:nvSpPr>
          <p:cNvPr id="235" name="Google Shape;235;p22"/>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Performance gaps: two types</a:t>
            </a:r>
            <a:endParaRPr/>
          </a:p>
        </p:txBody>
      </p:sp>
      <p:grpSp>
        <p:nvGrpSpPr>
          <p:cNvPr id="236" name="Google Shape;236;p22"/>
          <p:cNvGrpSpPr/>
          <p:nvPr/>
        </p:nvGrpSpPr>
        <p:grpSpPr>
          <a:xfrm>
            <a:off x="3429000" y="1308630"/>
            <a:ext cx="5447539" cy="2103120"/>
            <a:chOff x="3429000" y="1308630"/>
            <a:chExt cx="5447539" cy="2103120"/>
          </a:xfrm>
        </p:grpSpPr>
        <p:sp>
          <p:nvSpPr>
            <p:cNvPr id="237" name="Google Shape;237;p22"/>
            <p:cNvSpPr txBox="1"/>
            <p:nvPr/>
          </p:nvSpPr>
          <p:spPr>
            <a:xfrm>
              <a:off x="3429000" y="1308630"/>
              <a:ext cx="2286000" cy="2103120"/>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Deficiency gaps</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Catching up.</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Building basics.</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Joining the game.</a:t>
              </a:r>
              <a:endParaRPr sz="1400" b="0" i="0" u="none" strike="noStrike" cap="none" dirty="0">
                <a:solidFill>
                  <a:srgbClr val="000000"/>
                </a:solidFill>
                <a:latin typeface="Arial"/>
                <a:ea typeface="Arial"/>
                <a:cs typeface="Arial"/>
                <a:sym typeface="Arial"/>
              </a:endParaRPr>
            </a:p>
          </p:txBody>
        </p:sp>
        <p:pic>
          <p:nvPicPr>
            <p:cNvPr id="238" name="Google Shape;238;p22"/>
            <p:cNvPicPr preferRelativeResize="0"/>
            <p:nvPr/>
          </p:nvPicPr>
          <p:blipFill rotWithShape="1">
            <a:blip r:embed="rId3">
              <a:alphaModFix/>
            </a:blip>
            <a:srcRect r="16181"/>
            <a:stretch/>
          </p:blipFill>
          <p:spPr>
            <a:xfrm>
              <a:off x="5669280" y="1308630"/>
              <a:ext cx="3207259" cy="2103120"/>
            </a:xfrm>
            <a:prstGeom prst="rect">
              <a:avLst/>
            </a:prstGeom>
            <a:noFill/>
            <a:ln w="9525" cap="flat" cmpd="sng">
              <a:solidFill>
                <a:srgbClr val="BFBFBF"/>
              </a:solidFill>
              <a:prstDash val="solid"/>
              <a:round/>
              <a:headEnd type="none" w="sm" len="sm"/>
              <a:tailEnd type="none" w="sm" len="sm"/>
            </a:ln>
          </p:spPr>
        </p:pic>
      </p:grpSp>
      <p:grpSp>
        <p:nvGrpSpPr>
          <p:cNvPr id="239" name="Google Shape;239;p22"/>
          <p:cNvGrpSpPr/>
          <p:nvPr/>
        </p:nvGrpSpPr>
        <p:grpSpPr>
          <a:xfrm>
            <a:off x="3429000" y="4206240"/>
            <a:ext cx="5440680" cy="2103120"/>
            <a:chOff x="3429000" y="4206240"/>
            <a:chExt cx="5440680" cy="2103120"/>
          </a:xfrm>
        </p:grpSpPr>
        <p:sp>
          <p:nvSpPr>
            <p:cNvPr id="240" name="Google Shape;240;p22"/>
            <p:cNvSpPr txBox="1"/>
            <p:nvPr/>
          </p:nvSpPr>
          <p:spPr>
            <a:xfrm>
              <a:off x="3429000" y="4206240"/>
              <a:ext cx="2743200" cy="2103120"/>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45700" rIns="0"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Aspiration gaps</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Winning.</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Growing.</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Creating “differentiators.”</a:t>
              </a:r>
              <a:endParaRPr sz="1400" b="0" i="0" u="none" strike="noStrike" cap="none" dirty="0">
                <a:solidFill>
                  <a:srgbClr val="000000"/>
                </a:solidFill>
                <a:latin typeface="Arial"/>
                <a:ea typeface="Arial"/>
                <a:cs typeface="Arial"/>
                <a:sym typeface="Arial"/>
              </a:endParaRPr>
            </a:p>
          </p:txBody>
        </p:sp>
        <p:pic>
          <p:nvPicPr>
            <p:cNvPr id="241" name="Google Shape;241;p22"/>
            <p:cNvPicPr preferRelativeResize="0"/>
            <p:nvPr/>
          </p:nvPicPr>
          <p:blipFill rotWithShape="1">
            <a:blip r:embed="rId4">
              <a:alphaModFix/>
            </a:blip>
            <a:srcRect r="21230" b="36000"/>
            <a:stretch/>
          </p:blipFill>
          <p:spPr>
            <a:xfrm>
              <a:off x="6110503" y="4206240"/>
              <a:ext cx="2759177" cy="2103120"/>
            </a:xfrm>
            <a:prstGeom prst="rect">
              <a:avLst/>
            </a:prstGeom>
            <a:noFill/>
            <a:ln w="9525" cap="flat" cmpd="sng">
              <a:solidFill>
                <a:srgbClr val="BFBFBF"/>
              </a:solidFill>
              <a:prstDash val="solid"/>
              <a:round/>
              <a:headEnd type="none" w="sm" len="sm"/>
              <a:tailEnd type="none" w="sm" len="sm"/>
            </a:ln>
          </p:spPr>
        </p:pic>
      </p:grpSp>
      <p:sp>
        <p:nvSpPr>
          <p:cNvPr id="242" name="Google Shape;242;p22"/>
          <p:cNvSpPr txBox="1"/>
          <p:nvPr/>
        </p:nvSpPr>
        <p:spPr>
          <a:xfrm>
            <a:off x="411480" y="2560320"/>
            <a:ext cx="2286000" cy="3046988"/>
          </a:xfrm>
          <a:prstGeom prst="rect">
            <a:avLst/>
          </a:prstGeom>
          <a:solidFill>
            <a:srgbClr val="DDEAF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What types of gaps do you face in your challenge? </a:t>
            </a:r>
            <a:r>
              <a:rPr lang="en-US" sz="2400" b="1" i="0" u="none" strike="noStrike" cap="none" dirty="0">
                <a:solidFill>
                  <a:srgbClr val="000000"/>
                </a:solidFill>
                <a:latin typeface="Calibri"/>
                <a:ea typeface="Calibri"/>
                <a:cs typeface="Calibri"/>
                <a:sym typeface="Calibri"/>
              </a:rPr>
              <a:t>See you “view from balcony” responses.  Cold facts help.</a:t>
            </a:r>
            <a:endParaRPr sz="2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47"/>
        <p:cNvGrpSpPr/>
        <p:nvPr/>
      </p:nvGrpSpPr>
      <p:grpSpPr>
        <a:xfrm>
          <a:off x="0" y="0"/>
          <a:ext cx="0" cy="0"/>
          <a:chOff x="0" y="0"/>
          <a:chExt cx="0" cy="0"/>
        </a:xfrm>
      </p:grpSpPr>
      <p:sp useBgFill="1">
        <p:nvSpPr>
          <p:cNvPr id="248" name="Google Shape;248;p23"/>
          <p:cNvSpPr txBox="1">
            <a:spLocks noGrp="1"/>
          </p:cNvSpPr>
          <p:nvPr>
            <p:ph type="title"/>
          </p:nvPr>
        </p:nvSpPr>
        <p:spPr>
          <a:xfrm>
            <a:off x="0" y="0"/>
            <a:ext cx="6858000" cy="1097280"/>
          </a:xfrm>
          <a:prstGeom prst="rect">
            <a:avLst/>
          </a:prstGeom>
          <a:ln>
            <a:noFill/>
          </a:ln>
        </p:spPr>
        <p:txBody>
          <a:bodyPr spcFirstLastPara="1" wrap="square" lIns="182875" tIns="91425" rIns="182875" bIns="91425"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dirty="0"/>
              <a:t>Identify the gaps to be closed</a:t>
            </a:r>
            <a:endParaRPr dirty="0"/>
          </a:p>
        </p:txBody>
      </p:sp>
      <p:sp>
        <p:nvSpPr>
          <p:cNvPr id="249" name="Google Shape;249;p23"/>
          <p:cNvSpPr txBox="1"/>
          <p:nvPr/>
        </p:nvSpPr>
        <p:spPr>
          <a:xfrm>
            <a:off x="457200" y="1600200"/>
            <a:ext cx="8229600" cy="3566160"/>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Directions</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12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Review your assessment of the forces at work in regard to your coronavirus challenge.  Then identify the existing gaps that need to be addressed in your challenge area.</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12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While much of the focus may be </a:t>
            </a:r>
            <a:r>
              <a:rPr lang="en-US" sz="2000" b="1" i="0" u="none" strike="noStrike" cap="none" dirty="0">
                <a:solidFill>
                  <a:schemeClr val="dk1"/>
                </a:solidFill>
                <a:latin typeface="Calibri"/>
                <a:ea typeface="Calibri"/>
                <a:cs typeface="Calibri"/>
                <a:sym typeface="Calibri"/>
              </a:rPr>
              <a:t>deficiency gaps</a:t>
            </a:r>
            <a:r>
              <a:rPr lang="en-US" sz="2000" b="0" i="0" u="none" strike="noStrike" cap="none" dirty="0">
                <a:solidFill>
                  <a:schemeClr val="dk1"/>
                </a:solidFill>
                <a:latin typeface="Calibri"/>
                <a:ea typeface="Calibri"/>
                <a:cs typeface="Calibri"/>
                <a:sym typeface="Calibri"/>
              </a:rPr>
              <a:t>, also consider </a:t>
            </a:r>
            <a:r>
              <a:rPr lang="en-US" sz="2000" b="1" i="0" u="none" strike="noStrike" cap="none" dirty="0">
                <a:solidFill>
                  <a:schemeClr val="dk1"/>
                </a:solidFill>
                <a:latin typeface="Calibri"/>
                <a:ea typeface="Calibri"/>
                <a:cs typeface="Calibri"/>
                <a:sym typeface="Calibri"/>
              </a:rPr>
              <a:t>aspirational gaps </a:t>
            </a:r>
            <a:r>
              <a:rPr lang="en-US" sz="2000" b="0" i="0" u="none" strike="noStrike" cap="none" dirty="0">
                <a:solidFill>
                  <a:schemeClr val="dk1"/>
                </a:solidFill>
                <a:latin typeface="Calibri"/>
                <a:ea typeface="Calibri"/>
                <a:cs typeface="Calibri"/>
                <a:sym typeface="Calibri"/>
              </a:rPr>
              <a:t>as well.</a:t>
            </a:r>
            <a:endParaRPr sz="1400" b="0" i="0" u="none" strike="noStrike" cap="none" dirty="0">
              <a:solidFill>
                <a:srgbClr val="000000"/>
              </a:solidFill>
              <a:latin typeface="Arial"/>
              <a:ea typeface="Arial"/>
              <a:cs typeface="Arial"/>
              <a:sym typeface="Arial"/>
            </a:endParaRPr>
          </a:p>
        </p:txBody>
      </p:sp>
      <p:sp>
        <p:nvSpPr>
          <p:cNvPr id="251" name="Google Shape;251;p23"/>
          <p:cNvSpPr txBox="1"/>
          <p:nvPr/>
        </p:nvSpPr>
        <p:spPr>
          <a:xfrm>
            <a:off x="5806440" y="4977229"/>
            <a:ext cx="2743200" cy="646331"/>
          </a:xfrm>
          <a:prstGeom prst="rect">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See next page for a blank template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56"/>
        <p:cNvGrpSpPr/>
        <p:nvPr/>
      </p:nvGrpSpPr>
      <p:grpSpPr>
        <a:xfrm>
          <a:off x="0" y="0"/>
          <a:ext cx="0" cy="0"/>
          <a:chOff x="0" y="0"/>
          <a:chExt cx="0" cy="0"/>
        </a:xfrm>
      </p:grpSpPr>
      <p:sp>
        <p:nvSpPr>
          <p:cNvPr id="257" name="Google Shape;257;p24"/>
          <p:cNvSpPr txBox="1">
            <a:spLocks noGrp="1"/>
          </p:cNvSpPr>
          <p:nvPr>
            <p:ph type="title"/>
          </p:nvPr>
        </p:nvSpPr>
        <p:spPr>
          <a:xfrm>
            <a:off x="0" y="0"/>
            <a:ext cx="9144000" cy="640080"/>
          </a:xfrm>
          <a:prstGeom prst="rect">
            <a:avLst/>
          </a:prstGeom>
          <a:solidFill>
            <a:srgbClr val="29FF29"/>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Gaps to be closed</a:t>
            </a:r>
            <a:endParaRPr sz="3200" b="1"/>
          </a:p>
        </p:txBody>
      </p:sp>
      <p:graphicFrame>
        <p:nvGraphicFramePr>
          <p:cNvPr id="258" name="Google Shape;258;p24"/>
          <p:cNvGraphicFramePr/>
          <p:nvPr/>
        </p:nvGraphicFramePr>
        <p:xfrm>
          <a:off x="427220" y="1371483"/>
          <a:ext cx="8351025" cy="3136680"/>
        </p:xfrm>
        <a:graphic>
          <a:graphicData uri="http://schemas.openxmlformats.org/drawingml/2006/table">
            <a:tbl>
              <a:tblPr firstRow="1" bandRow="1">
                <a:noFill/>
                <a:tableStyleId>{77A76CC9-9744-4508-BD43-08D2B44C092B}</a:tableStyleId>
              </a:tblPr>
              <a:tblGrid>
                <a:gridCol w="8119900">
                  <a:extLst>
                    <a:ext uri="{9D8B030D-6E8A-4147-A177-3AD203B41FA5}">
                      <a16:colId xmlns:a16="http://schemas.microsoft.com/office/drawing/2014/main" val="20000"/>
                    </a:ext>
                  </a:extLst>
                </a:gridCol>
                <a:gridCol w="231125">
                  <a:extLst>
                    <a:ext uri="{9D8B030D-6E8A-4147-A177-3AD203B41FA5}">
                      <a16:colId xmlns:a16="http://schemas.microsoft.com/office/drawing/2014/main" val="20001"/>
                    </a:ext>
                  </a:extLst>
                </a:gridCol>
              </a:tblGrid>
              <a:tr h="136900">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t>Gap </a:t>
                      </a:r>
                      <a:endParaRPr sz="2300" b="0" u="none" strike="noStrike" cap="none"/>
                    </a:p>
                  </a:txBody>
                  <a:tcPr marL="91450" marR="91450" marT="18300" marB="18300" anchor="b">
                    <a:solidFill>
                      <a:srgbClr val="1E4E79"/>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18300" marB="18300">
                    <a:solidFill>
                      <a:srgbClr val="1E4E79"/>
                    </a:solidFill>
                  </a:tcPr>
                </a:tc>
                <a:extLst>
                  <a:ext uri="{0D108BD9-81ED-4DB2-BD59-A6C34878D82A}">
                    <a16:rowId xmlns:a16="http://schemas.microsoft.com/office/drawing/2014/main" val="10000"/>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1"/>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2"/>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3"/>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4"/>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5"/>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6"/>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7"/>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8"/>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9"/>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10"/>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18300" marB="18300"/>
                </a:tc>
                <a:extLst>
                  <a:ext uri="{0D108BD9-81ED-4DB2-BD59-A6C34878D82A}">
                    <a16:rowId xmlns:a16="http://schemas.microsoft.com/office/drawing/2014/main" val="1001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8"/>
        <p:cNvGrpSpPr/>
        <p:nvPr/>
      </p:nvGrpSpPr>
      <p:grpSpPr>
        <a:xfrm>
          <a:off x="0" y="0"/>
          <a:ext cx="0" cy="0"/>
          <a:chOff x="0" y="0"/>
          <a:chExt cx="0" cy="0"/>
        </a:xfrm>
      </p:grpSpPr>
      <p:sp useBgFill="1">
        <p:nvSpPr>
          <p:cNvPr id="69" name="Google Shape;69;p3"/>
          <p:cNvSpPr txBox="1">
            <a:spLocks noGrp="1"/>
          </p:cNvSpPr>
          <p:nvPr>
            <p:ph type="title"/>
          </p:nvPr>
        </p:nvSpPr>
        <p:spPr>
          <a:xfrm>
            <a:off x="0" y="-1"/>
            <a:ext cx="9144000" cy="998483"/>
          </a:xfrm>
          <a:prstGeom prst="rect">
            <a:avLst/>
          </a:prstGeom>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The Challenge At a Glance</a:t>
            </a:r>
            <a:endParaRPr dirty="0"/>
          </a:p>
        </p:txBody>
      </p:sp>
      <p:sp>
        <p:nvSpPr>
          <p:cNvPr id="70" name="Google Shape;70;p3"/>
          <p:cNvSpPr txBox="1"/>
          <p:nvPr/>
        </p:nvSpPr>
        <p:spPr>
          <a:xfrm>
            <a:off x="457200" y="1211580"/>
            <a:ext cx="7498080" cy="5006340"/>
          </a:xfrm>
          <a:prstGeom prst="rect">
            <a:avLst/>
          </a:prstGeom>
          <a:noFill/>
          <a:ln>
            <a:noFill/>
          </a:ln>
        </p:spPr>
        <p:txBody>
          <a:bodyPr spcFirstLastPara="1" wrap="square" lIns="182875" tIns="182875" rIns="182875" bIns="182875" anchor="t" anchorCtr="0">
            <a:noAutofit/>
          </a:bodyPr>
          <a:lstStyle/>
          <a:p>
            <a:pPr marL="182880" marR="0" lvl="0" indent="-182880" algn="l" rtl="0">
              <a:lnSpc>
                <a:spcPct val="9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Commit to a performance challenge that meets </a:t>
            </a:r>
            <a:r>
              <a:rPr lang="en-US" sz="2000" dirty="0">
                <a:solidFill>
                  <a:schemeClr val="dk1"/>
                </a:solidFill>
                <a:latin typeface="Calibri"/>
                <a:ea typeface="Calibri"/>
                <a:cs typeface="Calibri"/>
                <a:sym typeface="Calibri"/>
              </a:rPr>
              <a:t>specified</a:t>
            </a:r>
            <a:r>
              <a:rPr lang="en-US" sz="2000" b="0" i="0" u="none" strike="noStrike" cap="none" dirty="0">
                <a:solidFill>
                  <a:schemeClr val="dk1"/>
                </a:solidFill>
                <a:latin typeface="Calibri"/>
                <a:ea typeface="Calibri"/>
                <a:cs typeface="Calibri"/>
                <a:sym typeface="Calibri"/>
              </a:rPr>
              <a:t> criteria and that relates to the current coronavirus crisis.</a:t>
            </a:r>
            <a:endParaRPr sz="1400" b="0" i="0" u="none" strike="noStrike" cap="none" dirty="0">
              <a:solidFill>
                <a:srgbClr val="000000"/>
              </a:solidFill>
              <a:latin typeface="Arial"/>
              <a:ea typeface="Arial"/>
              <a:cs typeface="Arial"/>
              <a:sym typeface="Arial"/>
            </a:endParaRPr>
          </a:p>
          <a:p>
            <a:pPr marL="182880" marR="0" lvl="0" indent="-182880" algn="l" rtl="0">
              <a:lnSpc>
                <a:spcPct val="90000"/>
              </a:lnSpc>
              <a:spcBef>
                <a:spcPts val="6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Describe to whom success matters and why.</a:t>
            </a:r>
            <a:endParaRPr sz="1400" b="0" i="0" u="none" strike="noStrike" cap="none" dirty="0">
              <a:solidFill>
                <a:srgbClr val="000000"/>
              </a:solidFill>
              <a:latin typeface="Arial"/>
              <a:ea typeface="Arial"/>
              <a:cs typeface="Arial"/>
              <a:sym typeface="Arial"/>
            </a:endParaRPr>
          </a:p>
          <a:p>
            <a:pPr marL="182880" marR="0" lvl="0" indent="-182880" algn="l" rtl="0">
              <a:lnSpc>
                <a:spcPct val="90000"/>
              </a:lnSpc>
              <a:spcBef>
                <a:spcPts val="6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Specify outcome-based goals describing success.</a:t>
            </a:r>
            <a:endParaRPr sz="1400" b="0" i="0" u="none" strike="noStrike" cap="none" dirty="0">
              <a:solidFill>
                <a:srgbClr val="000000"/>
              </a:solidFill>
              <a:latin typeface="Arial"/>
              <a:ea typeface="Arial"/>
              <a:cs typeface="Arial"/>
              <a:sym typeface="Arial"/>
            </a:endParaRPr>
          </a:p>
          <a:p>
            <a:pPr marL="182880" marR="0" lvl="0" indent="-182880" algn="l" rtl="0">
              <a:lnSpc>
                <a:spcPct val="90000"/>
              </a:lnSpc>
              <a:spcBef>
                <a:spcPts val="6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Shape a “story of success” that can help you communicate the significance of the challenge to others.</a:t>
            </a:r>
            <a:endParaRPr sz="1400" b="0" i="0" u="none" strike="noStrike" cap="none" dirty="0">
              <a:solidFill>
                <a:srgbClr val="000000"/>
              </a:solidFill>
              <a:latin typeface="Arial"/>
              <a:ea typeface="Arial"/>
              <a:cs typeface="Arial"/>
              <a:sym typeface="Arial"/>
            </a:endParaRPr>
          </a:p>
          <a:p>
            <a:pPr marL="182880" marR="0" lvl="0" indent="-182880" algn="l" rtl="0">
              <a:lnSpc>
                <a:spcPct val="90000"/>
              </a:lnSpc>
              <a:spcBef>
                <a:spcPts val="6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Describe the key “assumptions vs. knowledge.”</a:t>
            </a:r>
            <a:endParaRPr sz="1400" b="0" i="0" u="none" strike="noStrike" cap="none" dirty="0">
              <a:solidFill>
                <a:srgbClr val="000000"/>
              </a:solidFill>
              <a:latin typeface="Arial"/>
              <a:ea typeface="Arial"/>
              <a:cs typeface="Arial"/>
              <a:sym typeface="Arial"/>
            </a:endParaRPr>
          </a:p>
          <a:p>
            <a:pPr marL="182880" marR="0" lvl="0" indent="-182880" algn="l" rtl="0">
              <a:lnSpc>
                <a:spcPct val="90000"/>
              </a:lnSpc>
              <a:spcBef>
                <a:spcPts val="6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Give thought to early wins (outcome, process, insight, and capability).</a:t>
            </a:r>
            <a:endParaRPr sz="1400" b="0" i="0" u="none" strike="noStrike" cap="none" dirty="0">
              <a:solidFill>
                <a:srgbClr val="000000"/>
              </a:solidFill>
              <a:latin typeface="Arial"/>
              <a:ea typeface="Arial"/>
              <a:cs typeface="Arial"/>
              <a:sym typeface="Arial"/>
            </a:endParaRPr>
          </a:p>
          <a:p>
            <a:pPr marL="182880" marR="0" lvl="0" indent="-182880" algn="l" rtl="0">
              <a:lnSpc>
                <a:spcPct val="90000"/>
              </a:lnSpc>
              <a:spcBef>
                <a:spcPts val="6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Give thought to how best to “go public.”</a:t>
            </a:r>
            <a:endParaRPr sz="1400" b="0" i="0" u="none" strike="noStrike" cap="none" dirty="0">
              <a:solidFill>
                <a:srgbClr val="000000"/>
              </a:solidFill>
              <a:latin typeface="Arial"/>
              <a:ea typeface="Arial"/>
              <a:cs typeface="Arial"/>
              <a:sym typeface="Arial"/>
            </a:endParaRPr>
          </a:p>
          <a:p>
            <a:pPr marL="228600" marR="0" lvl="0" indent="-101600" algn="l" rtl="0">
              <a:lnSpc>
                <a:spcPct val="100000"/>
              </a:lnSpc>
              <a:spcBef>
                <a:spcPts val="24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p:txBody>
      </p:sp>
      <p:pic>
        <p:nvPicPr>
          <p:cNvPr id="71" name="Google Shape;71;p3"/>
          <p:cNvPicPr preferRelativeResize="0"/>
          <p:nvPr/>
        </p:nvPicPr>
        <p:blipFill>
          <a:blip r:embed="rId3"/>
          <a:stretch>
            <a:fillRect/>
          </a:stretch>
        </p:blipFill>
        <p:spPr>
          <a:xfrm>
            <a:off x="5840426" y="34412"/>
            <a:ext cx="1248631" cy="9296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55"/>
        <p:cNvGrpSpPr/>
        <p:nvPr/>
      </p:nvGrpSpPr>
      <p:grpSpPr>
        <a:xfrm>
          <a:off x="0" y="0"/>
          <a:ext cx="0" cy="0"/>
          <a:chOff x="0" y="0"/>
          <a:chExt cx="0" cy="0"/>
        </a:xfrm>
      </p:grpSpPr>
      <p:sp useBgFill="1">
        <p:nvSpPr>
          <p:cNvPr id="56" name="Google Shape;56;p1"/>
          <p:cNvSpPr txBox="1">
            <a:spLocks noGrp="1"/>
          </p:cNvSpPr>
          <p:nvPr>
            <p:ph type="ctrTitle"/>
          </p:nvPr>
        </p:nvSpPr>
        <p:spPr>
          <a:xfrm>
            <a:off x="4989965" y="1413659"/>
            <a:ext cx="3483937" cy="2089951"/>
          </a:xfrm>
          <a:prstGeom prst="rect">
            <a:avLst/>
          </a:prstGeom>
        </p:spPr>
        <p:txBody>
          <a:bodyPr spcFirstLastPara="1" lIns="182875" tIns="45700" rIns="457200" bIns="45700" anchor="b" anchorCtr="0">
            <a:normAutofit fontScale="90000"/>
          </a:bodyPr>
          <a:lstStyle/>
          <a:p>
            <a:pPr marL="228600" lvl="0" indent="0" rtl="0">
              <a:spcBef>
                <a:spcPts val="0"/>
              </a:spcBef>
              <a:spcAft>
                <a:spcPts val="0"/>
              </a:spcAft>
              <a:buClr>
                <a:schemeClr val="lt1"/>
              </a:buClr>
              <a:buSzPts val="4800"/>
              <a:buFont typeface="Calibri"/>
              <a:buNone/>
            </a:pPr>
            <a:r>
              <a:rPr lang="en-US" sz="4400" b="1" dirty="0">
                <a:solidFill>
                  <a:schemeClr val="bg1"/>
                </a:solidFill>
                <a:latin typeface="Calibri"/>
                <a:ea typeface="Calibri"/>
                <a:cs typeface="Calibri"/>
                <a:sym typeface="Calibri"/>
              </a:rPr>
              <a:t>Technical Writing</a:t>
            </a: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Coronavirus Challenge</a:t>
            </a:r>
            <a:br>
              <a:rPr lang="en-US" sz="4400" b="1" dirty="0">
                <a:solidFill>
                  <a:schemeClr val="bg1"/>
                </a:solidFill>
                <a:latin typeface="Calibri"/>
                <a:ea typeface="Calibri"/>
                <a:cs typeface="Calibri"/>
                <a:sym typeface="Calibri"/>
              </a:rPr>
            </a:b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Part 3</a:t>
            </a:r>
            <a:endParaRPr lang="en-US" sz="4400" b="1" dirty="0"/>
          </a:p>
        </p:txBody>
      </p:sp>
      <p:sp useBgFill="1">
        <p:nvSpPr>
          <p:cNvPr id="57" name="Google Shape;57;p1"/>
          <p:cNvSpPr txBox="1">
            <a:spLocks noGrp="1"/>
          </p:cNvSpPr>
          <p:nvPr>
            <p:ph type="subTitle" idx="1"/>
          </p:nvPr>
        </p:nvSpPr>
        <p:spPr>
          <a:xfrm>
            <a:off x="4989965" y="3678221"/>
            <a:ext cx="3483937" cy="420875"/>
          </a:xfrm>
          <a:prstGeom prst="rect">
            <a:avLst/>
          </a:prstGeom>
        </p:spPr>
        <p:txBody>
          <a:bodyPr spcFirstLastPara="1" lIns="457200" tIns="45700" rIns="457200" bIns="45700" anchor="t" anchorCtr="0">
            <a:normAutofit/>
          </a:bodyPr>
          <a:lstStyle/>
          <a:p>
            <a:pPr marL="0" lvl="0" indent="0" rtl="0">
              <a:spcBef>
                <a:spcPts val="0"/>
              </a:spcBef>
              <a:spcAft>
                <a:spcPts val="600"/>
              </a:spcAft>
              <a:buClr>
                <a:schemeClr val="lt1"/>
              </a:buClr>
              <a:buSzPts val="2400"/>
              <a:buNone/>
            </a:pPr>
            <a:r>
              <a:rPr lang="en-US" sz="1700" dirty="0">
                <a:solidFill>
                  <a:schemeClr val="bg1"/>
                </a:solidFill>
              </a:rPr>
              <a:t>Summer 2020</a:t>
            </a:r>
          </a:p>
        </p:txBody>
      </p:sp>
      <p:sp>
        <p:nvSpPr>
          <p:cNvPr id="62" name="Freeform: Shape 6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 name="Picture 2" descr="A group of people standing next to a person&#10;&#10;Description automatically generated">
            <a:extLst>
              <a:ext uri="{FF2B5EF4-FFF2-40B4-BE49-F238E27FC236}">
                <a16:creationId xmlns:a16="http://schemas.microsoft.com/office/drawing/2014/main" id="{9CF90D71-5BC5-4717-80D8-0C6A1B22B626}"/>
              </a:ext>
            </a:extLst>
          </p:cNvPr>
          <p:cNvPicPr>
            <a:picLocks noChangeAspect="1"/>
          </p:cNvPicPr>
          <p:nvPr/>
        </p:nvPicPr>
        <p:blipFill rotWithShape="1">
          <a:blip r:embed="rId3"/>
          <a:srcRect l="28649" t="5367" r="21940" b="-1376"/>
          <a:stretch/>
        </p:blipFill>
        <p:spPr>
          <a:xfrm>
            <a:off x="0" y="98333"/>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useBgFill="1">
        <p:nvSpPr>
          <p:cNvPr id="6" name="Rectangle 5">
            <a:extLst>
              <a:ext uri="{FF2B5EF4-FFF2-40B4-BE49-F238E27FC236}">
                <a16:creationId xmlns:a16="http://schemas.microsoft.com/office/drawing/2014/main" id="{244373EE-DB43-4F6A-9ED1-5C52E44D517F}"/>
              </a:ext>
            </a:extLst>
          </p:cNvPr>
          <p:cNvSpPr/>
          <p:nvPr/>
        </p:nvSpPr>
        <p:spPr>
          <a:xfrm>
            <a:off x="4262284" y="4273707"/>
            <a:ext cx="4572000" cy="4001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56477044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sp>
        <p:nvSpPr>
          <p:cNvPr id="263" name="Google Shape;263;p25"/>
          <p:cNvSpPr txBox="1">
            <a:spLocks noGrp="1"/>
          </p:cNvSpPr>
          <p:nvPr>
            <p:ph type="title"/>
          </p:nvPr>
        </p:nvSpPr>
        <p:spPr>
          <a:xfrm>
            <a:off x="0" y="0"/>
            <a:ext cx="9144000" cy="10972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From &gt; To statements </a:t>
            </a:r>
            <a:br>
              <a:rPr lang="en-US" dirty="0"/>
            </a:br>
            <a:r>
              <a:rPr lang="en-US" dirty="0"/>
              <a:t>for conveying your challenge (example)</a:t>
            </a:r>
            <a:endParaRPr dirty="0"/>
          </a:p>
        </p:txBody>
      </p:sp>
      <p:graphicFrame>
        <p:nvGraphicFramePr>
          <p:cNvPr id="264" name="Google Shape;264;p25"/>
          <p:cNvGraphicFramePr/>
          <p:nvPr/>
        </p:nvGraphicFramePr>
        <p:xfrm>
          <a:off x="457200" y="1645920"/>
          <a:ext cx="8229600" cy="1554480"/>
        </p:xfrm>
        <a:graphic>
          <a:graphicData uri="http://schemas.openxmlformats.org/drawingml/2006/table">
            <a:tbl>
              <a:tblPr firstRow="1" bandRow="1">
                <a:noFill/>
                <a:tableStyleId>{77A76CC9-9744-4508-BD43-08D2B44C092B}</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370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FROM</a:t>
                      </a:r>
                      <a:endParaRPr sz="1400" u="none" strike="noStrike" cap="none"/>
                    </a:p>
                  </a:txBody>
                  <a:tcPr marL="91450" marR="91450" marT="45725" marB="45725">
                    <a:lnR w="9525" cap="flat" cmpd="sng">
                      <a:solidFill>
                        <a:srgbClr val="000000">
                          <a:alpha val="0"/>
                        </a:srgbClr>
                      </a:solidFill>
                      <a:prstDash val="solid"/>
                      <a:round/>
                      <a:headEnd type="none" w="sm" len="sm"/>
                      <a:tailEnd type="none" w="sm" len="sm"/>
                    </a:lnR>
                    <a:solidFill>
                      <a:srgbClr val="1E4E79"/>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TO</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solidFill>
                      <a:srgbClr val="1E4E79"/>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chemeClr val="dk1"/>
                        </a:buClr>
                        <a:buSzPts val="2400"/>
                        <a:buFont typeface="Calibri"/>
                        <a:buNone/>
                      </a:pPr>
                      <a:r>
                        <a:rPr lang="en-US" sz="2400" b="1" u="none" strike="noStrike" cap="none"/>
                        <a:t>A description of a telling aspect of the current state</a:t>
                      </a:r>
                      <a:endParaRPr sz="2400" b="1" u="none" strike="noStrike" cap="none"/>
                    </a:p>
                  </a:txBody>
                  <a:tcPr marL="91450" marR="91450" marT="182875" marB="182875">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1" u="none" strike="noStrike" cap="none"/>
                        <a:t>A description of the same aspect in the state your desire</a:t>
                      </a:r>
                      <a:endParaRPr sz="2400" b="1" u="none" strike="noStrike" cap="none"/>
                    </a:p>
                  </a:txBody>
                  <a:tcPr marL="91450" marR="91450" marT="182875" marB="182875">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65" name="Google Shape;265;p25"/>
          <p:cNvSpPr/>
          <p:nvPr/>
        </p:nvSpPr>
        <p:spPr>
          <a:xfrm rot="-5400000">
            <a:off x="3954780" y="1577340"/>
            <a:ext cx="320040" cy="548640"/>
          </a:xfrm>
          <a:prstGeom prst="down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aphicFrame>
        <p:nvGraphicFramePr>
          <p:cNvPr id="266" name="Google Shape;266;p25"/>
          <p:cNvGraphicFramePr/>
          <p:nvPr>
            <p:extLst>
              <p:ext uri="{D42A27DB-BD31-4B8C-83A1-F6EECF244321}">
                <p14:modId xmlns:p14="http://schemas.microsoft.com/office/powerpoint/2010/main" val="2271496786"/>
              </p:ext>
            </p:extLst>
          </p:nvPr>
        </p:nvGraphicFramePr>
        <p:xfrm>
          <a:off x="457200" y="3154680"/>
          <a:ext cx="8229600" cy="914420"/>
        </p:xfrm>
        <a:graphic>
          <a:graphicData uri="http://schemas.openxmlformats.org/drawingml/2006/table">
            <a:tbl>
              <a:tblPr firstRow="1" bandRow="1">
                <a:noFill/>
                <a:tableStyleId>{77A76CC9-9744-4508-BD43-08D2B44C092B}</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182880" marR="0" lvl="0" indent="-182880" algn="l" rtl="0">
                        <a:lnSpc>
                          <a:spcPct val="100000"/>
                        </a:lnSpc>
                        <a:spcBef>
                          <a:spcPts val="0"/>
                        </a:spcBef>
                        <a:spcAft>
                          <a:spcPts val="0"/>
                        </a:spcAft>
                        <a:buClr>
                          <a:schemeClr val="dk1"/>
                        </a:buClr>
                        <a:buSzPts val="2400"/>
                        <a:buFont typeface="Arial"/>
                        <a:buChar char="•"/>
                      </a:pPr>
                      <a:r>
                        <a:rPr lang="en-US" sz="2400" b="0" u="none" strike="noStrike" cap="none" dirty="0">
                          <a:solidFill>
                            <a:schemeClr val="dk1"/>
                          </a:solidFill>
                          <a:latin typeface="Calibri"/>
                          <a:ea typeface="Calibri"/>
                          <a:cs typeface="Calibri"/>
                          <a:sym typeface="Calibri"/>
                        </a:rPr>
                        <a:t>People don’t know how to act during this crisis.</a:t>
                      </a:r>
                      <a:endParaRPr sz="2400" b="0" u="none" strike="noStrike" cap="none" dirty="0">
                        <a:solidFill>
                          <a:schemeClr val="dk1"/>
                        </a:solidFill>
                      </a:endParaRPr>
                    </a:p>
                  </a:txBody>
                  <a:tcPr marL="91450" marR="91450" marT="91450" marB="91450">
                    <a:solidFill>
                      <a:srgbClr val="EAEFF7"/>
                    </a:solidFill>
                  </a:tcPr>
                </a:tc>
                <a:tc>
                  <a:txBody>
                    <a:bodyPr/>
                    <a:lstStyle/>
                    <a:p>
                      <a:pPr marL="182880" marR="0" lvl="0" indent="-182880" algn="l" rtl="0">
                        <a:lnSpc>
                          <a:spcPct val="100000"/>
                        </a:lnSpc>
                        <a:spcBef>
                          <a:spcPts val="0"/>
                        </a:spcBef>
                        <a:spcAft>
                          <a:spcPts val="0"/>
                        </a:spcAft>
                        <a:buClr>
                          <a:schemeClr val="dk1"/>
                        </a:buClr>
                        <a:buSzPts val="2400"/>
                        <a:buFont typeface="Arial"/>
                        <a:buChar char="•"/>
                      </a:pPr>
                      <a:r>
                        <a:rPr lang="en-US" sz="2400" b="0" u="none" strike="noStrike" cap="none" dirty="0">
                          <a:solidFill>
                            <a:schemeClr val="dk1"/>
                          </a:solidFill>
                          <a:latin typeface="Calibri"/>
                          <a:ea typeface="Calibri"/>
                          <a:cs typeface="Calibri"/>
                          <a:sym typeface="Calibri"/>
                        </a:rPr>
                        <a:t>I understand what the needs are for individuals now.</a:t>
                      </a:r>
                      <a:endParaRPr sz="2400" b="0" u="none" strike="noStrike" cap="none" dirty="0">
                        <a:solidFill>
                          <a:schemeClr val="dk1"/>
                        </a:solidFill>
                      </a:endParaRPr>
                    </a:p>
                  </a:txBody>
                  <a:tcPr marL="91450" marR="91450" marT="91450" marB="91450">
                    <a:solidFill>
                      <a:srgbClr val="EAEFF7"/>
                    </a:solidFill>
                  </a:tcPr>
                </a:tc>
                <a:extLst>
                  <a:ext uri="{0D108BD9-81ED-4DB2-BD59-A6C34878D82A}">
                    <a16:rowId xmlns:a16="http://schemas.microsoft.com/office/drawing/2014/main" val="10000"/>
                  </a:ext>
                </a:extLst>
              </a:tr>
            </a:tbl>
          </a:graphicData>
        </a:graphic>
      </p:graphicFrame>
      <p:graphicFrame>
        <p:nvGraphicFramePr>
          <p:cNvPr id="267" name="Google Shape;267;p25"/>
          <p:cNvGraphicFramePr/>
          <p:nvPr>
            <p:extLst>
              <p:ext uri="{D42A27DB-BD31-4B8C-83A1-F6EECF244321}">
                <p14:modId xmlns:p14="http://schemas.microsoft.com/office/powerpoint/2010/main" val="574704822"/>
              </p:ext>
            </p:extLst>
          </p:nvPr>
        </p:nvGraphicFramePr>
        <p:xfrm>
          <a:off x="461849" y="4069080"/>
          <a:ext cx="8229600" cy="914420"/>
        </p:xfrm>
        <a:graphic>
          <a:graphicData uri="http://schemas.openxmlformats.org/drawingml/2006/table">
            <a:tbl>
              <a:tblPr firstRow="1" bandRow="1">
                <a:noFill/>
                <a:tableStyleId>{77A76CC9-9744-4508-BD43-08D2B44C092B}</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182880" marR="0" lvl="0" indent="-182880" algn="l" rtl="0">
                        <a:lnSpc>
                          <a:spcPct val="100000"/>
                        </a:lnSpc>
                        <a:spcBef>
                          <a:spcPts val="0"/>
                        </a:spcBef>
                        <a:spcAft>
                          <a:spcPts val="0"/>
                        </a:spcAft>
                        <a:buClr>
                          <a:schemeClr val="dk1"/>
                        </a:buClr>
                        <a:buSzPts val="2400"/>
                        <a:buFont typeface="Arial"/>
                        <a:buChar char="•"/>
                      </a:pPr>
                      <a:r>
                        <a:rPr lang="en-US" sz="2400" b="0" u="none" strike="noStrike" cap="none" dirty="0">
                          <a:solidFill>
                            <a:schemeClr val="dk1"/>
                          </a:solidFill>
                        </a:rPr>
                        <a:t>Student are not used to working together.</a:t>
                      </a:r>
                      <a:endParaRPr sz="1400" u="none" strike="noStrike" cap="none" dirty="0"/>
                    </a:p>
                  </a:txBody>
                  <a:tcPr marL="91450" marR="91450" marT="91450" marB="91450">
                    <a:solidFill>
                      <a:srgbClr val="D2DEEF"/>
                    </a:solidFill>
                  </a:tcPr>
                </a:tc>
                <a:tc>
                  <a:txBody>
                    <a:bodyPr/>
                    <a:lstStyle/>
                    <a:p>
                      <a:pPr marL="182880" marR="0" lvl="0" indent="-182880" algn="l" rtl="0">
                        <a:lnSpc>
                          <a:spcPct val="100000"/>
                        </a:lnSpc>
                        <a:spcBef>
                          <a:spcPts val="0"/>
                        </a:spcBef>
                        <a:spcAft>
                          <a:spcPts val="0"/>
                        </a:spcAft>
                        <a:buClr>
                          <a:schemeClr val="dk1"/>
                        </a:buClr>
                        <a:buSzPts val="2400"/>
                        <a:buFont typeface="Arial"/>
                        <a:buChar char="•"/>
                      </a:pPr>
                      <a:r>
                        <a:rPr lang="en-US" sz="2400" b="0" u="none" strike="noStrike" cap="none" dirty="0">
                          <a:solidFill>
                            <a:schemeClr val="dk1"/>
                          </a:solidFill>
                        </a:rPr>
                        <a:t>Each student recognizes that they are part of a group.</a:t>
                      </a:r>
                      <a:endParaRPr sz="1400" u="none" strike="noStrike" cap="none" dirty="0"/>
                    </a:p>
                  </a:txBody>
                  <a:tcPr marL="91450" marR="91450" marT="91450" marB="91450">
                    <a:solidFill>
                      <a:srgbClr val="D2DEEF"/>
                    </a:solidFill>
                  </a:tcPr>
                </a:tc>
                <a:extLst>
                  <a:ext uri="{0D108BD9-81ED-4DB2-BD59-A6C34878D82A}">
                    <a16:rowId xmlns:a16="http://schemas.microsoft.com/office/drawing/2014/main" val="10000"/>
                  </a:ext>
                </a:extLst>
              </a:tr>
            </a:tbl>
          </a:graphicData>
        </a:graphic>
      </p:graphicFrame>
      <p:graphicFrame>
        <p:nvGraphicFramePr>
          <p:cNvPr id="268" name="Google Shape;268;p25"/>
          <p:cNvGraphicFramePr/>
          <p:nvPr>
            <p:extLst>
              <p:ext uri="{D42A27DB-BD31-4B8C-83A1-F6EECF244321}">
                <p14:modId xmlns:p14="http://schemas.microsoft.com/office/powerpoint/2010/main" val="201281752"/>
              </p:ext>
            </p:extLst>
          </p:nvPr>
        </p:nvGraphicFramePr>
        <p:xfrm>
          <a:off x="457200" y="4983480"/>
          <a:ext cx="8229600" cy="1645940"/>
        </p:xfrm>
        <a:graphic>
          <a:graphicData uri="http://schemas.openxmlformats.org/drawingml/2006/table">
            <a:tbl>
              <a:tblPr firstRow="1" bandRow="1">
                <a:noFill/>
                <a:tableStyleId>{77A76CC9-9744-4508-BD43-08D2B44C092B}</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182880" marR="0" lvl="0" indent="-182880" algn="l" rtl="0">
                        <a:lnSpc>
                          <a:spcPct val="100000"/>
                        </a:lnSpc>
                        <a:spcBef>
                          <a:spcPts val="0"/>
                        </a:spcBef>
                        <a:spcAft>
                          <a:spcPts val="0"/>
                        </a:spcAft>
                        <a:buClr>
                          <a:schemeClr val="dk1"/>
                        </a:buClr>
                        <a:buSzPts val="2400"/>
                        <a:buFont typeface="Arial"/>
                        <a:buChar char="•"/>
                      </a:pPr>
                      <a:r>
                        <a:rPr lang="en-US" sz="2400" b="0" u="none" strike="noStrike" cap="none" dirty="0">
                          <a:solidFill>
                            <a:schemeClr val="dk1"/>
                          </a:solidFill>
                          <a:latin typeface="Calibri"/>
                          <a:ea typeface="Calibri"/>
                          <a:cs typeface="Calibri"/>
                          <a:sym typeface="Calibri"/>
                        </a:rPr>
                        <a:t>I don’t know how to work with others when I don’t know them and can’t see them.</a:t>
                      </a:r>
                      <a:endParaRPr sz="2400" b="0" u="none" strike="noStrike" cap="none" dirty="0">
                        <a:solidFill>
                          <a:schemeClr val="dk1"/>
                        </a:solidFill>
                      </a:endParaRPr>
                    </a:p>
                  </a:txBody>
                  <a:tcPr marL="91450" marR="91450" marT="91450" marB="91450">
                    <a:solidFill>
                      <a:srgbClr val="EAEFF7"/>
                    </a:solidFill>
                  </a:tcPr>
                </a:tc>
                <a:tc>
                  <a:txBody>
                    <a:bodyPr/>
                    <a:lstStyle/>
                    <a:p>
                      <a:pPr marL="182880" marR="0" lvl="0" indent="-182880" algn="l" rtl="0">
                        <a:lnSpc>
                          <a:spcPct val="100000"/>
                        </a:lnSpc>
                        <a:spcBef>
                          <a:spcPts val="0"/>
                        </a:spcBef>
                        <a:spcAft>
                          <a:spcPts val="0"/>
                        </a:spcAft>
                        <a:buClr>
                          <a:schemeClr val="dk1"/>
                        </a:buClr>
                        <a:buSzPts val="2400"/>
                        <a:buFont typeface="Arial"/>
                        <a:buChar char="•"/>
                      </a:pPr>
                      <a:r>
                        <a:rPr lang="en-US" sz="2400" b="0" u="none" strike="noStrike" cap="none" dirty="0">
                          <a:solidFill>
                            <a:schemeClr val="dk1"/>
                          </a:solidFill>
                          <a:latin typeface="Calibri"/>
                          <a:ea typeface="Calibri"/>
                          <a:cs typeface="Calibri"/>
                          <a:sym typeface="Calibri"/>
                        </a:rPr>
                        <a:t>I have developed methods for working with others without seeing them personally.</a:t>
                      </a:r>
                      <a:endParaRPr sz="2400" b="0" u="none" strike="noStrike" cap="none" dirty="0">
                        <a:solidFill>
                          <a:schemeClr val="dk1"/>
                        </a:solidFill>
                      </a:endParaRPr>
                    </a:p>
                  </a:txBody>
                  <a:tcPr marL="91450" marR="91450" marT="91450" marB="91450">
                    <a:solidFill>
                      <a:srgbClr val="EAEFF7"/>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72"/>
        <p:cNvGrpSpPr/>
        <p:nvPr/>
      </p:nvGrpSpPr>
      <p:grpSpPr>
        <a:xfrm>
          <a:off x="0" y="0"/>
          <a:ext cx="0" cy="0"/>
          <a:chOff x="0" y="0"/>
          <a:chExt cx="0" cy="0"/>
        </a:xfrm>
      </p:grpSpPr>
      <p:graphicFrame>
        <p:nvGraphicFramePr>
          <p:cNvPr id="273" name="Google Shape;273;p26"/>
          <p:cNvGraphicFramePr/>
          <p:nvPr>
            <p:extLst>
              <p:ext uri="{D42A27DB-BD31-4B8C-83A1-F6EECF244321}">
                <p14:modId xmlns:p14="http://schemas.microsoft.com/office/powerpoint/2010/main" val="1371816534"/>
              </p:ext>
            </p:extLst>
          </p:nvPr>
        </p:nvGraphicFramePr>
        <p:xfrm>
          <a:off x="311700" y="1024393"/>
          <a:ext cx="8520600" cy="5331690"/>
        </p:xfrm>
        <a:graphic>
          <a:graphicData uri="http://schemas.openxmlformats.org/drawingml/2006/table">
            <a:tbl>
              <a:tblPr>
                <a:noFill/>
                <a:tableStyleId>{EF1B5F75-090E-49BF-B564-9B0B834FC91E}</a:tableStyleId>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553078">
                <a:tc>
                  <a:txBody>
                    <a:bodyPr/>
                    <a:lstStyle/>
                    <a:p>
                      <a:pPr marL="0" marR="0" lvl="0" indent="0" algn="ctr" rtl="0">
                        <a:lnSpc>
                          <a:spcPct val="100000"/>
                        </a:lnSpc>
                        <a:spcBef>
                          <a:spcPts val="0"/>
                        </a:spcBef>
                        <a:spcAft>
                          <a:spcPts val="0"/>
                        </a:spcAft>
                        <a:buClr>
                          <a:srgbClr val="52528C"/>
                        </a:buClr>
                        <a:buSzPts val="1800"/>
                        <a:buFont typeface="Open Sans"/>
                        <a:buNone/>
                      </a:pPr>
                      <a:r>
                        <a:rPr lang="en-US" sz="1800" b="1" u="none" strike="noStrike" cap="none" dirty="0">
                          <a:solidFill>
                            <a:srgbClr val="52528C"/>
                          </a:solidFill>
                          <a:latin typeface="Open Sans"/>
                          <a:ea typeface="Open Sans"/>
                          <a:cs typeface="Open Sans"/>
                          <a:sym typeface="Open Sans"/>
                        </a:rPr>
                        <a:t>From</a:t>
                      </a:r>
                      <a:endParaRPr sz="1800" u="none" strike="noStrike" cap="none" dirty="0">
                        <a:solidFill>
                          <a:srgbClr val="02182B"/>
                        </a:solidFill>
                        <a:latin typeface="Open Sans"/>
                        <a:ea typeface="Open Sans"/>
                        <a:cs typeface="Open Sans"/>
                        <a:sym typeface="Open Sans"/>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US" sz="1800" b="1" u="none" strike="noStrike" cap="none">
                          <a:solidFill>
                            <a:srgbClr val="52528C"/>
                          </a:solidFill>
                          <a:latin typeface="Open Sans"/>
                          <a:ea typeface="Open Sans"/>
                          <a:cs typeface="Open Sans"/>
                          <a:sym typeface="Open Sans"/>
                        </a:rPr>
                        <a:t>To</a:t>
                      </a:r>
                      <a:endParaRPr sz="1800" u="none" strike="noStrike" cap="none"/>
                    </a:p>
                  </a:txBody>
                  <a:tcPr marL="91425" marR="91425" marT="91425" marB="91425"/>
                </a:tc>
                <a:extLst>
                  <a:ext uri="{0D108BD9-81ED-4DB2-BD59-A6C34878D82A}">
                    <a16:rowId xmlns:a16="http://schemas.microsoft.com/office/drawing/2014/main" val="10000"/>
                  </a:ext>
                </a:extLst>
              </a:tr>
              <a:tr h="760328">
                <a:tc>
                  <a:txBody>
                    <a:bodyPr/>
                    <a:lstStyle/>
                    <a:p>
                      <a:pPr marL="0" marR="0" lvl="0" indent="0" algn="l" rtl="0">
                        <a:lnSpc>
                          <a:spcPct val="100000"/>
                        </a:lnSpc>
                        <a:spcBef>
                          <a:spcPts val="0"/>
                        </a:spcBef>
                        <a:spcAft>
                          <a:spcPts val="0"/>
                        </a:spcAft>
                        <a:buClr>
                          <a:schemeClr val="dk1"/>
                        </a:buClr>
                        <a:buSzPts val="1800"/>
                        <a:buFont typeface="Open Sans"/>
                        <a:buNone/>
                      </a:pPr>
                      <a:r>
                        <a:rPr lang="en-US" sz="1800" u="none" strike="noStrike" cap="none" dirty="0">
                          <a:latin typeface="Open Sans"/>
                          <a:ea typeface="Open Sans"/>
                          <a:cs typeface="Open Sans"/>
                          <a:sym typeface="Open Sans"/>
                        </a:rPr>
                        <a:t>Word-of-mouth, inquiry driven growth.</a:t>
                      </a:r>
                      <a:endParaRPr sz="1800" u="none" strike="noStrike" cap="none" dirty="0">
                        <a:latin typeface="Open Sans"/>
                        <a:ea typeface="Open Sans"/>
                        <a:cs typeface="Open Sans"/>
                        <a:sym typeface="Open Sans"/>
                      </a:endParaRPr>
                    </a:p>
                  </a:txBody>
                  <a:tcPr marL="91425" marR="91425" marT="91425" marB="91425"/>
                </a:tc>
                <a:tc>
                  <a:txBody>
                    <a:bodyPr/>
                    <a:lstStyle/>
                    <a:p>
                      <a:pPr marL="0" marR="0" lvl="0" indent="0" algn="l" rtl="0">
                        <a:lnSpc>
                          <a:spcPct val="100000"/>
                        </a:lnSpc>
                        <a:spcBef>
                          <a:spcPts val="0"/>
                        </a:spcBef>
                        <a:spcAft>
                          <a:spcPts val="0"/>
                        </a:spcAft>
                        <a:buClr>
                          <a:srgbClr val="02182B"/>
                        </a:buClr>
                        <a:buSzPts val="1800"/>
                        <a:buFont typeface="Open Sans"/>
                        <a:buNone/>
                      </a:pPr>
                      <a:r>
                        <a:rPr lang="en-US" sz="1800" u="none" strike="noStrike" cap="none" dirty="0">
                          <a:solidFill>
                            <a:srgbClr val="02182B"/>
                          </a:solidFill>
                          <a:latin typeface="Open Sans"/>
                          <a:ea typeface="Open Sans"/>
                          <a:cs typeface="Open Sans"/>
                          <a:sym typeface="Open Sans"/>
                        </a:rPr>
                        <a:t>Active marketing strategy to reach those in need.</a:t>
                      </a:r>
                      <a:endParaRPr sz="1800" u="none" strike="noStrike" cap="none" dirty="0">
                        <a:solidFill>
                          <a:srgbClr val="02182B"/>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r h="760328">
                <a:tc>
                  <a:txBody>
                    <a:bodyPr/>
                    <a:lstStyle/>
                    <a:p>
                      <a:pPr marL="0" marR="0" lvl="0" indent="0" algn="l" rtl="0">
                        <a:lnSpc>
                          <a:spcPct val="100000"/>
                        </a:lnSpc>
                        <a:spcBef>
                          <a:spcPts val="0"/>
                        </a:spcBef>
                        <a:spcAft>
                          <a:spcPts val="0"/>
                        </a:spcAft>
                        <a:buClr>
                          <a:schemeClr val="dk1"/>
                        </a:buClr>
                        <a:buSzPts val="1800"/>
                        <a:buFont typeface="Open Sans"/>
                        <a:buNone/>
                      </a:pPr>
                      <a:r>
                        <a:rPr lang="en-US" sz="1800" u="none" strike="noStrike" cap="none" dirty="0">
                          <a:latin typeface="Open Sans"/>
                          <a:ea typeface="Open Sans"/>
                          <a:cs typeface="Open Sans"/>
                          <a:sym typeface="Open Sans"/>
                        </a:rPr>
                        <a:t>Setup takes weeks of consultation and manual configuration.</a:t>
                      </a:r>
                      <a:endParaRPr sz="1800" u="none" strike="noStrike" cap="none" dirty="0">
                        <a:latin typeface="Open Sans"/>
                        <a:ea typeface="Open Sans"/>
                        <a:cs typeface="Open Sans"/>
                        <a:sym typeface="Open Sans"/>
                      </a:endParaRPr>
                    </a:p>
                  </a:txBody>
                  <a:tcPr marL="91425" marR="91425" marT="91425" marB="91425"/>
                </a:tc>
                <a:tc>
                  <a:txBody>
                    <a:bodyPr/>
                    <a:lstStyle/>
                    <a:p>
                      <a:pPr marL="0" marR="0" lvl="0" indent="0" algn="l" rtl="0">
                        <a:lnSpc>
                          <a:spcPct val="100000"/>
                        </a:lnSpc>
                        <a:spcBef>
                          <a:spcPts val="0"/>
                        </a:spcBef>
                        <a:spcAft>
                          <a:spcPts val="0"/>
                        </a:spcAft>
                        <a:buClr>
                          <a:srgbClr val="02182B"/>
                        </a:buClr>
                        <a:buSzPts val="1800"/>
                        <a:buFont typeface="Open Sans"/>
                        <a:buNone/>
                      </a:pPr>
                      <a:r>
                        <a:rPr lang="en-US" sz="1800" u="none" strike="noStrike" cap="none" dirty="0">
                          <a:solidFill>
                            <a:srgbClr val="02182B"/>
                          </a:solidFill>
                          <a:latin typeface="Open Sans"/>
                          <a:ea typeface="Open Sans"/>
                          <a:cs typeface="Open Sans"/>
                          <a:sym typeface="Open Sans"/>
                        </a:rPr>
                        <a:t>Setup is (mostly) self-directed and takes 1 day.</a:t>
                      </a:r>
                      <a:endParaRPr sz="1800" u="none" strike="noStrike" cap="none" dirty="0">
                        <a:solidFill>
                          <a:srgbClr val="02182B"/>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2"/>
                  </a:ext>
                </a:extLst>
              </a:tr>
              <a:tr h="760328">
                <a:tc>
                  <a:txBody>
                    <a:bodyPr/>
                    <a:lstStyle/>
                    <a:p>
                      <a:pPr marL="0" marR="0" lvl="0" indent="0" algn="l" rtl="0">
                        <a:lnSpc>
                          <a:spcPct val="100000"/>
                        </a:lnSpc>
                        <a:spcBef>
                          <a:spcPts val="0"/>
                        </a:spcBef>
                        <a:spcAft>
                          <a:spcPts val="0"/>
                        </a:spcAft>
                        <a:buClr>
                          <a:schemeClr val="dk1"/>
                        </a:buClr>
                        <a:buSzPts val="1800"/>
                        <a:buFont typeface="Open Sans"/>
                        <a:buNone/>
                      </a:pPr>
                      <a:r>
                        <a:rPr lang="en-US" sz="1800" u="none" strike="noStrike" cap="none" dirty="0">
                          <a:latin typeface="Open Sans"/>
                          <a:ea typeface="Open Sans"/>
                          <a:cs typeface="Open Sans"/>
                          <a:sym typeface="Open Sans"/>
                        </a:rPr>
                        <a:t>We keep what we do secret, closely held.</a:t>
                      </a:r>
                      <a:endParaRPr sz="1800" u="none" strike="noStrike" cap="none" dirty="0">
                        <a:latin typeface="Open Sans"/>
                        <a:ea typeface="Open Sans"/>
                        <a:cs typeface="Open Sans"/>
                        <a:sym typeface="Open Sans"/>
                      </a:endParaRPr>
                    </a:p>
                  </a:txBody>
                  <a:tcPr marL="91425" marR="91425" marT="91425" marB="91425"/>
                </a:tc>
                <a:tc>
                  <a:txBody>
                    <a:bodyPr/>
                    <a:lstStyle/>
                    <a:p>
                      <a:pPr marL="0" marR="0" lvl="0" indent="0" algn="l" rtl="0">
                        <a:lnSpc>
                          <a:spcPct val="100000"/>
                        </a:lnSpc>
                        <a:spcBef>
                          <a:spcPts val="0"/>
                        </a:spcBef>
                        <a:spcAft>
                          <a:spcPts val="0"/>
                        </a:spcAft>
                        <a:buClr>
                          <a:srgbClr val="02182B"/>
                        </a:buClr>
                        <a:buSzPts val="1800"/>
                        <a:buFont typeface="Open Sans"/>
                        <a:buNone/>
                      </a:pPr>
                      <a:r>
                        <a:rPr lang="en-US" sz="1800" u="none" strike="noStrike" cap="none" dirty="0">
                          <a:solidFill>
                            <a:srgbClr val="02182B"/>
                          </a:solidFill>
                          <a:latin typeface="Open Sans"/>
                          <a:ea typeface="Open Sans"/>
                          <a:cs typeface="Open Sans"/>
                          <a:sym typeface="Open Sans"/>
                        </a:rPr>
                        <a:t>We shout about what we do, trust we can be best and first.</a:t>
                      </a:r>
                      <a:endParaRPr sz="1800" u="none" strike="noStrike" cap="none" dirty="0">
                        <a:solidFill>
                          <a:srgbClr val="02182B"/>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3"/>
                  </a:ext>
                </a:extLst>
              </a:tr>
              <a:tr h="760328">
                <a:tc>
                  <a:txBody>
                    <a:bodyPr/>
                    <a:lstStyle/>
                    <a:p>
                      <a:pPr marL="0" marR="0" lvl="0" indent="0" algn="l" rtl="0">
                        <a:lnSpc>
                          <a:spcPct val="100000"/>
                        </a:lnSpc>
                        <a:spcBef>
                          <a:spcPts val="0"/>
                        </a:spcBef>
                        <a:spcAft>
                          <a:spcPts val="0"/>
                        </a:spcAft>
                        <a:buClr>
                          <a:schemeClr val="dk1"/>
                        </a:buClr>
                        <a:buSzPts val="1800"/>
                        <a:buFont typeface="Open Sans"/>
                        <a:buNone/>
                      </a:pPr>
                      <a:r>
                        <a:rPr lang="en-US" sz="1800" u="none" strike="noStrike" cap="none" dirty="0">
                          <a:latin typeface="Open Sans"/>
                          <a:ea typeface="Open Sans"/>
                          <a:cs typeface="Open Sans"/>
                          <a:sym typeface="Open Sans"/>
                        </a:rPr>
                        <a:t>I do most of the development work.</a:t>
                      </a:r>
                      <a:endParaRPr sz="1800" u="none" strike="noStrike" cap="none" dirty="0">
                        <a:latin typeface="Open Sans"/>
                        <a:ea typeface="Open Sans"/>
                        <a:cs typeface="Open Sans"/>
                        <a:sym typeface="Open Sans"/>
                      </a:endParaRPr>
                    </a:p>
                  </a:txBody>
                  <a:tcPr marL="91425" marR="91425" marT="91425" marB="91425"/>
                </a:tc>
                <a:tc>
                  <a:txBody>
                    <a:bodyPr/>
                    <a:lstStyle/>
                    <a:p>
                      <a:pPr marL="0" marR="0" lvl="0" indent="0" algn="l" rtl="0">
                        <a:lnSpc>
                          <a:spcPct val="100000"/>
                        </a:lnSpc>
                        <a:spcBef>
                          <a:spcPts val="0"/>
                        </a:spcBef>
                        <a:spcAft>
                          <a:spcPts val="0"/>
                        </a:spcAft>
                        <a:buClr>
                          <a:srgbClr val="02182B"/>
                        </a:buClr>
                        <a:buSzPts val="1800"/>
                        <a:buFont typeface="Open Sans"/>
                        <a:buNone/>
                      </a:pPr>
                      <a:r>
                        <a:rPr lang="en-US" sz="1800" u="none" strike="noStrike" cap="none" dirty="0">
                          <a:solidFill>
                            <a:srgbClr val="02182B"/>
                          </a:solidFill>
                          <a:latin typeface="Open Sans"/>
                          <a:ea typeface="Open Sans"/>
                          <a:cs typeface="Open Sans"/>
                          <a:sym typeface="Open Sans"/>
                        </a:rPr>
                        <a:t>Others do most of the development work and I work with them.</a:t>
                      </a:r>
                      <a:endParaRPr sz="1800" u="none" strike="noStrike" cap="none" dirty="0">
                        <a:solidFill>
                          <a:srgbClr val="02182B"/>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4"/>
                  </a:ext>
                </a:extLst>
              </a:tr>
              <a:tr h="553078">
                <a:tc>
                  <a:txBody>
                    <a:bodyPr/>
                    <a:lstStyle/>
                    <a:p>
                      <a:pPr marL="0" marR="0" lvl="0" indent="0" algn="l" rtl="0">
                        <a:lnSpc>
                          <a:spcPct val="100000"/>
                        </a:lnSpc>
                        <a:spcBef>
                          <a:spcPts val="0"/>
                        </a:spcBef>
                        <a:spcAft>
                          <a:spcPts val="0"/>
                        </a:spcAft>
                        <a:buClr>
                          <a:schemeClr val="dk1"/>
                        </a:buClr>
                        <a:buSzPts val="1800"/>
                        <a:buFont typeface="Open Sans"/>
                        <a:buNone/>
                      </a:pPr>
                      <a:r>
                        <a:rPr lang="en-US" sz="1800" u="none" strike="noStrike" cap="none" dirty="0"/>
                        <a:t>People depend on information about coronavirus they cannot be sure of.</a:t>
                      </a:r>
                      <a:endParaRPr sz="18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2182B"/>
                        </a:buClr>
                        <a:buSzPts val="1800"/>
                        <a:buFont typeface="Open Sans"/>
                        <a:buNone/>
                      </a:pPr>
                      <a:r>
                        <a:rPr lang="en-US" sz="1800" u="none" strike="noStrike" cap="none" dirty="0">
                          <a:solidFill>
                            <a:srgbClr val="02182B"/>
                          </a:solidFill>
                          <a:latin typeface="Open Sans"/>
                          <a:ea typeface="Open Sans"/>
                          <a:cs typeface="Open Sans"/>
                          <a:sym typeface="Open Sans"/>
                        </a:rPr>
                        <a:t>People are confident in the source of the information about coronavirus.</a:t>
                      </a:r>
                      <a:endParaRPr sz="1800" u="none" strike="noStrike" cap="none" dirty="0">
                        <a:solidFill>
                          <a:srgbClr val="02182B"/>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5"/>
                  </a:ext>
                </a:extLst>
              </a:tr>
              <a:tr h="553078">
                <a:tc>
                  <a:txBody>
                    <a:bodyPr/>
                    <a:lstStyle/>
                    <a:p>
                      <a:pPr marL="0" marR="0" lvl="0" indent="0" algn="l" rtl="0">
                        <a:lnSpc>
                          <a:spcPct val="100000"/>
                        </a:lnSpc>
                        <a:spcBef>
                          <a:spcPts val="0"/>
                        </a:spcBef>
                        <a:spcAft>
                          <a:spcPts val="0"/>
                        </a:spcAft>
                        <a:buClr>
                          <a:schemeClr val="dk1"/>
                        </a:buClr>
                        <a:buSzPts val="1800"/>
                        <a:buFont typeface="Open Sans"/>
                        <a:buNone/>
                      </a:pPr>
                      <a:r>
                        <a:rPr lang="en-US" sz="1800" u="none" strike="noStrike" cap="none" dirty="0">
                          <a:latin typeface="Open Sans"/>
                          <a:ea typeface="Open Sans"/>
                          <a:cs typeface="Open Sans"/>
                          <a:sym typeface="Open Sans"/>
                        </a:rPr>
                        <a:t>People are not sure they really understand the coronavirus information they receive.</a:t>
                      </a:r>
                      <a:endParaRPr sz="1800" u="none" strike="noStrike" cap="none" dirty="0">
                        <a:latin typeface="Open Sans"/>
                        <a:ea typeface="Open Sans"/>
                        <a:cs typeface="Open Sans"/>
                        <a:sym typeface="Open Sans"/>
                      </a:endParaRPr>
                    </a:p>
                  </a:txBody>
                  <a:tcPr marL="91425" marR="91425" marT="91425" marB="91425"/>
                </a:tc>
                <a:tc>
                  <a:txBody>
                    <a:bodyPr/>
                    <a:lstStyle/>
                    <a:p>
                      <a:pPr marL="0" marR="0" lvl="0" indent="0" algn="l" rtl="0">
                        <a:lnSpc>
                          <a:spcPct val="100000"/>
                        </a:lnSpc>
                        <a:spcBef>
                          <a:spcPts val="0"/>
                        </a:spcBef>
                        <a:spcAft>
                          <a:spcPts val="0"/>
                        </a:spcAft>
                        <a:buClr>
                          <a:srgbClr val="02182B"/>
                        </a:buClr>
                        <a:buSzPts val="1800"/>
                        <a:buFont typeface="Open Sans"/>
                        <a:buNone/>
                      </a:pPr>
                      <a:r>
                        <a:rPr lang="en-US" sz="1800" u="none" strike="noStrike" cap="none" dirty="0">
                          <a:solidFill>
                            <a:srgbClr val="02182B"/>
                          </a:solidFill>
                          <a:latin typeface="Open Sans"/>
                          <a:ea typeface="Open Sans"/>
                          <a:cs typeface="Open Sans"/>
                          <a:sym typeface="Open Sans"/>
                        </a:rPr>
                        <a:t>Coronavirus information is tailored to the needs, language and education of the targeted audience.</a:t>
                      </a:r>
                      <a:endParaRPr sz="1800" u="none" strike="noStrike" cap="none" dirty="0">
                        <a:solidFill>
                          <a:srgbClr val="02182B"/>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6"/>
                  </a:ext>
                </a:extLst>
              </a:tr>
            </a:tbl>
          </a:graphicData>
        </a:graphic>
      </p:graphicFrame>
      <p:sp>
        <p:nvSpPr>
          <p:cNvPr id="274" name="Google Shape;274;p26"/>
          <p:cNvSpPr txBox="1">
            <a:spLocks noGrp="1"/>
          </p:cNvSpPr>
          <p:nvPr>
            <p:ph type="title"/>
          </p:nvPr>
        </p:nvSpPr>
        <p:spPr>
          <a:xfrm>
            <a:off x="0" y="0"/>
            <a:ext cx="9144000" cy="640080"/>
          </a:xfrm>
          <a:prstGeom prst="rect">
            <a:avLst/>
          </a:prstGeom>
          <a:solidFill>
            <a:srgbClr val="BBD6EE"/>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Metrics for Information:  F</a:t>
            </a:r>
            <a:r>
              <a:rPr lang="en-US" b="1" dirty="0"/>
              <a:t>rom/to statement</a:t>
            </a:r>
            <a:endParaRPr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Tips for From &gt; To statements</a:t>
            </a:r>
            <a:endParaRPr/>
          </a:p>
        </p:txBody>
      </p:sp>
      <p:graphicFrame>
        <p:nvGraphicFramePr>
          <p:cNvPr id="280" name="Google Shape;280;p27"/>
          <p:cNvGraphicFramePr/>
          <p:nvPr/>
        </p:nvGraphicFramePr>
        <p:xfrm>
          <a:off x="469172" y="1005840"/>
          <a:ext cx="8217650" cy="1737390"/>
        </p:xfrm>
        <a:graphic>
          <a:graphicData uri="http://schemas.openxmlformats.org/drawingml/2006/table">
            <a:tbl>
              <a:tblPr>
                <a:noFill/>
                <a:tableStyleId>{EF1B5F75-090E-49BF-B564-9B0B834FC91E}</a:tableStyleId>
              </a:tblPr>
              <a:tblGrid>
                <a:gridCol w="4108825">
                  <a:extLst>
                    <a:ext uri="{9D8B030D-6E8A-4147-A177-3AD203B41FA5}">
                      <a16:colId xmlns:a16="http://schemas.microsoft.com/office/drawing/2014/main" val="20000"/>
                    </a:ext>
                  </a:extLst>
                </a:gridCol>
                <a:gridCol w="4108825">
                  <a:extLst>
                    <a:ext uri="{9D8B030D-6E8A-4147-A177-3AD203B41FA5}">
                      <a16:colId xmlns:a16="http://schemas.microsoft.com/office/drawing/2014/main" val="20001"/>
                    </a:ext>
                  </a:extLst>
                </a:gridCol>
              </a:tblGrid>
              <a:tr h="437075">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t>FROM</a:t>
                      </a:r>
                      <a:endParaRPr sz="1800" u="none" strike="noStrike" cap="none"/>
                    </a:p>
                  </a:txBody>
                  <a:tcPr marL="91450" marR="91450" marT="45725" marB="45725">
                    <a:solidFill>
                      <a:srgbClr val="1E4E79"/>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t>TO</a:t>
                      </a:r>
                      <a:endParaRPr sz="1800" u="none" strike="noStrike" cap="none"/>
                    </a:p>
                  </a:txBody>
                  <a:tcPr marL="91450" marR="91450" marT="45725" marB="45725">
                    <a:solidFill>
                      <a:srgbClr val="1E4E79"/>
                    </a:solidFill>
                  </a:tcPr>
                </a:tc>
                <a:extLst>
                  <a:ext uri="{0D108BD9-81ED-4DB2-BD59-A6C34878D82A}">
                    <a16:rowId xmlns:a16="http://schemas.microsoft.com/office/drawing/2014/main" val="10000"/>
                  </a:ext>
                </a:extLst>
              </a:tr>
              <a:tr h="304800">
                <a:tc>
                  <a:txBody>
                    <a:bodyPr/>
                    <a:lstStyle/>
                    <a:p>
                      <a:pPr marL="0" marR="0" lvl="0" indent="0" algn="l" rtl="0">
                        <a:lnSpc>
                          <a:spcPct val="100000"/>
                        </a:lnSpc>
                        <a:spcBef>
                          <a:spcPts val="0"/>
                        </a:spcBef>
                        <a:spcAft>
                          <a:spcPts val="0"/>
                        </a:spcAft>
                        <a:buClr>
                          <a:schemeClr val="dk1"/>
                        </a:buClr>
                        <a:buSzPts val="2400"/>
                        <a:buFont typeface="Calibri"/>
                        <a:buNone/>
                      </a:pPr>
                      <a:r>
                        <a:rPr lang="en-US" sz="2400" b="1" u="none" strike="noStrike" cap="none" dirty="0"/>
                        <a:t>A description of a telling aspect of the current state</a:t>
                      </a:r>
                      <a:endParaRPr sz="2400" b="1" u="none" strike="noStrike" cap="none" dirty="0"/>
                    </a:p>
                  </a:txBody>
                  <a:tcPr marL="91450" marR="91450" marT="91450" marB="9145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1" u="none" strike="noStrike" cap="none" dirty="0"/>
                        <a:t>A description of the same aspect in the state your desire</a:t>
                      </a:r>
                      <a:endParaRPr sz="2400" b="1" u="none" strike="noStrike" cap="none" dirty="0"/>
                    </a:p>
                  </a:txBody>
                  <a:tcPr marL="91450" marR="91450" marT="91450" marB="91450">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81" name="Google Shape;281;p27"/>
          <p:cNvSpPr/>
          <p:nvPr/>
        </p:nvSpPr>
        <p:spPr>
          <a:xfrm>
            <a:off x="469172" y="3108989"/>
            <a:ext cx="8229600" cy="3994283"/>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Tie the statements back to the gaps you have identified – what conditions with the gap, what conditions once the gap is closed</a:t>
            </a:r>
            <a:endParaRPr sz="1800" b="0" i="0" u="none" strike="noStrike" cap="none" dirty="0">
              <a:solidFill>
                <a:schemeClr val="dk1"/>
              </a:solidFill>
              <a:latin typeface="Calibri"/>
              <a:ea typeface="Calibri"/>
              <a:cs typeface="Calibri"/>
              <a:sym typeface="Calibri"/>
            </a:endParaRPr>
          </a:p>
          <a:p>
            <a:pPr marL="228600" marR="0" lvl="0" indent="-228600" algn="l" rtl="0">
              <a:lnSpc>
                <a:spcPct val="10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Think of observable conditions – e.g., what someone might observe visiting before the change and what they’d see and sense after the change</a:t>
            </a:r>
            <a:endParaRPr sz="1800" b="0" i="0" u="none" strike="noStrike" cap="none" dirty="0">
              <a:solidFill>
                <a:schemeClr val="dk1"/>
              </a:solidFill>
              <a:latin typeface="Calibri"/>
              <a:ea typeface="Calibri"/>
              <a:cs typeface="Calibri"/>
              <a:sym typeface="Calibri"/>
            </a:endParaRPr>
          </a:p>
          <a:p>
            <a:pPr marL="228600" marR="0" lvl="0" indent="-228600" algn="l" rtl="0">
              <a:lnSpc>
                <a:spcPct val="10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Use descriptive, visceral and meaningful language to bring the statements to life</a:t>
            </a:r>
            <a:endParaRPr sz="1800" b="0" i="0" u="none" strike="noStrike" cap="none" dirty="0">
              <a:solidFill>
                <a:schemeClr val="dk1"/>
              </a:solidFill>
              <a:latin typeface="Calibri"/>
              <a:ea typeface="Calibri"/>
              <a:cs typeface="Calibri"/>
              <a:sym typeface="Calibri"/>
            </a:endParaRPr>
          </a:p>
          <a:p>
            <a:pPr marL="228600" marR="0" lvl="0" indent="-228600" algn="l" rtl="0">
              <a:lnSpc>
                <a:spcPct val="10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Think of the “From &gt; To” from the perspective of multiple stakeholders and the shift they would experience: audiences, advertisers, the community, employees, owners</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85"/>
        <p:cNvGrpSpPr/>
        <p:nvPr/>
      </p:nvGrpSpPr>
      <p:grpSpPr>
        <a:xfrm>
          <a:off x="0" y="0"/>
          <a:ext cx="0" cy="0"/>
          <a:chOff x="0" y="0"/>
          <a:chExt cx="0" cy="0"/>
        </a:xfrm>
      </p:grpSpPr>
      <p:sp>
        <p:nvSpPr>
          <p:cNvPr id="286" name="Google Shape;286;p28"/>
          <p:cNvSpPr txBox="1">
            <a:spLocks noGrp="1"/>
          </p:cNvSpPr>
          <p:nvPr>
            <p:ph type="title"/>
          </p:nvPr>
        </p:nvSpPr>
        <p:spPr>
          <a:xfrm>
            <a:off x="2286000" y="0"/>
            <a:ext cx="6858000" cy="1097280"/>
          </a:xfrm>
          <a:prstGeom prst="rect">
            <a:avLst/>
          </a:prstGeom>
          <a:solidFill>
            <a:srgbClr val="29FF29"/>
          </a:solidFill>
          <a:ln>
            <a:noFill/>
          </a:ln>
        </p:spPr>
        <p:txBody>
          <a:bodyPr spcFirstLastPara="1" wrap="square" lIns="182875" tIns="91425" rIns="182875" bIns="91425"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Craft From &gt; To statements to depict the change your are aiming to achieve</a:t>
            </a:r>
            <a:endParaRPr/>
          </a:p>
        </p:txBody>
      </p:sp>
      <p:sp>
        <p:nvSpPr>
          <p:cNvPr id="287" name="Google Shape;287;p28"/>
          <p:cNvSpPr txBox="1"/>
          <p:nvPr/>
        </p:nvSpPr>
        <p:spPr>
          <a:xfrm>
            <a:off x="457200" y="1484174"/>
            <a:ext cx="8229600" cy="2539186"/>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Directions</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Draft an initial set of From-To statements that describe the current state  of information in your neighborhood regarding coronavirus – and the future state that once you have made a transformation in the challenge area. Share this with other students and come up with a common statement.</a:t>
            </a:r>
            <a:endParaRPr sz="1400" b="0" i="0" u="none" strike="noStrike" cap="none" dirty="0">
              <a:solidFill>
                <a:srgbClr val="000000"/>
              </a:solidFill>
              <a:latin typeface="Arial"/>
              <a:ea typeface="Arial"/>
              <a:cs typeface="Arial"/>
              <a:sym typeface="Arial"/>
            </a:endParaRPr>
          </a:p>
        </p:txBody>
      </p:sp>
      <p:sp>
        <p:nvSpPr>
          <p:cNvPr id="288" name="Google Shape;288;p28"/>
          <p:cNvSpPr txBox="1"/>
          <p:nvPr/>
        </p:nvSpPr>
        <p:spPr>
          <a:xfrm>
            <a:off x="5806440" y="3703320"/>
            <a:ext cx="2743200" cy="646331"/>
          </a:xfrm>
          <a:prstGeom prst="rect">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See next page for a blank template</a:t>
            </a:r>
            <a:endParaRPr sz="1400" b="0" i="0" u="none" strike="noStrike" cap="none">
              <a:solidFill>
                <a:srgbClr val="000000"/>
              </a:solidFill>
              <a:latin typeface="Arial"/>
              <a:ea typeface="Arial"/>
              <a:cs typeface="Arial"/>
              <a:sym typeface="Arial"/>
            </a:endParaRPr>
          </a:p>
        </p:txBody>
      </p:sp>
      <p:sp>
        <p:nvSpPr>
          <p:cNvPr id="289" name="Google Shape;289;p28"/>
          <p:cNvSpPr txBox="1"/>
          <p:nvPr/>
        </p:nvSpPr>
        <p:spPr>
          <a:xfrm>
            <a:off x="0" y="0"/>
            <a:ext cx="2276856" cy="1097280"/>
          </a:xfrm>
          <a:prstGeom prst="rect">
            <a:avLst/>
          </a:prstGeom>
          <a:solidFill>
            <a:srgbClr val="29FF29"/>
          </a:solidFill>
          <a:ln>
            <a:noFill/>
          </a:ln>
        </p:spPr>
        <p:txBody>
          <a:bodyPr spcFirstLastPara="1" wrap="square" lIns="182875" tIns="91425" rIns="91425" bIns="91425" anchor="t"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Assignment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 1</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93"/>
        <p:cNvGrpSpPr/>
        <p:nvPr/>
      </p:nvGrpSpPr>
      <p:grpSpPr>
        <a:xfrm>
          <a:off x="0" y="0"/>
          <a:ext cx="0" cy="0"/>
          <a:chOff x="0" y="0"/>
          <a:chExt cx="0" cy="0"/>
        </a:xfrm>
      </p:grpSpPr>
      <p:sp>
        <p:nvSpPr>
          <p:cNvPr id="294" name="Google Shape;294;p29"/>
          <p:cNvSpPr txBox="1">
            <a:spLocks noGrp="1"/>
          </p:cNvSpPr>
          <p:nvPr>
            <p:ph type="title"/>
          </p:nvPr>
        </p:nvSpPr>
        <p:spPr>
          <a:xfrm>
            <a:off x="0" y="0"/>
            <a:ext cx="9144000" cy="640080"/>
          </a:xfrm>
          <a:prstGeom prst="rect">
            <a:avLst/>
          </a:prstGeom>
          <a:solidFill>
            <a:srgbClr val="29FF29"/>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latin typeface="Calibri"/>
                <a:ea typeface="Calibri"/>
                <a:cs typeface="Calibri"/>
                <a:sym typeface="Calibri"/>
              </a:rPr>
              <a:t>From&gt;To statements for closing the gaps</a:t>
            </a:r>
            <a:endParaRPr sz="3200" b="1">
              <a:latin typeface="Calibri"/>
              <a:ea typeface="Calibri"/>
              <a:cs typeface="Calibri"/>
              <a:sym typeface="Calibri"/>
            </a:endParaRPr>
          </a:p>
        </p:txBody>
      </p:sp>
      <p:graphicFrame>
        <p:nvGraphicFramePr>
          <p:cNvPr id="295" name="Google Shape;295;p29"/>
          <p:cNvGraphicFramePr/>
          <p:nvPr/>
        </p:nvGraphicFramePr>
        <p:xfrm>
          <a:off x="427220" y="1371483"/>
          <a:ext cx="8259600" cy="2886720"/>
        </p:xfrm>
        <a:graphic>
          <a:graphicData uri="http://schemas.openxmlformats.org/drawingml/2006/table">
            <a:tbl>
              <a:tblPr firstRow="1" bandRow="1">
                <a:noFill/>
                <a:tableStyleId>{77A76CC9-9744-4508-BD43-08D2B44C092B}</a:tableStyleId>
              </a:tblPr>
              <a:tblGrid>
                <a:gridCol w="4129800">
                  <a:extLst>
                    <a:ext uri="{9D8B030D-6E8A-4147-A177-3AD203B41FA5}">
                      <a16:colId xmlns:a16="http://schemas.microsoft.com/office/drawing/2014/main" val="20000"/>
                    </a:ext>
                  </a:extLst>
                </a:gridCol>
                <a:gridCol w="4129800">
                  <a:extLst>
                    <a:ext uri="{9D8B030D-6E8A-4147-A177-3AD203B41FA5}">
                      <a16:colId xmlns:a16="http://schemas.microsoft.com/office/drawing/2014/main" val="20001"/>
                    </a:ext>
                  </a:extLst>
                </a:gridCol>
              </a:tblGrid>
              <a:tr h="136900">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t>FROM</a:t>
                      </a:r>
                      <a:endParaRPr sz="1400" u="none" strike="noStrike" cap="none"/>
                    </a:p>
                  </a:txBody>
                  <a:tcPr marL="91450" marR="91450" marT="18300" marB="18300">
                    <a:solidFill>
                      <a:srgbClr val="1E4E79"/>
                    </a:solidFill>
                  </a:tcPr>
                </a:tc>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t>TO</a:t>
                      </a:r>
                      <a:endParaRPr sz="1400" u="none" strike="noStrike" cap="none"/>
                    </a:p>
                  </a:txBody>
                  <a:tcPr marL="91450" marR="91450" marT="18300" marB="18300">
                    <a:solidFill>
                      <a:srgbClr val="1E4E79"/>
                    </a:solidFill>
                  </a:tcPr>
                </a:tc>
                <a:extLst>
                  <a:ext uri="{0D108BD9-81ED-4DB2-BD59-A6C34878D82A}">
                    <a16:rowId xmlns:a16="http://schemas.microsoft.com/office/drawing/2014/main" val="10000"/>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1"/>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2"/>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3"/>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4"/>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5"/>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6"/>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7"/>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8"/>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9"/>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1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sp>
        <p:nvSpPr>
          <p:cNvPr id="300" name="Google Shape;300;p30"/>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Drafting part 1 of your challenge statement</a:t>
            </a:r>
            <a:endParaRPr/>
          </a:p>
        </p:txBody>
      </p:sp>
      <p:sp>
        <p:nvSpPr>
          <p:cNvPr id="301" name="Google Shape;301;p30"/>
          <p:cNvSpPr/>
          <p:nvPr/>
        </p:nvSpPr>
        <p:spPr>
          <a:xfrm>
            <a:off x="2514600" y="1417320"/>
            <a:ext cx="4114800" cy="5212080"/>
          </a:xfrm>
          <a:prstGeom prst="foldedCorner">
            <a:avLst>
              <a:gd name="adj" fmla="val 6134"/>
            </a:avLst>
          </a:prstGeom>
          <a:noFill/>
          <a:ln w="9525" cap="flat" cmpd="sng">
            <a:solidFill>
              <a:schemeClr val="dk1"/>
            </a:solidFill>
            <a:prstDash val="solid"/>
            <a:miter lim="800000"/>
            <a:headEnd type="none" w="sm" len="sm"/>
            <a:tailEnd type="none" w="sm" len="sm"/>
          </a:ln>
        </p:spPr>
        <p:txBody>
          <a:bodyPr spcFirstLastPara="1" wrap="square" lIns="45700" tIns="91425" rIns="45700"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Challenge statement</a:t>
            </a:r>
            <a:endParaRPr sz="1400" b="0" i="0" u="none" strike="noStrike" cap="none">
              <a:solidFill>
                <a:srgbClr val="000000"/>
              </a:solidFill>
              <a:latin typeface="Arial"/>
              <a:ea typeface="Arial"/>
              <a:cs typeface="Arial"/>
              <a:sym typeface="Arial"/>
            </a:endParaRPr>
          </a:p>
        </p:txBody>
      </p:sp>
      <p:grpSp>
        <p:nvGrpSpPr>
          <p:cNvPr id="302" name="Google Shape;302;p30"/>
          <p:cNvGrpSpPr/>
          <p:nvPr/>
        </p:nvGrpSpPr>
        <p:grpSpPr>
          <a:xfrm>
            <a:off x="731520" y="2240280"/>
            <a:ext cx="7863840" cy="1203662"/>
            <a:chOff x="731520" y="2240280"/>
            <a:chExt cx="7863840" cy="1203662"/>
          </a:xfrm>
        </p:grpSpPr>
        <p:sp>
          <p:nvSpPr>
            <p:cNvPr id="303" name="Google Shape;303;p30"/>
            <p:cNvSpPr txBox="1"/>
            <p:nvPr/>
          </p:nvSpPr>
          <p:spPr>
            <a:xfrm>
              <a:off x="2651760" y="2240280"/>
              <a:ext cx="5943600" cy="1188720"/>
            </a:xfrm>
            <a:prstGeom prst="rect">
              <a:avLst/>
            </a:prstGeom>
            <a:solidFill>
              <a:srgbClr val="75DBFF"/>
            </a:solidFill>
            <a:ln>
              <a:noFill/>
            </a:ln>
          </p:spPr>
          <p:txBody>
            <a:bodyPr spcFirstLastPara="1" wrap="square" lIns="91425" tIns="91425" rIns="91425" bIns="91425" anchor="t" anchorCtr="0">
              <a:noAutofit/>
            </a:bodyPr>
            <a:lstStyle/>
            <a:p>
              <a:pPr marL="342900" marR="0" lvl="1" indent="-342900" algn="l" rtl="0">
                <a:lnSpc>
                  <a:spcPct val="100000"/>
                </a:lnSpc>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what will be created, accomplished or established through your challenge; the transformation envisioned by the challenge </a:t>
              </a:r>
              <a:endParaRPr sz="1400" b="0" i="0" u="none" strike="noStrike" cap="none">
                <a:solidFill>
                  <a:srgbClr val="000000"/>
                </a:solidFill>
                <a:latin typeface="Arial"/>
                <a:ea typeface="Arial"/>
                <a:cs typeface="Arial"/>
                <a:sym typeface="Arial"/>
              </a:endParaRPr>
            </a:p>
          </p:txBody>
        </p:sp>
        <p:sp>
          <p:nvSpPr>
            <p:cNvPr id="304" name="Google Shape;304;p30"/>
            <p:cNvSpPr/>
            <p:nvPr/>
          </p:nvSpPr>
          <p:spPr>
            <a:xfrm>
              <a:off x="731520" y="2255222"/>
              <a:ext cx="1920240" cy="1188720"/>
            </a:xfrm>
            <a:prstGeom prst="roundRect">
              <a:avLst>
                <a:gd name="adj" fmla="val 0"/>
              </a:avLst>
            </a:prstGeom>
            <a:solidFill>
              <a:srgbClr val="75DBFF"/>
            </a:solidFill>
            <a:ln>
              <a:noFill/>
            </a:ln>
          </p:spPr>
          <p:txBody>
            <a:bodyPr spcFirstLastPara="1" wrap="square" lIns="91425" tIns="91425" rIns="91425" bIns="91425" anchor="t" anchorCtr="0">
              <a:noAutofit/>
            </a:bodyPr>
            <a:lstStyle/>
            <a:p>
              <a:pPr marL="173038" marR="0" lvl="0" indent="-173038"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What will be done</a:t>
              </a:r>
              <a:endParaRPr sz="1400" b="0" i="0" u="none" strike="noStrike" cap="none">
                <a:solidFill>
                  <a:srgbClr val="000000"/>
                </a:solidFill>
                <a:latin typeface="Arial"/>
                <a:ea typeface="Arial"/>
                <a:cs typeface="Arial"/>
                <a:sym typeface="Arial"/>
              </a:endParaRPr>
            </a:p>
          </p:txBody>
        </p:sp>
      </p:grpSp>
      <p:grpSp>
        <p:nvGrpSpPr>
          <p:cNvPr id="305" name="Google Shape;305;p30"/>
          <p:cNvGrpSpPr/>
          <p:nvPr/>
        </p:nvGrpSpPr>
        <p:grpSpPr>
          <a:xfrm>
            <a:off x="731520" y="3657600"/>
            <a:ext cx="7863840" cy="1188720"/>
            <a:chOff x="731520" y="3657600"/>
            <a:chExt cx="7863840" cy="1188720"/>
          </a:xfrm>
        </p:grpSpPr>
        <p:sp>
          <p:nvSpPr>
            <p:cNvPr id="306" name="Google Shape;306;p30"/>
            <p:cNvSpPr txBox="1"/>
            <p:nvPr/>
          </p:nvSpPr>
          <p:spPr>
            <a:xfrm>
              <a:off x="2651760" y="3657600"/>
              <a:ext cx="5943600" cy="1188720"/>
            </a:xfrm>
            <a:prstGeom prst="rect">
              <a:avLst/>
            </a:prstGeom>
            <a:solidFill>
              <a:srgbClr val="DDEAF6"/>
            </a:solidFill>
            <a:ln>
              <a:noFill/>
            </a:ln>
          </p:spPr>
          <p:txBody>
            <a:bodyPr spcFirstLastPara="1" wrap="square" lIns="91425" tIns="91425" rIns="91425" bIns="91425" anchor="t" anchorCtr="0">
              <a:noAutofit/>
            </a:bodyPr>
            <a:lstStyle/>
            <a:p>
              <a:pPr marL="342900" marR="0" lvl="1" indent="-342900" algn="l" rtl="0">
                <a:lnSpc>
                  <a:spcPct val="100000"/>
                </a:lnSpc>
                <a:spcBef>
                  <a:spcPts val="0"/>
                </a:spcBef>
                <a:spcAft>
                  <a:spcPts val="0"/>
                </a:spcAft>
                <a:buClr>
                  <a:srgbClr val="A5A5A5"/>
                </a:buClr>
                <a:buSzPts val="2200"/>
                <a:buFont typeface="Noto Sans Symbols"/>
                <a:buChar char="⮚"/>
              </a:pPr>
              <a:r>
                <a:rPr lang="en-US" sz="2200" b="0" i="0" u="none" strike="noStrike" cap="none">
                  <a:solidFill>
                    <a:srgbClr val="A5A5A5"/>
                  </a:solidFill>
                  <a:latin typeface="Calibri"/>
                  <a:ea typeface="Calibri"/>
                  <a:cs typeface="Calibri"/>
                  <a:sym typeface="Calibri"/>
                </a:rPr>
                <a:t>how achievement of your challenge will be objectively assessed in terms of SMART outcome goals </a:t>
              </a:r>
              <a:endParaRPr sz="1400" b="0" i="0" u="none" strike="noStrike" cap="none">
                <a:solidFill>
                  <a:srgbClr val="000000"/>
                </a:solidFill>
                <a:latin typeface="Arial"/>
                <a:ea typeface="Arial"/>
                <a:cs typeface="Arial"/>
                <a:sym typeface="Arial"/>
              </a:endParaRPr>
            </a:p>
          </p:txBody>
        </p:sp>
        <p:sp>
          <p:nvSpPr>
            <p:cNvPr id="307" name="Google Shape;307;p30"/>
            <p:cNvSpPr/>
            <p:nvPr/>
          </p:nvSpPr>
          <p:spPr>
            <a:xfrm>
              <a:off x="731520" y="3657600"/>
              <a:ext cx="1920240" cy="1188720"/>
            </a:xfrm>
            <a:prstGeom prst="roundRect">
              <a:avLst>
                <a:gd name="adj" fmla="val 0"/>
              </a:avLst>
            </a:prstGeom>
            <a:solidFill>
              <a:srgbClr val="DDEAF6"/>
            </a:solidFill>
            <a:ln>
              <a:noFill/>
            </a:ln>
          </p:spPr>
          <p:txBody>
            <a:bodyPr spcFirstLastPara="1" wrap="square" lIns="91425" tIns="91425" rIns="182875" bIns="91425" anchor="t" anchorCtr="0">
              <a:noAutofit/>
            </a:bodyPr>
            <a:lstStyle/>
            <a:p>
              <a:pPr marL="173038" marR="0" lvl="0" indent="-173038" algn="l" rtl="0">
                <a:lnSpc>
                  <a:spcPct val="100000"/>
                </a:lnSpc>
                <a:spcBef>
                  <a:spcPts val="0"/>
                </a:spcBef>
                <a:spcAft>
                  <a:spcPts val="0"/>
                </a:spcAft>
                <a:buClr>
                  <a:srgbClr val="A5A5A5"/>
                </a:buClr>
                <a:buSzPts val="2400"/>
                <a:buFont typeface="Arial"/>
                <a:buChar char="•"/>
              </a:pPr>
              <a:r>
                <a:rPr lang="en-US" sz="2400" b="1" i="0" u="none" strike="noStrike" cap="none">
                  <a:solidFill>
                    <a:srgbClr val="A5A5A5"/>
                  </a:solidFill>
                  <a:latin typeface="Calibri"/>
                  <a:ea typeface="Calibri"/>
                  <a:cs typeface="Calibri"/>
                  <a:sym typeface="Calibri"/>
                </a:rPr>
                <a:t>How we will know success</a:t>
              </a:r>
              <a:endParaRPr sz="1400" b="0" i="0" u="none" strike="noStrike" cap="none">
                <a:solidFill>
                  <a:srgbClr val="000000"/>
                </a:solidFill>
                <a:latin typeface="Arial"/>
                <a:ea typeface="Arial"/>
                <a:cs typeface="Arial"/>
                <a:sym typeface="Arial"/>
              </a:endParaRPr>
            </a:p>
          </p:txBody>
        </p:sp>
      </p:grpSp>
      <p:grpSp>
        <p:nvGrpSpPr>
          <p:cNvPr id="308" name="Google Shape;308;p30"/>
          <p:cNvGrpSpPr/>
          <p:nvPr/>
        </p:nvGrpSpPr>
        <p:grpSpPr>
          <a:xfrm>
            <a:off x="731520" y="5074920"/>
            <a:ext cx="7863840" cy="1188720"/>
            <a:chOff x="731520" y="5074920"/>
            <a:chExt cx="7863840" cy="1188720"/>
          </a:xfrm>
        </p:grpSpPr>
        <p:sp>
          <p:nvSpPr>
            <p:cNvPr id="309" name="Google Shape;309;p30"/>
            <p:cNvSpPr txBox="1"/>
            <p:nvPr/>
          </p:nvSpPr>
          <p:spPr>
            <a:xfrm>
              <a:off x="2651760" y="5074920"/>
              <a:ext cx="5943600" cy="1188720"/>
            </a:xfrm>
            <a:prstGeom prst="rect">
              <a:avLst/>
            </a:prstGeom>
            <a:solidFill>
              <a:srgbClr val="DDEAF6"/>
            </a:solidFill>
            <a:ln>
              <a:noFill/>
            </a:ln>
          </p:spPr>
          <p:txBody>
            <a:bodyPr spcFirstLastPara="1" wrap="square" lIns="91425" tIns="91425" rIns="91425" bIns="91425" anchor="t" anchorCtr="0">
              <a:noAutofit/>
            </a:bodyPr>
            <a:lstStyle/>
            <a:p>
              <a:pPr marL="342900" marR="0" lvl="1" indent="-342900" algn="l" rtl="0">
                <a:lnSpc>
                  <a:spcPct val="100000"/>
                </a:lnSpc>
                <a:spcBef>
                  <a:spcPts val="0"/>
                </a:spcBef>
                <a:spcAft>
                  <a:spcPts val="0"/>
                </a:spcAft>
                <a:buClr>
                  <a:srgbClr val="A5A5A5"/>
                </a:buClr>
                <a:buSzPts val="2200"/>
                <a:buFont typeface="Noto Sans Symbols"/>
                <a:buChar char="⮚"/>
              </a:pPr>
              <a:r>
                <a:rPr lang="en-US" sz="2200" b="0" i="0" u="none" strike="noStrike" cap="none">
                  <a:solidFill>
                    <a:srgbClr val="A5A5A5"/>
                  </a:solidFill>
                  <a:latin typeface="Calibri"/>
                  <a:ea typeface="Calibri"/>
                  <a:cs typeface="Calibri"/>
                  <a:sym typeface="Calibri"/>
                </a:rPr>
                <a:t>The key actions (“3 to 7 things”) for achieving your challenge – your strategies under which you can plan your tactics</a:t>
              </a:r>
              <a:endParaRPr sz="1400" b="0" i="0" u="none" strike="noStrike" cap="none">
                <a:solidFill>
                  <a:srgbClr val="000000"/>
                </a:solidFill>
                <a:latin typeface="Arial"/>
                <a:ea typeface="Arial"/>
                <a:cs typeface="Arial"/>
                <a:sym typeface="Arial"/>
              </a:endParaRPr>
            </a:p>
          </p:txBody>
        </p:sp>
        <p:sp>
          <p:nvSpPr>
            <p:cNvPr id="310" name="Google Shape;310;p30"/>
            <p:cNvSpPr/>
            <p:nvPr/>
          </p:nvSpPr>
          <p:spPr>
            <a:xfrm>
              <a:off x="731520" y="5074920"/>
              <a:ext cx="1920240" cy="1188720"/>
            </a:xfrm>
            <a:prstGeom prst="roundRect">
              <a:avLst>
                <a:gd name="adj" fmla="val 0"/>
              </a:avLst>
            </a:prstGeom>
            <a:solidFill>
              <a:srgbClr val="DDEAF6"/>
            </a:solidFill>
            <a:ln>
              <a:noFill/>
            </a:ln>
          </p:spPr>
          <p:txBody>
            <a:bodyPr spcFirstLastPara="1" wrap="square" lIns="91425" tIns="91425" rIns="91425" bIns="91425" anchor="t" anchorCtr="0">
              <a:noAutofit/>
            </a:bodyPr>
            <a:lstStyle/>
            <a:p>
              <a:pPr marL="173038" marR="0" lvl="0" indent="-173038" algn="l" rtl="0">
                <a:lnSpc>
                  <a:spcPct val="100000"/>
                </a:lnSpc>
                <a:spcBef>
                  <a:spcPts val="0"/>
                </a:spcBef>
                <a:spcAft>
                  <a:spcPts val="0"/>
                </a:spcAft>
                <a:buClr>
                  <a:srgbClr val="A5A5A5"/>
                </a:buClr>
                <a:buSzPts val="2200"/>
                <a:buFont typeface="Arial"/>
                <a:buChar char="•"/>
              </a:pPr>
              <a:r>
                <a:rPr lang="en-US" sz="2200" b="1" i="0" u="none" strike="noStrike" cap="none">
                  <a:solidFill>
                    <a:srgbClr val="A5A5A5"/>
                  </a:solidFill>
                  <a:latin typeface="Calibri"/>
                  <a:ea typeface="Calibri"/>
                  <a:cs typeface="Calibri"/>
                  <a:sym typeface="Calibri"/>
                </a:rPr>
                <a:t>How we will do it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14"/>
        <p:cNvGrpSpPr/>
        <p:nvPr/>
      </p:nvGrpSpPr>
      <p:grpSpPr>
        <a:xfrm>
          <a:off x="0" y="0"/>
          <a:ext cx="0" cy="0"/>
          <a:chOff x="0" y="0"/>
          <a:chExt cx="0" cy="0"/>
        </a:xfrm>
      </p:grpSpPr>
      <p:sp>
        <p:nvSpPr>
          <p:cNvPr id="315" name="Google Shape;315;p31"/>
          <p:cNvSpPr txBox="1">
            <a:spLocks noGrp="1"/>
          </p:cNvSpPr>
          <p:nvPr>
            <p:ph type="title"/>
          </p:nvPr>
        </p:nvSpPr>
        <p:spPr>
          <a:xfrm>
            <a:off x="0" y="0"/>
            <a:ext cx="9144000" cy="100584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rgbClr val="000000"/>
              </a:buClr>
              <a:buSzPts val="3600"/>
              <a:buFont typeface="Calibri"/>
              <a:buNone/>
            </a:pPr>
            <a:r>
              <a:rPr lang="en-US" dirty="0">
                <a:solidFill>
                  <a:srgbClr val="000000"/>
                </a:solidFill>
              </a:rPr>
              <a:t>An Example for part 1 - “what will be done” </a:t>
            </a:r>
            <a:endParaRPr dirty="0"/>
          </a:p>
        </p:txBody>
      </p:sp>
      <p:sp>
        <p:nvSpPr>
          <p:cNvPr id="316" name="Google Shape;316;p31"/>
          <p:cNvSpPr/>
          <p:nvPr/>
        </p:nvSpPr>
        <p:spPr>
          <a:xfrm>
            <a:off x="457200" y="1359991"/>
            <a:ext cx="8229600" cy="2520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We will expand available information on the coronavirus pandemic in a way both believable and accessible to people in our neighborhoods in New York City. We will do this in multiple forms so that people from all sorts of backgrounds can find one appropriate for themselves.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21"/>
        <p:cNvGrpSpPr/>
        <p:nvPr/>
      </p:nvGrpSpPr>
      <p:grpSpPr>
        <a:xfrm>
          <a:off x="0" y="0"/>
          <a:ext cx="0" cy="0"/>
          <a:chOff x="0" y="0"/>
          <a:chExt cx="0" cy="0"/>
        </a:xfrm>
      </p:grpSpPr>
      <p:sp>
        <p:nvSpPr>
          <p:cNvPr id="322" name="Google Shape;322;p32"/>
          <p:cNvSpPr txBox="1">
            <a:spLocks noGrp="1"/>
          </p:cNvSpPr>
          <p:nvPr>
            <p:ph type="title"/>
          </p:nvPr>
        </p:nvSpPr>
        <p:spPr>
          <a:xfrm>
            <a:off x="2286000" y="0"/>
            <a:ext cx="6858000" cy="1097280"/>
          </a:xfrm>
          <a:prstGeom prst="rect">
            <a:avLst/>
          </a:prstGeom>
          <a:solidFill>
            <a:srgbClr val="29FF29"/>
          </a:solidFill>
          <a:ln>
            <a:noFill/>
          </a:ln>
        </p:spPr>
        <p:txBody>
          <a:bodyPr spcFirstLastPara="1" wrap="square" lIns="182875" tIns="91425" rIns="182875" bIns="91425"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Draft part 1 of your challenge statement – “what will be done”</a:t>
            </a:r>
            <a:endParaRPr/>
          </a:p>
        </p:txBody>
      </p:sp>
      <p:sp>
        <p:nvSpPr>
          <p:cNvPr id="323" name="Google Shape;323;p32"/>
          <p:cNvSpPr txBox="1"/>
          <p:nvPr/>
        </p:nvSpPr>
        <p:spPr>
          <a:xfrm>
            <a:off x="457200" y="1610200"/>
            <a:ext cx="8229599" cy="2077492"/>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Directions</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Based on the forces at work you’ve listed, the gaps you’ve identified and the From&gt;To statements you’ve developed, draft a sentence or short paragraph describing </a:t>
            </a:r>
            <a:r>
              <a:rPr lang="en-US" sz="2000" b="1" i="0" u="none" strike="noStrike" cap="none" dirty="0">
                <a:solidFill>
                  <a:srgbClr val="000000"/>
                </a:solidFill>
                <a:latin typeface="Calibri"/>
                <a:ea typeface="Calibri"/>
                <a:cs typeface="Calibri"/>
                <a:sym typeface="Calibri"/>
              </a:rPr>
              <a:t>“what will be done”</a:t>
            </a:r>
            <a:r>
              <a:rPr lang="en-US" sz="2000" b="0" i="0" u="none" strike="noStrike" cap="none" dirty="0">
                <a:solidFill>
                  <a:srgbClr val="000000"/>
                </a:solidFill>
                <a:latin typeface="Calibri"/>
                <a:ea typeface="Calibri"/>
                <a:cs typeface="Calibri"/>
                <a:sym typeface="Calibri"/>
              </a:rPr>
              <a:t> through the challenge – the vision or aspiration realized, the transformation achieved, the gaps closed. Coordinate with other student until a common statement is achieved.</a:t>
            </a:r>
            <a:endParaRPr sz="1400" b="0" i="0" u="none" strike="noStrike" cap="none" dirty="0">
              <a:solidFill>
                <a:srgbClr val="000000"/>
              </a:solidFill>
              <a:latin typeface="Arial"/>
              <a:ea typeface="Arial"/>
              <a:cs typeface="Arial"/>
              <a:sym typeface="Arial"/>
            </a:endParaRPr>
          </a:p>
        </p:txBody>
      </p:sp>
      <p:sp>
        <p:nvSpPr>
          <p:cNvPr id="324" name="Google Shape;324;p32"/>
          <p:cNvSpPr txBox="1"/>
          <p:nvPr/>
        </p:nvSpPr>
        <p:spPr>
          <a:xfrm>
            <a:off x="5943599" y="4072413"/>
            <a:ext cx="2743200" cy="646331"/>
          </a:xfrm>
          <a:prstGeom prst="rect">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See next page for a blank template</a:t>
            </a:r>
            <a:endParaRPr sz="1400" b="0" i="0" u="none" strike="noStrike" cap="none">
              <a:solidFill>
                <a:srgbClr val="000000"/>
              </a:solidFill>
              <a:latin typeface="Arial"/>
              <a:ea typeface="Arial"/>
              <a:cs typeface="Arial"/>
              <a:sym typeface="Arial"/>
            </a:endParaRPr>
          </a:p>
        </p:txBody>
      </p:sp>
      <p:sp>
        <p:nvSpPr>
          <p:cNvPr id="325" name="Google Shape;325;p32"/>
          <p:cNvSpPr txBox="1"/>
          <p:nvPr/>
        </p:nvSpPr>
        <p:spPr>
          <a:xfrm>
            <a:off x="9144" y="0"/>
            <a:ext cx="2267712" cy="1097280"/>
          </a:xfrm>
          <a:prstGeom prst="rect">
            <a:avLst/>
          </a:prstGeom>
          <a:solidFill>
            <a:srgbClr val="29FF29"/>
          </a:solidFill>
          <a:ln>
            <a:noFill/>
          </a:ln>
        </p:spPr>
        <p:txBody>
          <a:bodyPr spcFirstLastPara="1" wrap="square" lIns="182875" tIns="91425" rIns="91425" bIns="91425" anchor="t"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Assignment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 2</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29"/>
        <p:cNvGrpSpPr/>
        <p:nvPr/>
      </p:nvGrpSpPr>
      <p:grpSpPr>
        <a:xfrm>
          <a:off x="0" y="0"/>
          <a:ext cx="0" cy="0"/>
          <a:chOff x="0" y="0"/>
          <a:chExt cx="0" cy="0"/>
        </a:xfrm>
      </p:grpSpPr>
      <p:sp>
        <p:nvSpPr>
          <p:cNvPr id="330" name="Google Shape;330;p33"/>
          <p:cNvSpPr txBox="1">
            <a:spLocks noGrp="1"/>
          </p:cNvSpPr>
          <p:nvPr>
            <p:ph type="title"/>
          </p:nvPr>
        </p:nvSpPr>
        <p:spPr>
          <a:xfrm>
            <a:off x="0" y="0"/>
            <a:ext cx="9144000" cy="640080"/>
          </a:xfrm>
          <a:prstGeom prst="rect">
            <a:avLst/>
          </a:prstGeom>
          <a:solidFill>
            <a:srgbClr val="29FF29"/>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Challenge Statement Part 1:  What will be done</a:t>
            </a:r>
            <a:endParaRPr/>
          </a:p>
        </p:txBody>
      </p:sp>
      <p:sp>
        <p:nvSpPr>
          <p:cNvPr id="331" name="Google Shape;331;p33"/>
          <p:cNvSpPr txBox="1"/>
          <p:nvPr/>
        </p:nvSpPr>
        <p:spPr>
          <a:xfrm>
            <a:off x="457200" y="1600200"/>
            <a:ext cx="8229600" cy="3862596"/>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What will be done: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8"/>
        <p:cNvGrpSpPr/>
        <p:nvPr/>
      </p:nvGrpSpPr>
      <p:grpSpPr>
        <a:xfrm>
          <a:off x="0" y="0"/>
          <a:ext cx="0" cy="0"/>
          <a:chOff x="0" y="0"/>
          <a:chExt cx="0" cy="0"/>
        </a:xfrm>
      </p:grpSpPr>
      <p:sp useBgFill="1">
        <p:nvSpPr>
          <p:cNvPr id="89" name="Google Shape;89;p6"/>
          <p:cNvSpPr txBox="1">
            <a:spLocks noGrp="1"/>
          </p:cNvSpPr>
          <p:nvPr>
            <p:ph type="title"/>
          </p:nvPr>
        </p:nvSpPr>
        <p:spPr>
          <a:xfrm>
            <a:off x="0" y="0"/>
            <a:ext cx="9144000" cy="640080"/>
          </a:xfrm>
          <a:prstGeom prst="rect">
            <a:avLst/>
          </a:prstGeom>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Determine how you can</a:t>
            </a:r>
            <a:endParaRPr dirty="0"/>
          </a:p>
        </p:txBody>
      </p:sp>
      <p:sp>
        <p:nvSpPr>
          <p:cNvPr id="90" name="Google Shape;90;p6"/>
          <p:cNvSpPr txBox="1"/>
          <p:nvPr/>
        </p:nvSpPr>
        <p:spPr>
          <a:xfrm>
            <a:off x="594360" y="1166018"/>
            <a:ext cx="8229600" cy="535405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2800" b="0" i="0" u="none" strike="noStrike" cap="none" dirty="0">
                <a:solidFill>
                  <a:schemeClr val="dk1"/>
                </a:solidFill>
                <a:latin typeface="Calibri"/>
                <a:ea typeface="Calibri"/>
                <a:cs typeface="Calibri"/>
                <a:sym typeface="Calibri"/>
              </a:rPr>
              <a:t>Break down big, complex challenges into achievable chunks…</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640"/>
              </a:spcBef>
              <a:spcAft>
                <a:spcPts val="0"/>
              </a:spcAft>
              <a:buClr>
                <a:schemeClr val="dk1"/>
              </a:buClr>
              <a:buSzPts val="3200"/>
              <a:buFont typeface="Arial"/>
              <a:buChar char="•"/>
            </a:pPr>
            <a:r>
              <a:rPr lang="en-US" sz="2800" b="0" i="0" u="none" strike="noStrike" cap="none" dirty="0">
                <a:solidFill>
                  <a:schemeClr val="dk1"/>
                </a:solidFill>
                <a:latin typeface="Calibri"/>
                <a:ea typeface="Calibri"/>
                <a:cs typeface="Calibri"/>
                <a:sym typeface="Calibri"/>
              </a:rPr>
              <a:t>Achieve reinforcing results – soon -- for energy, credibility, and momentum…</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640"/>
              </a:spcBef>
              <a:spcAft>
                <a:spcPts val="0"/>
              </a:spcAft>
              <a:buClr>
                <a:schemeClr val="dk1"/>
              </a:buClr>
              <a:buSzPts val="3200"/>
              <a:buFont typeface="Arial"/>
              <a:buChar char="•"/>
            </a:pPr>
            <a:r>
              <a:rPr lang="en-US" sz="2800" b="0" i="0" u="none" strike="noStrike" cap="none" dirty="0">
                <a:solidFill>
                  <a:schemeClr val="dk1"/>
                </a:solidFill>
                <a:latin typeface="Calibri"/>
                <a:ea typeface="Calibri"/>
                <a:cs typeface="Calibri"/>
                <a:sym typeface="Calibri"/>
              </a:rPr>
              <a:t>Try out new skills and concepts in a small-scale way… test and learn what works and what doesn’t (and why)</a:t>
            </a:r>
            <a:endParaRPr sz="2800" b="0" i="0" u="none" strike="noStrike" cap="none" dirty="0">
              <a:solidFill>
                <a:srgbClr val="FFCC00"/>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2800" b="0" i="0" u="none" strike="noStrike" cap="none" dirty="0">
                <a:solidFill>
                  <a:schemeClr val="dk1"/>
                </a:solidFill>
                <a:latin typeface="Calibri"/>
                <a:ea typeface="Calibri"/>
                <a:cs typeface="Calibri"/>
                <a:sym typeface="Calibri"/>
              </a:rPr>
              <a:t>Steadily build a diverse cadre of change leaders…</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2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Substantially increase your odds for success and greater impact…</a:t>
            </a:r>
            <a:endParaRPr sz="2800" b="0" i="0" u="none" strike="noStrike" cap="none" dirty="0">
              <a:solidFill>
                <a:schemeClr val="accent1"/>
              </a:solidFill>
              <a:latin typeface="Calibri"/>
              <a:ea typeface="Calibri"/>
              <a:cs typeface="Calibri"/>
              <a:sym typeface="Calibri"/>
            </a:endParaRPr>
          </a:p>
          <a:p>
            <a:pPr marL="228600" marR="0" lvl="0" indent="-228600" algn="l" rtl="0">
              <a:lnSpc>
                <a:spcPct val="90000"/>
              </a:lnSpc>
              <a:spcBef>
                <a:spcPts val="1200"/>
              </a:spcBef>
              <a:spcAft>
                <a:spcPts val="0"/>
              </a:spcAft>
              <a:buClr>
                <a:schemeClr val="accent1"/>
              </a:buClr>
              <a:buSzPts val="2800"/>
              <a:buFont typeface="Arial"/>
              <a:buNone/>
            </a:pPr>
            <a:r>
              <a:rPr lang="en-US" sz="2800" b="1" i="1" u="none" strike="noStrike" cap="none" dirty="0">
                <a:solidFill>
                  <a:schemeClr val="accent1"/>
                </a:solidFill>
                <a:latin typeface="Calibri"/>
                <a:ea typeface="Calibri"/>
                <a:cs typeface="Calibri"/>
                <a:sym typeface="Calibri"/>
              </a:rPr>
              <a:t>     … this is the TW Coronavirus Challenge</a:t>
            </a:r>
            <a:endParaRPr sz="2800" b="0" i="0" u="none" strike="noStrike" cap="none" dirty="0">
              <a:solidFill>
                <a:schemeClr val="dk1"/>
              </a:solidFill>
              <a:latin typeface="Calibri"/>
              <a:ea typeface="Calibri"/>
              <a:cs typeface="Calibri"/>
              <a:sym typeface="Calibri"/>
            </a:endParaRPr>
          </a:p>
          <a:p>
            <a:pPr marL="342900" marR="0" lvl="0" indent="-139700" algn="l" rtl="0">
              <a:lnSpc>
                <a:spcPct val="90000"/>
              </a:lnSpc>
              <a:spcBef>
                <a:spcPts val="640"/>
              </a:spcBef>
              <a:spcAft>
                <a:spcPts val="0"/>
              </a:spcAft>
              <a:buClr>
                <a:schemeClr val="dk1"/>
              </a:buClr>
              <a:buSzPts val="3200"/>
              <a:buFont typeface="Arial"/>
              <a:buNone/>
            </a:pPr>
            <a:endParaRPr sz="2800" b="0" i="0" u="none" strike="noStrike" cap="none" dirty="0">
              <a:solidFill>
                <a:schemeClr val="dk1"/>
              </a:solidFill>
              <a:latin typeface="Calibri"/>
              <a:ea typeface="Calibri"/>
              <a:cs typeface="Calibri"/>
              <a:sym typeface="Calibri"/>
            </a:endParaRPr>
          </a:p>
          <a:p>
            <a:pPr marL="342900" marR="0" lvl="0" indent="-139700" algn="l" rtl="0">
              <a:lnSpc>
                <a:spcPct val="90000"/>
              </a:lnSpc>
              <a:spcBef>
                <a:spcPts val="640"/>
              </a:spcBef>
              <a:spcAft>
                <a:spcPts val="0"/>
              </a:spcAft>
              <a:buClr>
                <a:schemeClr val="dk1"/>
              </a:buClr>
              <a:buSzPts val="3200"/>
              <a:buFont typeface="Arial"/>
              <a:buNone/>
            </a:pPr>
            <a:endParaRPr sz="2800" b="0" i="0" u="none" strike="noStrike" cap="none" dirty="0">
              <a:solidFill>
                <a:schemeClr val="accent1"/>
              </a:solidFill>
              <a:latin typeface="Calibri"/>
              <a:ea typeface="Calibri"/>
              <a:cs typeface="Calibri"/>
              <a:sym typeface="Calibri"/>
            </a:endParaRPr>
          </a:p>
          <a:p>
            <a:pPr marL="342900" marR="0" lvl="0" indent="-139700" algn="l" rtl="0">
              <a:lnSpc>
                <a:spcPct val="90000"/>
              </a:lnSpc>
              <a:spcBef>
                <a:spcPts val="640"/>
              </a:spcBef>
              <a:spcAft>
                <a:spcPts val="0"/>
              </a:spcAft>
              <a:buClr>
                <a:schemeClr val="dk1"/>
              </a:buClr>
              <a:buSzPts val="32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useBgFill="1">
        <p:nvSpPr>
          <p:cNvPr id="56" name="Google Shape;56;p1"/>
          <p:cNvSpPr txBox="1">
            <a:spLocks noGrp="1"/>
          </p:cNvSpPr>
          <p:nvPr>
            <p:ph type="ctrTitle"/>
          </p:nvPr>
        </p:nvSpPr>
        <p:spPr>
          <a:xfrm>
            <a:off x="4989965" y="1413659"/>
            <a:ext cx="3483937" cy="2089951"/>
          </a:xfrm>
          <a:prstGeom prst="rect">
            <a:avLst/>
          </a:prstGeom>
        </p:spPr>
        <p:txBody>
          <a:bodyPr spcFirstLastPara="1" lIns="182875" tIns="45700" rIns="457200" bIns="45700" anchor="b" anchorCtr="0">
            <a:normAutofit fontScale="90000"/>
          </a:bodyPr>
          <a:lstStyle/>
          <a:p>
            <a:pPr marL="228600" lvl="0" indent="0" rtl="0">
              <a:spcBef>
                <a:spcPts val="0"/>
              </a:spcBef>
              <a:spcAft>
                <a:spcPts val="0"/>
              </a:spcAft>
              <a:buClr>
                <a:schemeClr val="lt1"/>
              </a:buClr>
              <a:buSzPts val="4800"/>
              <a:buFont typeface="Calibri"/>
              <a:buNone/>
            </a:pPr>
            <a:r>
              <a:rPr lang="en-US" sz="4400" b="1" dirty="0">
                <a:solidFill>
                  <a:schemeClr val="bg1"/>
                </a:solidFill>
                <a:latin typeface="Calibri"/>
                <a:ea typeface="Calibri"/>
                <a:cs typeface="Calibri"/>
                <a:sym typeface="Calibri"/>
              </a:rPr>
              <a:t>Technical Writing</a:t>
            </a: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Coronavirus Challenge</a:t>
            </a:r>
            <a:br>
              <a:rPr lang="en-US" sz="4400" b="1" dirty="0">
                <a:solidFill>
                  <a:schemeClr val="bg1"/>
                </a:solidFill>
                <a:latin typeface="Calibri"/>
                <a:ea typeface="Calibri"/>
                <a:cs typeface="Calibri"/>
                <a:sym typeface="Calibri"/>
              </a:rPr>
            </a:b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Part </a:t>
            </a:r>
            <a:r>
              <a:rPr lang="en-US" sz="4400" b="1" dirty="0">
                <a:solidFill>
                  <a:schemeClr val="bg1"/>
                </a:solidFill>
              </a:rPr>
              <a:t>4</a:t>
            </a:r>
            <a:endParaRPr lang="en-US" sz="4400" b="1" dirty="0"/>
          </a:p>
        </p:txBody>
      </p:sp>
      <p:sp useBgFill="1">
        <p:nvSpPr>
          <p:cNvPr id="57" name="Google Shape;57;p1"/>
          <p:cNvSpPr txBox="1">
            <a:spLocks noGrp="1"/>
          </p:cNvSpPr>
          <p:nvPr>
            <p:ph type="subTitle" idx="1"/>
          </p:nvPr>
        </p:nvSpPr>
        <p:spPr>
          <a:xfrm>
            <a:off x="4989965" y="3678221"/>
            <a:ext cx="3483937" cy="420875"/>
          </a:xfrm>
          <a:prstGeom prst="rect">
            <a:avLst/>
          </a:prstGeom>
        </p:spPr>
        <p:txBody>
          <a:bodyPr spcFirstLastPara="1" lIns="457200" tIns="45700" rIns="457200" bIns="45700" anchor="t" anchorCtr="0">
            <a:normAutofit/>
          </a:bodyPr>
          <a:lstStyle/>
          <a:p>
            <a:pPr marL="0" lvl="0" indent="0" rtl="0">
              <a:spcBef>
                <a:spcPts val="0"/>
              </a:spcBef>
              <a:spcAft>
                <a:spcPts val="600"/>
              </a:spcAft>
              <a:buClr>
                <a:schemeClr val="lt1"/>
              </a:buClr>
              <a:buSzPts val="2400"/>
              <a:buNone/>
            </a:pPr>
            <a:r>
              <a:rPr lang="en-US" sz="1700" dirty="0">
                <a:solidFill>
                  <a:schemeClr val="bg1"/>
                </a:solidFill>
              </a:rPr>
              <a:t>Summer 2020</a:t>
            </a:r>
          </a:p>
        </p:txBody>
      </p:sp>
      <p:pic>
        <p:nvPicPr>
          <p:cNvPr id="3" name="Picture 2" descr="A group of people standing next to a person&#10;&#10;Description automatically generated">
            <a:extLst>
              <a:ext uri="{FF2B5EF4-FFF2-40B4-BE49-F238E27FC236}">
                <a16:creationId xmlns:a16="http://schemas.microsoft.com/office/drawing/2014/main" id="{9CF90D71-5BC5-4717-80D8-0C6A1B22B626}"/>
              </a:ext>
            </a:extLst>
          </p:cNvPr>
          <p:cNvPicPr>
            <a:picLocks noChangeAspect="1"/>
          </p:cNvPicPr>
          <p:nvPr/>
        </p:nvPicPr>
        <p:blipFill rotWithShape="1">
          <a:blip r:embed="rId3"/>
          <a:srcRect l="28649" t="5367" r="21940" b="-1376"/>
          <a:stretch/>
        </p:blipFill>
        <p:spPr>
          <a:xfrm>
            <a:off x="0" y="98333"/>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useBgFill="1">
        <p:nvSpPr>
          <p:cNvPr id="6" name="Rectangle 5">
            <a:extLst>
              <a:ext uri="{FF2B5EF4-FFF2-40B4-BE49-F238E27FC236}">
                <a16:creationId xmlns:a16="http://schemas.microsoft.com/office/drawing/2014/main" id="{244373EE-DB43-4F6A-9ED1-5C52E44D517F}"/>
              </a:ext>
            </a:extLst>
          </p:cNvPr>
          <p:cNvSpPr/>
          <p:nvPr/>
        </p:nvSpPr>
        <p:spPr>
          <a:xfrm>
            <a:off x="4262284" y="4273707"/>
            <a:ext cx="4572000" cy="4001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15107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35"/>
        <p:cNvGrpSpPr/>
        <p:nvPr/>
      </p:nvGrpSpPr>
      <p:grpSpPr>
        <a:xfrm>
          <a:off x="0" y="0"/>
          <a:ext cx="0" cy="0"/>
          <a:chOff x="0" y="0"/>
          <a:chExt cx="0" cy="0"/>
        </a:xfrm>
      </p:grpSpPr>
      <p:sp>
        <p:nvSpPr>
          <p:cNvPr id="336" name="Google Shape;336;p34"/>
          <p:cNvSpPr txBox="1">
            <a:spLocks noGrp="1"/>
          </p:cNvSpPr>
          <p:nvPr>
            <p:ph type="title"/>
          </p:nvPr>
        </p:nvSpPr>
        <p:spPr>
          <a:xfrm>
            <a:off x="228600" y="228600"/>
            <a:ext cx="8205710" cy="9144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000000"/>
              </a:buClr>
              <a:buSzPts val="3600"/>
              <a:buFont typeface="Calibri"/>
              <a:buNone/>
            </a:pPr>
            <a:r>
              <a:rPr lang="en-US">
                <a:solidFill>
                  <a:srgbClr val="000000"/>
                </a:solidFill>
                <a:latin typeface="Calibri"/>
                <a:ea typeface="Calibri"/>
                <a:cs typeface="Calibri"/>
                <a:sym typeface="Calibri"/>
              </a:rPr>
              <a:t>Drafting part 2 of your challenge statement</a:t>
            </a:r>
            <a:endParaRPr/>
          </a:p>
        </p:txBody>
      </p:sp>
      <p:grpSp>
        <p:nvGrpSpPr>
          <p:cNvPr id="337" name="Google Shape;337;p34"/>
          <p:cNvGrpSpPr/>
          <p:nvPr/>
        </p:nvGrpSpPr>
        <p:grpSpPr>
          <a:xfrm>
            <a:off x="3017520" y="1051560"/>
            <a:ext cx="3108960" cy="1920240"/>
            <a:chOff x="3017520" y="1051560"/>
            <a:chExt cx="3108960" cy="1920240"/>
          </a:xfrm>
        </p:grpSpPr>
        <p:sp>
          <p:nvSpPr>
            <p:cNvPr id="338" name="Google Shape;338;p34"/>
            <p:cNvSpPr/>
            <p:nvPr/>
          </p:nvSpPr>
          <p:spPr>
            <a:xfrm>
              <a:off x="3017520" y="1051560"/>
              <a:ext cx="3108960" cy="1920240"/>
            </a:xfrm>
            <a:prstGeom prst="foldedCorner">
              <a:avLst>
                <a:gd name="adj" fmla="val 9131"/>
              </a:avLst>
            </a:prstGeom>
            <a:solidFill>
              <a:srgbClr val="66FF66"/>
            </a:solidFill>
            <a:ln w="9525" cap="flat" cmpd="sng">
              <a:solidFill>
                <a:schemeClr val="dk1"/>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Challenge Statement</a:t>
              </a:r>
              <a:endParaRPr sz="1400" b="0" i="0" u="none" strike="noStrike" cap="none">
                <a:solidFill>
                  <a:srgbClr val="000000"/>
                </a:solidFill>
                <a:latin typeface="Arial"/>
                <a:ea typeface="Arial"/>
                <a:cs typeface="Arial"/>
                <a:sym typeface="Arial"/>
              </a:endParaRPr>
            </a:p>
          </p:txBody>
        </p:sp>
        <p:sp>
          <p:nvSpPr>
            <p:cNvPr id="339" name="Google Shape;339;p34"/>
            <p:cNvSpPr/>
            <p:nvPr/>
          </p:nvSpPr>
          <p:spPr>
            <a:xfrm>
              <a:off x="3200400" y="2449919"/>
              <a:ext cx="2743200" cy="369332"/>
            </a:xfrm>
            <a:prstGeom prst="roundRect">
              <a:avLst>
                <a:gd name="adj" fmla="val 0"/>
              </a:avLst>
            </a:prstGeom>
            <a:solidFill>
              <a:srgbClr val="75DBFF"/>
            </a:solidFill>
            <a:ln w="1905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112713" marR="0" lvl="0" indent="-112713" algn="l" rtl="0">
                <a:lnSpc>
                  <a:spcPct val="100000"/>
                </a:lnSpc>
                <a:spcBef>
                  <a:spcPts val="0"/>
                </a:spcBef>
                <a:spcAft>
                  <a:spcPts val="0"/>
                </a:spcAft>
                <a:buClr>
                  <a:schemeClr val="lt1"/>
                </a:buClr>
                <a:buSzPts val="1800"/>
                <a:buFont typeface="Arial"/>
                <a:buChar char="•"/>
              </a:pPr>
              <a:r>
                <a:rPr lang="en-US" sz="1800" b="1" i="0" u="none" strike="noStrike" cap="none">
                  <a:solidFill>
                    <a:schemeClr val="lt1"/>
                  </a:solidFill>
                  <a:latin typeface="Calibri"/>
                  <a:ea typeface="Calibri"/>
                  <a:cs typeface="Calibri"/>
                  <a:sym typeface="Calibri"/>
                </a:rPr>
                <a:t>How we will do it</a:t>
              </a:r>
              <a:endParaRPr sz="1400" b="0" i="0" u="none" strike="noStrike" cap="none">
                <a:solidFill>
                  <a:srgbClr val="000000"/>
                </a:solidFill>
                <a:latin typeface="Arial"/>
                <a:ea typeface="Arial"/>
                <a:cs typeface="Arial"/>
                <a:sym typeface="Arial"/>
              </a:endParaRPr>
            </a:p>
          </p:txBody>
        </p:sp>
        <p:sp>
          <p:nvSpPr>
            <p:cNvPr id="340" name="Google Shape;340;p34"/>
            <p:cNvSpPr/>
            <p:nvPr/>
          </p:nvSpPr>
          <p:spPr>
            <a:xfrm>
              <a:off x="3200400" y="1764120"/>
              <a:ext cx="2743200" cy="769441"/>
            </a:xfrm>
            <a:prstGeom prst="roundRect">
              <a:avLst>
                <a:gd name="adj" fmla="val 0"/>
              </a:avLst>
            </a:prstGeom>
            <a:solidFill>
              <a:srgbClr val="75DBFF"/>
            </a:solidFill>
            <a:ln>
              <a:noFill/>
            </a:ln>
          </p:spPr>
          <p:txBody>
            <a:bodyPr spcFirstLastPara="1" wrap="square" lIns="45700" tIns="45700" rIns="45700" bIns="45700" anchor="ctr" anchorCtr="0">
              <a:noAutofit/>
            </a:bodyPr>
            <a:lstStyle/>
            <a:p>
              <a:pPr marL="112713" marR="0" lvl="0" indent="-112713" algn="l" rtl="0">
                <a:lnSpc>
                  <a:spcPct val="100000"/>
                </a:lnSpc>
                <a:spcBef>
                  <a:spcPts val="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How we will know success</a:t>
              </a:r>
              <a:endParaRPr sz="1400" b="0" i="0" u="none" strike="noStrike" cap="none">
                <a:solidFill>
                  <a:srgbClr val="000000"/>
                </a:solidFill>
                <a:latin typeface="Arial"/>
                <a:ea typeface="Arial"/>
                <a:cs typeface="Arial"/>
                <a:sym typeface="Arial"/>
              </a:endParaRPr>
            </a:p>
          </p:txBody>
        </p:sp>
        <p:sp>
          <p:nvSpPr>
            <p:cNvPr id="341" name="Google Shape;341;p34"/>
            <p:cNvSpPr/>
            <p:nvPr/>
          </p:nvSpPr>
          <p:spPr>
            <a:xfrm>
              <a:off x="3200400" y="1508760"/>
              <a:ext cx="2743200" cy="365760"/>
            </a:xfrm>
            <a:prstGeom prst="roundRect">
              <a:avLst>
                <a:gd name="adj" fmla="val 0"/>
              </a:avLst>
            </a:prstGeom>
            <a:solidFill>
              <a:srgbClr val="75DBFF"/>
            </a:solidFill>
            <a:ln>
              <a:noFill/>
            </a:ln>
          </p:spPr>
          <p:txBody>
            <a:bodyPr spcFirstLastPara="1" wrap="square" lIns="45700" tIns="45700" rIns="45700" bIns="45700" anchor="ctr" anchorCtr="0">
              <a:noAutofit/>
            </a:bodyPr>
            <a:lstStyle/>
            <a:p>
              <a:pPr marL="112713" marR="0" lvl="0" indent="-112713" algn="l" rtl="0">
                <a:lnSpc>
                  <a:spcPct val="100000"/>
                </a:lnSpc>
                <a:spcBef>
                  <a:spcPts val="0"/>
                </a:spcBef>
                <a:spcAft>
                  <a:spcPts val="0"/>
                </a:spcAft>
                <a:buClr>
                  <a:schemeClr val="lt1"/>
                </a:buClr>
                <a:buSzPts val="1800"/>
                <a:buFont typeface="Arial"/>
                <a:buChar char="•"/>
              </a:pPr>
              <a:r>
                <a:rPr lang="en-US" sz="1800" b="1" i="0" u="none" strike="noStrike" cap="none">
                  <a:solidFill>
                    <a:schemeClr val="lt1"/>
                  </a:solidFill>
                  <a:latin typeface="Calibri"/>
                  <a:ea typeface="Calibri"/>
                  <a:cs typeface="Calibri"/>
                  <a:sym typeface="Calibri"/>
                </a:rPr>
                <a:t>What will be done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45"/>
        <p:cNvGrpSpPr/>
        <p:nvPr/>
      </p:nvGrpSpPr>
      <p:grpSpPr>
        <a:xfrm>
          <a:off x="0" y="0"/>
          <a:ext cx="0" cy="0"/>
          <a:chOff x="0" y="0"/>
          <a:chExt cx="0" cy="0"/>
        </a:xfrm>
      </p:grpSpPr>
      <p:sp>
        <p:nvSpPr>
          <p:cNvPr id="346" name="Google Shape;346;p35"/>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SMART </a:t>
            </a:r>
            <a:r>
              <a:rPr lang="en-US" u="sng"/>
              <a:t>outcome</a:t>
            </a:r>
            <a:r>
              <a:rPr lang="en-US"/>
              <a:t>-based goals</a:t>
            </a:r>
            <a:endParaRPr/>
          </a:p>
        </p:txBody>
      </p:sp>
      <p:graphicFrame>
        <p:nvGraphicFramePr>
          <p:cNvPr id="347" name="Google Shape;347;p35"/>
          <p:cNvGraphicFramePr/>
          <p:nvPr>
            <p:extLst>
              <p:ext uri="{D42A27DB-BD31-4B8C-83A1-F6EECF244321}">
                <p14:modId xmlns:p14="http://schemas.microsoft.com/office/powerpoint/2010/main" val="928821275"/>
              </p:ext>
            </p:extLst>
          </p:nvPr>
        </p:nvGraphicFramePr>
        <p:xfrm>
          <a:off x="365760" y="1143000"/>
          <a:ext cx="8366750" cy="4297700"/>
        </p:xfrm>
        <a:graphic>
          <a:graphicData uri="http://schemas.openxmlformats.org/drawingml/2006/table">
            <a:tbl>
              <a:tblPr firstRow="1" bandRow="1">
                <a:noFill/>
                <a:tableStyleId>{77A76CC9-9744-4508-BD43-08D2B44C092B}</a:tableStyleId>
              </a:tblPr>
              <a:tblGrid>
                <a:gridCol w="1673350">
                  <a:extLst>
                    <a:ext uri="{9D8B030D-6E8A-4147-A177-3AD203B41FA5}">
                      <a16:colId xmlns:a16="http://schemas.microsoft.com/office/drawing/2014/main" val="20000"/>
                    </a:ext>
                  </a:extLst>
                </a:gridCol>
                <a:gridCol w="1812800">
                  <a:extLst>
                    <a:ext uri="{9D8B030D-6E8A-4147-A177-3AD203B41FA5}">
                      <a16:colId xmlns:a16="http://schemas.microsoft.com/office/drawing/2014/main" val="20001"/>
                    </a:ext>
                  </a:extLst>
                </a:gridCol>
                <a:gridCol w="1673350">
                  <a:extLst>
                    <a:ext uri="{9D8B030D-6E8A-4147-A177-3AD203B41FA5}">
                      <a16:colId xmlns:a16="http://schemas.microsoft.com/office/drawing/2014/main" val="20002"/>
                    </a:ext>
                  </a:extLst>
                </a:gridCol>
                <a:gridCol w="1673350">
                  <a:extLst>
                    <a:ext uri="{9D8B030D-6E8A-4147-A177-3AD203B41FA5}">
                      <a16:colId xmlns:a16="http://schemas.microsoft.com/office/drawing/2014/main" val="20003"/>
                    </a:ext>
                  </a:extLst>
                </a:gridCol>
                <a:gridCol w="1533900">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chemeClr val="dk1"/>
                        </a:buClr>
                        <a:buSzPts val="2800"/>
                        <a:buFont typeface="Calibri"/>
                        <a:buNone/>
                      </a:pPr>
                      <a:r>
                        <a:rPr lang="en-US" sz="2800" b="1" u="none" strike="noStrike" cap="none">
                          <a:latin typeface="Calibri"/>
                          <a:ea typeface="Calibri"/>
                          <a:cs typeface="Calibri"/>
                          <a:sym typeface="Calibri"/>
                        </a:rPr>
                        <a:t>S</a:t>
                      </a:r>
                      <a:r>
                        <a:rPr lang="en-US" sz="2400" b="0" u="none" strike="noStrike" cap="none">
                          <a:latin typeface="Calibri"/>
                          <a:ea typeface="Calibri"/>
                          <a:cs typeface="Calibri"/>
                          <a:sym typeface="Calibri"/>
                        </a:rPr>
                        <a:t>pecific</a:t>
                      </a:r>
                      <a:endParaRPr sz="1400" u="none" strike="noStrike" cap="none"/>
                    </a:p>
                  </a:txBody>
                  <a:tcPr marL="91450" marR="91450" marT="45725" marB="45725" anchor="ctr">
                    <a:solidFill>
                      <a:srgbClr val="1E4E79"/>
                    </a:solidFill>
                  </a:tcPr>
                </a:tc>
                <a:tc>
                  <a:txBody>
                    <a:bodyPr/>
                    <a:lstStyle/>
                    <a:p>
                      <a:pPr marL="0" marR="0" lvl="0" indent="0" algn="l" rtl="0">
                        <a:lnSpc>
                          <a:spcPct val="100000"/>
                        </a:lnSpc>
                        <a:spcBef>
                          <a:spcPts val="0"/>
                        </a:spcBef>
                        <a:spcAft>
                          <a:spcPts val="0"/>
                        </a:spcAft>
                        <a:buClr>
                          <a:schemeClr val="dk1"/>
                        </a:buClr>
                        <a:buSzPts val="2800"/>
                        <a:buFont typeface="Calibri"/>
                        <a:buNone/>
                      </a:pPr>
                      <a:r>
                        <a:rPr lang="en-US" sz="2800" b="1" u="none" strike="noStrike" cap="none">
                          <a:latin typeface="Calibri"/>
                          <a:ea typeface="Calibri"/>
                          <a:cs typeface="Calibri"/>
                          <a:sym typeface="Calibri"/>
                        </a:rPr>
                        <a:t>M</a:t>
                      </a:r>
                      <a:r>
                        <a:rPr lang="en-US" sz="2400" b="0" u="none" strike="noStrike" cap="none">
                          <a:latin typeface="Calibri"/>
                          <a:ea typeface="Calibri"/>
                          <a:cs typeface="Calibri"/>
                          <a:sym typeface="Calibri"/>
                        </a:rPr>
                        <a:t>easurable</a:t>
                      </a:r>
                      <a:endParaRPr sz="2400" b="0" u="none" strike="noStrike" cap="none"/>
                    </a:p>
                  </a:txBody>
                  <a:tcPr marL="91450" marR="91450" marT="45725" marB="45725" anchor="ctr">
                    <a:solidFill>
                      <a:srgbClr val="1E4E79"/>
                    </a:solidFill>
                  </a:tcPr>
                </a:tc>
                <a:tc>
                  <a:txBody>
                    <a:bodyPr/>
                    <a:lstStyle/>
                    <a:p>
                      <a:pPr marL="0" marR="0" lvl="0" indent="0" algn="l" rtl="0">
                        <a:lnSpc>
                          <a:spcPct val="100000"/>
                        </a:lnSpc>
                        <a:spcBef>
                          <a:spcPts val="0"/>
                        </a:spcBef>
                        <a:spcAft>
                          <a:spcPts val="0"/>
                        </a:spcAft>
                        <a:buClr>
                          <a:schemeClr val="dk1"/>
                        </a:buClr>
                        <a:buSzPts val="2800"/>
                        <a:buFont typeface="Calibri"/>
                        <a:buNone/>
                      </a:pPr>
                      <a:r>
                        <a:rPr lang="en-US" sz="2800" b="1" u="none" strike="noStrike" cap="none">
                          <a:latin typeface="Calibri"/>
                          <a:ea typeface="Calibri"/>
                          <a:cs typeface="Calibri"/>
                          <a:sym typeface="Calibri"/>
                        </a:rPr>
                        <a:t>A</a:t>
                      </a:r>
                      <a:r>
                        <a:rPr lang="en-US" sz="2400" b="0" u="none" strike="noStrike" cap="none">
                          <a:latin typeface="Calibri"/>
                          <a:ea typeface="Calibri"/>
                          <a:cs typeface="Calibri"/>
                          <a:sym typeface="Calibri"/>
                        </a:rPr>
                        <a:t>ggressive yet </a:t>
                      </a:r>
                      <a:r>
                        <a:rPr lang="en-US" sz="2800" b="1" u="none" strike="noStrike" cap="none">
                          <a:latin typeface="Calibri"/>
                          <a:ea typeface="Calibri"/>
                          <a:cs typeface="Calibri"/>
                          <a:sym typeface="Calibri"/>
                        </a:rPr>
                        <a:t>A</a:t>
                      </a:r>
                      <a:r>
                        <a:rPr lang="en-US" sz="2400" b="0" u="none" strike="noStrike" cap="none">
                          <a:latin typeface="Calibri"/>
                          <a:ea typeface="Calibri"/>
                          <a:cs typeface="Calibri"/>
                          <a:sym typeface="Calibri"/>
                        </a:rPr>
                        <a:t>chievable</a:t>
                      </a:r>
                      <a:endParaRPr sz="2400" b="0" u="none" strike="noStrike" cap="none"/>
                    </a:p>
                  </a:txBody>
                  <a:tcPr marL="91450" marR="91450" marT="45725" marB="45725" anchor="ctr">
                    <a:solidFill>
                      <a:srgbClr val="1E4E79"/>
                    </a:solidFill>
                  </a:tcPr>
                </a:tc>
                <a:tc>
                  <a:txBody>
                    <a:bodyPr/>
                    <a:lstStyle/>
                    <a:p>
                      <a:pPr marL="0" marR="0" lvl="0" indent="0" algn="l" rtl="0">
                        <a:lnSpc>
                          <a:spcPct val="100000"/>
                        </a:lnSpc>
                        <a:spcBef>
                          <a:spcPts val="0"/>
                        </a:spcBef>
                        <a:spcAft>
                          <a:spcPts val="0"/>
                        </a:spcAft>
                        <a:buClr>
                          <a:schemeClr val="dk1"/>
                        </a:buClr>
                        <a:buSzPts val="2800"/>
                        <a:buFont typeface="Calibri"/>
                        <a:buNone/>
                      </a:pPr>
                      <a:r>
                        <a:rPr lang="en-US" sz="2800" b="1" u="none" strike="noStrike" cap="none">
                          <a:latin typeface="Calibri"/>
                          <a:ea typeface="Calibri"/>
                          <a:cs typeface="Calibri"/>
                          <a:sym typeface="Calibri"/>
                        </a:rPr>
                        <a:t>R</a:t>
                      </a:r>
                      <a:r>
                        <a:rPr lang="en-US" sz="2400" b="0" u="none" strike="noStrike" cap="none">
                          <a:latin typeface="Calibri"/>
                          <a:ea typeface="Calibri"/>
                          <a:cs typeface="Calibri"/>
                          <a:sym typeface="Calibri"/>
                        </a:rPr>
                        <a:t>elevant</a:t>
                      </a:r>
                      <a:endParaRPr sz="2400" b="0" u="none" strike="noStrike" cap="none"/>
                    </a:p>
                  </a:txBody>
                  <a:tcPr marL="91450" marR="91450" marT="45725" marB="45725" anchor="ctr">
                    <a:solidFill>
                      <a:srgbClr val="1E4E79"/>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latin typeface="Calibri"/>
                          <a:ea typeface="Calibri"/>
                          <a:cs typeface="Calibri"/>
                          <a:sym typeface="Calibri"/>
                        </a:rPr>
                        <a:t>T</a:t>
                      </a:r>
                      <a:r>
                        <a:rPr lang="en-US" sz="2400" b="0" u="none" strike="noStrike" cap="none">
                          <a:latin typeface="Calibri"/>
                          <a:ea typeface="Calibri"/>
                          <a:cs typeface="Calibri"/>
                          <a:sym typeface="Calibri"/>
                        </a:rPr>
                        <a:t>ime bound</a:t>
                      </a:r>
                      <a:endParaRPr sz="2400" b="0" u="none" strike="noStrike" cap="none"/>
                    </a:p>
                  </a:txBody>
                  <a:tcPr marL="91450" marR="91450" marT="45725" marB="45725" anchor="ctr">
                    <a:solidFill>
                      <a:srgbClr val="1E4E79"/>
                    </a:solidFill>
                  </a:tcPr>
                </a:tc>
                <a:extLst>
                  <a:ext uri="{0D108BD9-81ED-4DB2-BD59-A6C34878D82A}">
                    <a16:rowId xmlns:a16="http://schemas.microsoft.com/office/drawing/2014/main" val="10000"/>
                  </a:ext>
                </a:extLst>
              </a:tr>
              <a:tr h="370850">
                <a:tc>
                  <a:txBody>
                    <a:bodyPr/>
                    <a:lstStyle/>
                    <a:p>
                      <a:pPr marL="137160" marR="0" lvl="0" indent="-137160" algn="l" rtl="0">
                        <a:lnSpc>
                          <a:spcPct val="100000"/>
                        </a:lnSpc>
                        <a:spcBef>
                          <a:spcPts val="0"/>
                        </a:spcBef>
                        <a:spcAft>
                          <a:spcPts val="0"/>
                        </a:spcAft>
                        <a:buClr>
                          <a:schemeClr val="dk1"/>
                        </a:buClr>
                        <a:buSzPts val="2000"/>
                        <a:buFont typeface="Arial"/>
                        <a:buChar char="•"/>
                      </a:pPr>
                      <a:r>
                        <a:rPr lang="en-US" sz="2000" u="none" strike="noStrike" cap="none" dirty="0">
                          <a:latin typeface="Calibri"/>
                          <a:ea typeface="Calibri"/>
                          <a:cs typeface="Calibri"/>
                          <a:sym typeface="Calibri"/>
                        </a:rPr>
                        <a:t>Improvement at what? </a:t>
                      </a:r>
                      <a:endParaRPr sz="1400" u="none" strike="noStrike" cap="none" dirty="0"/>
                    </a:p>
                    <a:p>
                      <a:pPr marL="137160" marR="0" lvl="0" indent="-137160" algn="l" rtl="0">
                        <a:lnSpc>
                          <a:spcPct val="100000"/>
                        </a:lnSpc>
                        <a:spcBef>
                          <a:spcPts val="0"/>
                        </a:spcBef>
                        <a:spcAft>
                          <a:spcPts val="0"/>
                        </a:spcAft>
                        <a:buClr>
                          <a:schemeClr val="dk1"/>
                        </a:buClr>
                        <a:buSzPts val="2000"/>
                        <a:buFont typeface="Arial"/>
                        <a:buChar char="•"/>
                      </a:pPr>
                      <a:r>
                        <a:rPr lang="en-US" sz="2000" u="none" strike="noStrike" cap="none" dirty="0">
                          <a:latin typeface="Calibri"/>
                          <a:ea typeface="Calibri"/>
                          <a:cs typeface="Calibri"/>
                          <a:sym typeface="Calibri"/>
                        </a:rPr>
                        <a:t>For whom? </a:t>
                      </a:r>
                      <a:endParaRPr sz="1400" u="none" strike="noStrike" cap="none" dirty="0"/>
                    </a:p>
                    <a:p>
                      <a:pPr marL="137160" marR="0" lvl="0" indent="-10160" algn="l" rtl="0">
                        <a:lnSpc>
                          <a:spcPct val="100000"/>
                        </a:lnSpc>
                        <a:spcBef>
                          <a:spcPts val="0"/>
                        </a:spcBef>
                        <a:spcAft>
                          <a:spcPts val="0"/>
                        </a:spcAft>
                        <a:buClr>
                          <a:schemeClr val="dk1"/>
                        </a:buClr>
                        <a:buSzPts val="2000"/>
                        <a:buFont typeface="Arial"/>
                        <a:buNone/>
                      </a:pPr>
                      <a:endParaRPr sz="2000" u="none" strike="noStrike" cap="none" dirty="0"/>
                    </a:p>
                  </a:txBody>
                  <a:tcPr marL="91450" marR="0" marT="45725" marB="45725">
                    <a:noFill/>
                  </a:tcPr>
                </a:tc>
                <a:tc>
                  <a:txBody>
                    <a:bodyPr/>
                    <a:lstStyle/>
                    <a:p>
                      <a:pPr marL="137160" marR="0" lvl="1" indent="-137160" algn="l" rtl="0">
                        <a:lnSpc>
                          <a:spcPct val="100000"/>
                        </a:lnSpc>
                        <a:spcBef>
                          <a:spcPts val="0"/>
                        </a:spcBef>
                        <a:spcAft>
                          <a:spcPts val="0"/>
                        </a:spcAft>
                        <a:buClr>
                          <a:schemeClr val="dk1"/>
                        </a:buClr>
                        <a:buSzPts val="2000"/>
                        <a:buFont typeface="Arial"/>
                        <a:buChar char="•"/>
                      </a:pPr>
                      <a:r>
                        <a:rPr lang="en-US" sz="2000" u="none" strike="noStrike" cap="none" dirty="0">
                          <a:latin typeface="Calibri"/>
                          <a:ea typeface="Calibri"/>
                          <a:cs typeface="Calibri"/>
                          <a:sym typeface="Calibri"/>
                        </a:rPr>
                        <a:t>What measurement area?</a:t>
                      </a:r>
                      <a:endParaRPr sz="1400" u="none" strike="noStrike" cap="none" dirty="0"/>
                    </a:p>
                    <a:p>
                      <a:pPr marL="137160" marR="0" lvl="1" indent="-137160" algn="l" rtl="0">
                        <a:lnSpc>
                          <a:spcPct val="100000"/>
                        </a:lnSpc>
                        <a:spcBef>
                          <a:spcPts val="0"/>
                        </a:spcBef>
                        <a:spcAft>
                          <a:spcPts val="0"/>
                        </a:spcAft>
                        <a:buClr>
                          <a:schemeClr val="dk1"/>
                        </a:buClr>
                        <a:buSzPts val="2000"/>
                        <a:buFont typeface="Arial"/>
                        <a:buChar char="•"/>
                      </a:pPr>
                      <a:r>
                        <a:rPr lang="en-US" sz="2000" u="none" strike="noStrike" cap="none" dirty="0">
                          <a:latin typeface="Calibri"/>
                          <a:ea typeface="Calibri"/>
                          <a:cs typeface="Calibri"/>
                          <a:sym typeface="Calibri"/>
                        </a:rPr>
                        <a:t>Which particular metric?</a:t>
                      </a:r>
                      <a:endParaRPr sz="1400" u="none" strike="noStrike" cap="none" dirty="0"/>
                    </a:p>
                    <a:p>
                      <a:pPr marL="137160" marR="0" lvl="0" indent="-10160" algn="l" rtl="0">
                        <a:lnSpc>
                          <a:spcPct val="100000"/>
                        </a:lnSpc>
                        <a:spcBef>
                          <a:spcPts val="0"/>
                        </a:spcBef>
                        <a:spcAft>
                          <a:spcPts val="0"/>
                        </a:spcAft>
                        <a:buClr>
                          <a:schemeClr val="dk1"/>
                        </a:buClr>
                        <a:buSzPts val="2000"/>
                        <a:buFont typeface="Arial"/>
                        <a:buNone/>
                      </a:pPr>
                      <a:endParaRPr sz="2000" u="none" strike="noStrike" cap="none" dirty="0"/>
                    </a:p>
                  </a:txBody>
                  <a:tcPr marL="91450" marR="0" marT="45725" marB="45725">
                    <a:noFill/>
                  </a:tcPr>
                </a:tc>
                <a:tc>
                  <a:txBody>
                    <a:bodyPr/>
                    <a:lstStyle/>
                    <a:p>
                      <a:pPr marL="137160" marR="0" lvl="0" indent="-137160" algn="l" rtl="0">
                        <a:lnSpc>
                          <a:spcPct val="100000"/>
                        </a:lnSpc>
                        <a:spcBef>
                          <a:spcPts val="0"/>
                        </a:spcBef>
                        <a:spcAft>
                          <a:spcPts val="0"/>
                        </a:spcAft>
                        <a:buClr>
                          <a:schemeClr val="dk1"/>
                        </a:buClr>
                        <a:buSzPts val="2000"/>
                        <a:buFont typeface="Arial"/>
                        <a:buChar char="•"/>
                      </a:pPr>
                      <a:r>
                        <a:rPr lang="en-US" sz="2000" u="none" strike="noStrike" cap="none" dirty="0">
                          <a:latin typeface="Calibri"/>
                          <a:ea typeface="Calibri"/>
                          <a:cs typeface="Calibri"/>
                          <a:sym typeface="Calibri"/>
                        </a:rPr>
                        <a:t>By how much?</a:t>
                      </a:r>
                      <a:endParaRPr sz="1400" u="none" strike="noStrike" cap="none" dirty="0"/>
                    </a:p>
                    <a:p>
                      <a:pPr marL="137160" marR="0" lvl="0" indent="-137160" algn="l" rtl="0">
                        <a:lnSpc>
                          <a:spcPct val="100000"/>
                        </a:lnSpc>
                        <a:spcBef>
                          <a:spcPts val="600"/>
                        </a:spcBef>
                        <a:spcAft>
                          <a:spcPts val="0"/>
                        </a:spcAft>
                        <a:buClr>
                          <a:schemeClr val="dk1"/>
                        </a:buClr>
                        <a:buSzPts val="2000"/>
                        <a:buFont typeface="Arial"/>
                        <a:buChar char="•"/>
                      </a:pPr>
                      <a:r>
                        <a:rPr lang="en-US" sz="2000" u="none" strike="noStrike" cap="none" dirty="0">
                          <a:latin typeface="Calibri"/>
                          <a:ea typeface="Calibri"/>
                          <a:cs typeface="Calibri"/>
                          <a:sym typeface="Calibri"/>
                        </a:rPr>
                        <a:t>Over what baseline?</a:t>
                      </a:r>
                      <a:endParaRPr sz="1400" u="none" strike="noStrike" cap="none" dirty="0"/>
                    </a:p>
                  </a:txBody>
                  <a:tcPr marL="91450" marR="0" marT="45725" marB="45725">
                    <a:noFill/>
                  </a:tcPr>
                </a:tc>
                <a:tc>
                  <a:txBody>
                    <a:bodyPr/>
                    <a:lstStyle/>
                    <a:p>
                      <a:pPr marL="137160" marR="0" lvl="0" indent="-137160" algn="l" rtl="0">
                        <a:lnSpc>
                          <a:spcPct val="100000"/>
                        </a:lnSpc>
                        <a:spcBef>
                          <a:spcPts val="0"/>
                        </a:spcBef>
                        <a:spcAft>
                          <a:spcPts val="0"/>
                        </a:spcAft>
                        <a:buClr>
                          <a:schemeClr val="dk1"/>
                        </a:buClr>
                        <a:buSzPts val="2000"/>
                        <a:buFont typeface="Arial"/>
                        <a:buChar char="•"/>
                      </a:pPr>
                      <a:r>
                        <a:rPr lang="en-US" sz="2000" u="none" strike="noStrike" cap="none" dirty="0">
                          <a:latin typeface="Calibri"/>
                          <a:ea typeface="Calibri"/>
                          <a:cs typeface="Calibri"/>
                          <a:sym typeface="Calibri"/>
                        </a:rPr>
                        <a:t>Ties back to performance gaps</a:t>
                      </a:r>
                      <a:endParaRPr sz="1400" u="none" strike="noStrike" cap="none" dirty="0"/>
                    </a:p>
                    <a:p>
                      <a:pPr marL="137160" marR="0" lvl="0" indent="-137160" algn="l" rtl="0">
                        <a:lnSpc>
                          <a:spcPct val="100000"/>
                        </a:lnSpc>
                        <a:spcBef>
                          <a:spcPts val="600"/>
                        </a:spcBef>
                        <a:spcAft>
                          <a:spcPts val="0"/>
                        </a:spcAft>
                        <a:buClr>
                          <a:schemeClr val="dk1"/>
                        </a:buClr>
                        <a:buSzPts val="2000"/>
                        <a:buFont typeface="Arial"/>
                        <a:buChar char="•"/>
                      </a:pPr>
                      <a:r>
                        <a:rPr lang="en-US" sz="2000" u="none" strike="noStrike" cap="none" dirty="0">
                          <a:latin typeface="Calibri"/>
                          <a:ea typeface="Calibri"/>
                          <a:cs typeface="Calibri"/>
                          <a:sym typeface="Calibri"/>
                        </a:rPr>
                        <a:t>Links to strategies; measures their effectiveness </a:t>
                      </a:r>
                      <a:endParaRPr sz="1400" u="none" strike="noStrike" cap="none" dirty="0"/>
                    </a:p>
                    <a:p>
                      <a:pPr marL="137160" marR="0" lvl="0" indent="-10160" algn="l" rtl="0">
                        <a:lnSpc>
                          <a:spcPct val="100000"/>
                        </a:lnSpc>
                        <a:spcBef>
                          <a:spcPts val="600"/>
                        </a:spcBef>
                        <a:spcAft>
                          <a:spcPts val="0"/>
                        </a:spcAft>
                        <a:buClr>
                          <a:schemeClr val="dk1"/>
                        </a:buClr>
                        <a:buSzPts val="2000"/>
                        <a:buFont typeface="Arial"/>
                        <a:buNone/>
                      </a:pPr>
                      <a:endParaRPr sz="2000" u="none" strike="noStrike" cap="none" dirty="0"/>
                    </a:p>
                  </a:txBody>
                  <a:tcPr marL="91450" marR="0" marT="45725" marB="45725">
                    <a:noFill/>
                  </a:tcPr>
                </a:tc>
                <a:tc>
                  <a:txBody>
                    <a:bodyPr/>
                    <a:lstStyle/>
                    <a:p>
                      <a:pPr marL="137160" marR="0" lvl="0" indent="-137160" algn="l" rtl="0">
                        <a:lnSpc>
                          <a:spcPct val="100000"/>
                        </a:lnSpc>
                        <a:spcBef>
                          <a:spcPts val="0"/>
                        </a:spcBef>
                        <a:spcAft>
                          <a:spcPts val="0"/>
                        </a:spcAft>
                        <a:buClr>
                          <a:schemeClr val="dk1"/>
                        </a:buClr>
                        <a:buSzPts val="2000"/>
                        <a:buFont typeface="Arial"/>
                        <a:buChar char="•"/>
                      </a:pPr>
                      <a:r>
                        <a:rPr lang="en-US" sz="2000" u="none" strike="noStrike" cap="none" dirty="0">
                          <a:latin typeface="Calibri"/>
                          <a:ea typeface="Calibri"/>
                          <a:cs typeface="Calibri"/>
                          <a:sym typeface="Calibri"/>
                        </a:rPr>
                        <a:t>What time interval?</a:t>
                      </a:r>
                      <a:endParaRPr sz="1400" u="none" strike="noStrike" cap="none" dirty="0"/>
                    </a:p>
                    <a:p>
                      <a:pPr marL="137160" marR="0" lvl="0" indent="-137160" algn="l" rtl="0">
                        <a:lnSpc>
                          <a:spcPct val="100000"/>
                        </a:lnSpc>
                        <a:spcBef>
                          <a:spcPts val="600"/>
                        </a:spcBef>
                        <a:spcAft>
                          <a:spcPts val="0"/>
                        </a:spcAft>
                        <a:buClr>
                          <a:schemeClr val="dk1"/>
                        </a:buClr>
                        <a:buSzPts val="2000"/>
                        <a:buFont typeface="Arial"/>
                        <a:buChar char="•"/>
                      </a:pPr>
                      <a:r>
                        <a:rPr lang="en-US" sz="2000" u="none" strike="noStrike" cap="none" dirty="0">
                          <a:latin typeface="Calibri"/>
                          <a:ea typeface="Calibri"/>
                          <a:cs typeface="Calibri"/>
                          <a:sym typeface="Calibri"/>
                        </a:rPr>
                        <a:t>By what end date?</a:t>
                      </a:r>
                      <a:endParaRPr sz="1400" u="none" strike="noStrike" cap="none" dirty="0"/>
                    </a:p>
                    <a:p>
                      <a:pPr marL="137160" marR="0" lvl="0" indent="-10160" algn="l" rtl="0">
                        <a:lnSpc>
                          <a:spcPct val="100000"/>
                        </a:lnSpc>
                        <a:spcBef>
                          <a:spcPts val="600"/>
                        </a:spcBef>
                        <a:spcAft>
                          <a:spcPts val="0"/>
                        </a:spcAft>
                        <a:buClr>
                          <a:schemeClr val="dk1"/>
                        </a:buClr>
                        <a:buSzPts val="2000"/>
                        <a:buFont typeface="Arial"/>
                        <a:buNone/>
                      </a:pPr>
                      <a:endParaRPr sz="2000" u="none" strike="noStrike" cap="none" dirty="0"/>
                    </a:p>
                  </a:txBody>
                  <a:tcPr marL="91450" marR="0" marT="45725" marB="45725">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51"/>
        <p:cNvGrpSpPr/>
        <p:nvPr/>
      </p:nvGrpSpPr>
      <p:grpSpPr>
        <a:xfrm>
          <a:off x="0" y="0"/>
          <a:ext cx="0" cy="0"/>
          <a:chOff x="0" y="0"/>
          <a:chExt cx="0" cy="0"/>
        </a:xfrm>
      </p:grpSpPr>
      <p:sp>
        <p:nvSpPr>
          <p:cNvPr id="352" name="Google Shape;352;p36"/>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Good SMART goal grammar</a:t>
            </a:r>
            <a:endParaRPr/>
          </a:p>
        </p:txBody>
      </p:sp>
      <p:sp>
        <p:nvSpPr>
          <p:cNvPr id="353" name="Google Shape;353;p36"/>
          <p:cNvSpPr/>
          <p:nvPr/>
        </p:nvSpPr>
        <p:spPr>
          <a:xfrm>
            <a:off x="457200" y="1051560"/>
            <a:ext cx="3383280" cy="530352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Good grammatical form for SMART goals:</a:t>
            </a:r>
            <a:endParaRPr sz="1400" b="0" i="0" u="none" strike="noStrike" cap="none" dirty="0">
              <a:solidFill>
                <a:srgbClr val="000000"/>
              </a:solidFill>
              <a:latin typeface="Arial"/>
              <a:ea typeface="Arial"/>
              <a:cs typeface="Arial"/>
              <a:sym typeface="Arial"/>
            </a:endParaRPr>
          </a:p>
          <a:p>
            <a:pPr marL="182880" marR="0" lvl="0" indent="-182880" algn="l" rtl="0">
              <a:lnSpc>
                <a:spcPct val="100000"/>
              </a:lnSpc>
              <a:spcBef>
                <a:spcPts val="600"/>
              </a:spcBef>
              <a:spcAft>
                <a:spcPts val="0"/>
              </a:spcAft>
              <a:buClr>
                <a:schemeClr val="dk1"/>
              </a:buClr>
              <a:buSzPts val="2400"/>
              <a:buFont typeface="Calibri"/>
              <a:buChar char="•"/>
            </a:pPr>
            <a:r>
              <a:rPr lang="en-US" sz="2400" b="1" i="0" u="none" strike="noStrike" cap="none" dirty="0">
                <a:solidFill>
                  <a:schemeClr val="dk1"/>
                </a:solidFill>
                <a:latin typeface="Calibri"/>
                <a:ea typeface="Calibri"/>
                <a:cs typeface="Calibri"/>
                <a:sym typeface="Calibri"/>
              </a:rPr>
              <a:t>Verb:</a:t>
            </a:r>
            <a:r>
              <a:rPr lang="en-US" sz="2400" b="0" i="0" u="none" strike="noStrike" cap="none" dirty="0">
                <a:solidFill>
                  <a:schemeClr val="dk1"/>
                </a:solidFill>
                <a:latin typeface="Calibri"/>
                <a:ea typeface="Calibri"/>
                <a:cs typeface="Calibri"/>
                <a:sym typeface="Calibri"/>
              </a:rPr>
              <a:t> the action achieved: build, grow, increase, improve, cut, expand, etc.</a:t>
            </a:r>
            <a:endParaRPr sz="1400" b="0" i="0" u="none" strike="noStrike" cap="none" dirty="0">
              <a:solidFill>
                <a:srgbClr val="000000"/>
              </a:solidFill>
              <a:latin typeface="Arial"/>
              <a:ea typeface="Arial"/>
              <a:cs typeface="Arial"/>
              <a:sym typeface="Arial"/>
            </a:endParaRPr>
          </a:p>
          <a:p>
            <a:pPr marL="182880" marR="0" lvl="0" indent="-182880" algn="l" rtl="0">
              <a:lnSpc>
                <a:spcPct val="100000"/>
              </a:lnSpc>
              <a:spcBef>
                <a:spcPts val="1200"/>
              </a:spcBef>
              <a:spcAft>
                <a:spcPts val="0"/>
              </a:spcAft>
              <a:buClr>
                <a:schemeClr val="dk1"/>
              </a:buClr>
              <a:buSzPts val="2400"/>
              <a:buFont typeface="Calibri"/>
              <a:buChar char="•"/>
            </a:pPr>
            <a:r>
              <a:rPr lang="en-US" sz="2400" b="1" i="0" u="none" strike="noStrike" cap="none" dirty="0">
                <a:solidFill>
                  <a:schemeClr val="dk1"/>
                </a:solidFill>
                <a:latin typeface="Calibri"/>
                <a:ea typeface="Calibri"/>
                <a:cs typeface="Calibri"/>
                <a:sym typeface="Calibri"/>
              </a:rPr>
              <a:t>Object:</a:t>
            </a:r>
            <a:r>
              <a:rPr lang="en-US" sz="2400" b="0" i="0" u="none" strike="noStrike" cap="none" dirty="0">
                <a:solidFill>
                  <a:schemeClr val="dk1"/>
                </a:solidFill>
                <a:latin typeface="Calibri"/>
                <a:ea typeface="Calibri"/>
                <a:cs typeface="Calibri"/>
                <a:sym typeface="Calibri"/>
              </a:rPr>
              <a:t> what you wish to increase or improve</a:t>
            </a:r>
            <a:endParaRPr sz="1400" b="0" i="0" u="none" strike="noStrike" cap="none" dirty="0">
              <a:solidFill>
                <a:srgbClr val="000000"/>
              </a:solidFill>
              <a:latin typeface="Arial"/>
              <a:ea typeface="Arial"/>
              <a:cs typeface="Arial"/>
              <a:sym typeface="Arial"/>
            </a:endParaRPr>
          </a:p>
          <a:p>
            <a:pPr marL="182880" marR="0" lvl="0" indent="-182880" algn="l" rtl="0">
              <a:lnSpc>
                <a:spcPct val="100000"/>
              </a:lnSpc>
              <a:spcBef>
                <a:spcPts val="1200"/>
              </a:spcBef>
              <a:spcAft>
                <a:spcPts val="0"/>
              </a:spcAft>
              <a:buClr>
                <a:schemeClr val="dk1"/>
              </a:buClr>
              <a:buSzPts val="2400"/>
              <a:buFont typeface="Calibri"/>
              <a:buChar char="•"/>
            </a:pPr>
            <a:r>
              <a:rPr lang="en-US" sz="2400" b="1" i="0" u="none" strike="noStrike" cap="none" dirty="0">
                <a:solidFill>
                  <a:schemeClr val="dk1"/>
                </a:solidFill>
                <a:latin typeface="Calibri"/>
                <a:ea typeface="Calibri"/>
                <a:cs typeface="Calibri"/>
                <a:sym typeface="Calibri"/>
              </a:rPr>
              <a:t>How much:</a:t>
            </a:r>
            <a:r>
              <a:rPr lang="en-US" sz="2400" b="0" i="0" u="none" strike="noStrike" cap="none" dirty="0">
                <a:solidFill>
                  <a:schemeClr val="dk1"/>
                </a:solidFill>
                <a:latin typeface="Calibri"/>
                <a:ea typeface="Calibri"/>
                <a:cs typeface="Calibri"/>
                <a:sym typeface="Calibri"/>
              </a:rPr>
              <a:t> target goals and metrics you will use</a:t>
            </a:r>
            <a:endParaRPr sz="1400" b="0" i="0" u="none" strike="noStrike" cap="none" dirty="0">
              <a:solidFill>
                <a:srgbClr val="000000"/>
              </a:solidFill>
              <a:latin typeface="Arial"/>
              <a:ea typeface="Arial"/>
              <a:cs typeface="Arial"/>
              <a:sym typeface="Arial"/>
            </a:endParaRPr>
          </a:p>
          <a:p>
            <a:pPr marL="182880" marR="0" lvl="0" indent="-182880" algn="l" rtl="0">
              <a:lnSpc>
                <a:spcPct val="100000"/>
              </a:lnSpc>
              <a:spcBef>
                <a:spcPts val="1200"/>
              </a:spcBef>
              <a:spcAft>
                <a:spcPts val="0"/>
              </a:spcAft>
              <a:buClr>
                <a:schemeClr val="dk1"/>
              </a:buClr>
              <a:buSzPts val="2400"/>
              <a:buFont typeface="Calibri"/>
              <a:buChar char="•"/>
            </a:pPr>
            <a:r>
              <a:rPr lang="en-US" sz="2400" b="1" i="0" u="none" strike="noStrike" cap="none" dirty="0">
                <a:solidFill>
                  <a:schemeClr val="dk1"/>
                </a:solidFill>
                <a:latin typeface="Calibri"/>
                <a:ea typeface="Calibri"/>
                <a:cs typeface="Calibri"/>
                <a:sym typeface="Calibri"/>
              </a:rPr>
              <a:t>By when</a:t>
            </a:r>
            <a:r>
              <a:rPr lang="en-US" sz="2400" b="0" i="0" u="none" strike="noStrike" cap="none" dirty="0">
                <a:solidFill>
                  <a:schemeClr val="dk1"/>
                </a:solidFill>
                <a:latin typeface="Calibri"/>
                <a:ea typeface="Calibri"/>
                <a:cs typeface="Calibri"/>
                <a:sym typeface="Calibri"/>
              </a:rPr>
              <a:t>: time frame for achievement</a:t>
            </a:r>
            <a:endParaRPr sz="1400" b="0" i="0" u="none" strike="noStrike" cap="none" dirty="0">
              <a:solidFill>
                <a:srgbClr val="000000"/>
              </a:solidFill>
              <a:latin typeface="Arial"/>
              <a:ea typeface="Arial"/>
              <a:cs typeface="Arial"/>
              <a:sym typeface="Arial"/>
            </a:endParaRPr>
          </a:p>
        </p:txBody>
      </p:sp>
      <p:sp>
        <p:nvSpPr>
          <p:cNvPr id="354" name="Google Shape;354;p36"/>
          <p:cNvSpPr txBox="1"/>
          <p:nvPr/>
        </p:nvSpPr>
        <p:spPr>
          <a:xfrm>
            <a:off x="4114800" y="1051560"/>
            <a:ext cx="4572000" cy="530352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0"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Example: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r>
              <a:rPr lang="en-US" sz="2400" b="0" i="0" u="none" strike="noStrike" cap="none" dirty="0">
                <a:solidFill>
                  <a:srgbClr val="005EA4"/>
                </a:solidFill>
                <a:latin typeface="Calibri"/>
                <a:ea typeface="Calibri"/>
                <a:cs typeface="Calibri"/>
                <a:sym typeface="Calibri"/>
              </a:rPr>
              <a:t>By July 1, 2020, we will provide quick and easy access to information on how to act during the coronavirus crisis.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Verb</a:t>
            </a:r>
            <a:r>
              <a:rPr lang="en-US" sz="2400" b="0" i="0" u="none" strike="noStrike" cap="none" dirty="0">
                <a:solidFill>
                  <a:schemeClr val="dk1"/>
                </a:solidFill>
                <a:latin typeface="Calibri"/>
                <a:ea typeface="Calibri"/>
                <a:cs typeface="Calibri"/>
                <a:sym typeface="Calibri"/>
              </a:rPr>
              <a:t>: </a:t>
            </a:r>
            <a:r>
              <a:rPr lang="en-US" sz="2400" b="0" i="0" u="none" strike="noStrike" cap="none" dirty="0">
                <a:solidFill>
                  <a:srgbClr val="0070C0"/>
                </a:solidFill>
                <a:latin typeface="Calibri"/>
                <a:ea typeface="Calibri"/>
                <a:cs typeface="Calibri"/>
                <a:sym typeface="Calibri"/>
              </a:rPr>
              <a:t>provide.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700"/>
              <a:buFont typeface="Arial"/>
              <a:buNone/>
            </a:pPr>
            <a:endParaRPr sz="7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Object</a:t>
            </a:r>
            <a:r>
              <a:rPr lang="en-US" sz="2400" b="0" i="0" u="none" strike="noStrike" cap="none" dirty="0">
                <a:solidFill>
                  <a:schemeClr val="dk1"/>
                </a:solidFill>
                <a:latin typeface="Calibri"/>
                <a:ea typeface="Calibri"/>
                <a:cs typeface="Calibri"/>
                <a:sym typeface="Calibri"/>
              </a:rPr>
              <a:t>: </a:t>
            </a:r>
            <a:r>
              <a:rPr lang="en-US" sz="2400" b="0" i="0" u="none" strike="noStrike" cap="none" dirty="0">
                <a:solidFill>
                  <a:srgbClr val="0070C0"/>
                </a:solidFill>
                <a:latin typeface="Calibri"/>
                <a:ea typeface="Calibri"/>
                <a:cs typeface="Calibri"/>
                <a:sym typeface="Calibri"/>
              </a:rPr>
              <a:t>Appropriate behavior in light of the crisis.</a:t>
            </a:r>
            <a:endParaRPr sz="7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How much:</a:t>
            </a:r>
            <a:r>
              <a:rPr lang="en-US" sz="2400" b="0" i="0" u="none" strike="noStrike" cap="none" dirty="0">
                <a:solidFill>
                  <a:schemeClr val="dk1"/>
                </a:solidFill>
                <a:latin typeface="Calibri"/>
                <a:ea typeface="Calibri"/>
                <a:cs typeface="Calibri"/>
                <a:sym typeface="Calibri"/>
              </a:rPr>
              <a:t> </a:t>
            </a:r>
            <a:r>
              <a:rPr lang="en-US" sz="2400" b="0" i="0" u="none" strike="noStrike" cap="none" dirty="0">
                <a:solidFill>
                  <a:srgbClr val="0070C0"/>
                </a:solidFill>
                <a:latin typeface="Calibri"/>
                <a:ea typeface="Calibri"/>
                <a:cs typeface="Calibri"/>
                <a:sym typeface="Calibri"/>
              </a:rPr>
              <a:t>Reaching 1% of NYC population.</a:t>
            </a:r>
            <a:endParaRPr sz="7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By when</a:t>
            </a:r>
            <a:r>
              <a:rPr lang="en-US" sz="2400" b="0" i="0" u="none" strike="noStrike" cap="none" dirty="0">
                <a:solidFill>
                  <a:schemeClr val="dk1"/>
                </a:solidFill>
                <a:latin typeface="Calibri"/>
                <a:ea typeface="Calibri"/>
                <a:cs typeface="Calibri"/>
                <a:sym typeface="Calibri"/>
              </a:rPr>
              <a:t>: </a:t>
            </a:r>
            <a:r>
              <a:rPr lang="en-US" sz="2400" b="0" i="0" u="none" strike="noStrike" cap="none" dirty="0">
                <a:solidFill>
                  <a:srgbClr val="0070C0"/>
                </a:solidFill>
                <a:latin typeface="Calibri"/>
                <a:ea typeface="Calibri"/>
                <a:cs typeface="Calibri"/>
                <a:sym typeface="Calibri"/>
              </a:rPr>
              <a:t>July 2020.</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59" name="Google Shape;359;p37"/>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Measuring success by what matters</a:t>
            </a:r>
            <a:endParaRPr/>
          </a:p>
        </p:txBody>
      </p:sp>
      <p:grpSp>
        <p:nvGrpSpPr>
          <p:cNvPr id="360" name="Google Shape;360;p37"/>
          <p:cNvGrpSpPr/>
          <p:nvPr/>
        </p:nvGrpSpPr>
        <p:grpSpPr>
          <a:xfrm>
            <a:off x="228600" y="1051560"/>
            <a:ext cx="8686800" cy="823486"/>
            <a:chOff x="228600" y="1051560"/>
            <a:chExt cx="8686800" cy="823486"/>
          </a:xfrm>
        </p:grpSpPr>
        <p:sp>
          <p:nvSpPr>
            <p:cNvPr id="361" name="Google Shape;361;p37"/>
            <p:cNvSpPr/>
            <p:nvPr/>
          </p:nvSpPr>
          <p:spPr>
            <a:xfrm>
              <a:off x="228600" y="1052086"/>
              <a:ext cx="1554480" cy="822960"/>
            </a:xfrm>
            <a:prstGeom prst="homePlate">
              <a:avLst>
                <a:gd name="adj" fmla="val 32332"/>
              </a:avLst>
            </a:prstGeom>
            <a:solidFill>
              <a:srgbClr val="1E4E79"/>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Resources</a:t>
              </a:r>
              <a:endParaRPr sz="1800" b="0" i="0" u="none" strike="noStrike" cap="none">
                <a:solidFill>
                  <a:schemeClr val="dk1"/>
                </a:solidFill>
                <a:latin typeface="Calibri"/>
                <a:ea typeface="Calibri"/>
                <a:cs typeface="Calibri"/>
                <a:sym typeface="Calibri"/>
              </a:endParaRPr>
            </a:p>
          </p:txBody>
        </p:sp>
        <p:sp>
          <p:nvSpPr>
            <p:cNvPr id="362" name="Google Shape;362;p37"/>
            <p:cNvSpPr/>
            <p:nvPr/>
          </p:nvSpPr>
          <p:spPr>
            <a:xfrm>
              <a:off x="1508760" y="1051560"/>
              <a:ext cx="1920240" cy="822960"/>
            </a:xfrm>
            <a:prstGeom prst="chevron">
              <a:avLst>
                <a:gd name="adj" fmla="val 32095"/>
              </a:avLst>
            </a:prstGeom>
            <a:solidFill>
              <a:srgbClr val="1E4E79"/>
            </a:solidFill>
            <a:ln w="9525" cap="flat" cmpd="sng">
              <a:solidFill>
                <a:schemeClr val="lt1"/>
              </a:solidFill>
              <a:prstDash val="solid"/>
              <a:miter lim="800000"/>
              <a:headEnd type="none" w="sm" len="sm"/>
              <a:tailEnd type="none" w="sm" len="sm"/>
            </a:ln>
          </p:spPr>
          <p:txBody>
            <a:bodyPr spcFirstLastPara="1" wrap="square" lIns="91425" tIns="45700" rIns="0" bIns="45700" anchor="ctr" anchorCtr="0">
              <a:noAutofit/>
            </a:bodyPr>
            <a:lstStyle/>
            <a:p>
              <a:pPr marL="0" marR="0" lvl="0" indent="0" algn="l" rtl="0">
                <a:lnSpc>
                  <a:spcPct val="100000"/>
                </a:lnSpc>
                <a:spcBef>
                  <a:spcPts val="0"/>
                </a:spcBef>
                <a:spcAft>
                  <a:spcPts val="0"/>
                </a:spcAft>
                <a:buClr>
                  <a:schemeClr val="lt1"/>
                </a:buClr>
                <a:buSzPts val="2300"/>
                <a:buFont typeface="Calibri"/>
                <a:buNone/>
              </a:pPr>
              <a:r>
                <a:rPr lang="en-US" sz="2300" b="1" i="0" u="none" strike="noStrike" cap="none">
                  <a:solidFill>
                    <a:schemeClr val="lt1"/>
                  </a:solidFill>
                  <a:latin typeface="Calibri"/>
                  <a:ea typeface="Calibri"/>
                  <a:cs typeface="Calibri"/>
                  <a:sym typeface="Calibri"/>
                </a:rPr>
                <a:t>Activities</a:t>
              </a:r>
              <a:endParaRPr sz="1800" b="0" i="0" u="none" strike="noStrike" cap="none">
                <a:solidFill>
                  <a:schemeClr val="dk1"/>
                </a:solidFill>
                <a:latin typeface="Calibri"/>
                <a:ea typeface="Calibri"/>
                <a:cs typeface="Calibri"/>
                <a:sym typeface="Calibri"/>
              </a:endParaRPr>
            </a:p>
          </p:txBody>
        </p:sp>
        <p:sp>
          <p:nvSpPr>
            <p:cNvPr id="363" name="Google Shape;363;p37"/>
            <p:cNvSpPr/>
            <p:nvPr/>
          </p:nvSpPr>
          <p:spPr>
            <a:xfrm>
              <a:off x="3154680" y="1051560"/>
              <a:ext cx="1828800" cy="822960"/>
            </a:xfrm>
            <a:prstGeom prst="chevron">
              <a:avLst>
                <a:gd name="adj" fmla="val 32095"/>
              </a:avLst>
            </a:prstGeom>
            <a:solidFill>
              <a:srgbClr val="1E4E79"/>
            </a:solidFill>
            <a:ln w="9525" cap="flat" cmpd="sng">
              <a:solidFill>
                <a:schemeClr val="lt1"/>
              </a:solidFill>
              <a:prstDash val="solid"/>
              <a:miter lim="800000"/>
              <a:headEnd type="none" w="sm" len="sm"/>
              <a:tailEnd type="none" w="sm" len="sm"/>
            </a:ln>
          </p:spPr>
          <p:txBody>
            <a:bodyPr spcFirstLastPara="1" wrap="square" lIns="91425" tIns="45700" rIns="0" bIns="45700" anchor="ctr" anchorCtr="0">
              <a:noAutofit/>
            </a:bodyPr>
            <a:lstStyle/>
            <a:p>
              <a:pPr marL="0" marR="0" lvl="0" indent="0" algn="l" rtl="0">
                <a:lnSpc>
                  <a:spcPct val="100000"/>
                </a:lnSpc>
                <a:spcBef>
                  <a:spcPts val="0"/>
                </a:spcBef>
                <a:spcAft>
                  <a:spcPts val="0"/>
                </a:spcAft>
                <a:buClr>
                  <a:schemeClr val="lt1"/>
                </a:buClr>
                <a:buSzPts val="2300"/>
                <a:buFont typeface="Calibri"/>
                <a:buNone/>
              </a:pPr>
              <a:r>
                <a:rPr lang="en-US" sz="2300" b="1" i="0" u="none" strike="noStrike" cap="none">
                  <a:solidFill>
                    <a:schemeClr val="lt1"/>
                  </a:solidFill>
                  <a:latin typeface="Calibri"/>
                  <a:ea typeface="Calibri"/>
                  <a:cs typeface="Calibri"/>
                  <a:sym typeface="Calibri"/>
                </a:rPr>
                <a:t>Outputs</a:t>
              </a:r>
              <a:endParaRPr sz="1800" b="0" i="0" u="none" strike="noStrike" cap="none">
                <a:solidFill>
                  <a:schemeClr val="dk1"/>
                </a:solidFill>
                <a:latin typeface="Calibri"/>
                <a:ea typeface="Calibri"/>
                <a:cs typeface="Calibri"/>
                <a:sym typeface="Calibri"/>
              </a:endParaRPr>
            </a:p>
          </p:txBody>
        </p:sp>
        <p:sp>
          <p:nvSpPr>
            <p:cNvPr id="364" name="Google Shape;364;p37"/>
            <p:cNvSpPr/>
            <p:nvPr/>
          </p:nvSpPr>
          <p:spPr>
            <a:xfrm>
              <a:off x="4846320" y="1051560"/>
              <a:ext cx="2103120" cy="822960"/>
            </a:xfrm>
            <a:prstGeom prst="chevron">
              <a:avLst>
                <a:gd name="adj" fmla="val 32095"/>
              </a:avLst>
            </a:prstGeom>
            <a:solidFill>
              <a:srgbClr val="1E4E79"/>
            </a:solidFill>
            <a:ln w="9525" cap="flat" cmpd="sng">
              <a:solidFill>
                <a:schemeClr val="lt1"/>
              </a:solidFill>
              <a:prstDash val="solid"/>
              <a:miter lim="800000"/>
              <a:headEnd type="none" w="sm" len="sm"/>
              <a:tailEnd type="none" w="sm" len="sm"/>
            </a:ln>
          </p:spPr>
          <p:txBody>
            <a:bodyPr spcFirstLastPara="1" wrap="square" lIns="91425" tIns="45700" rIns="0" bIns="45700" anchor="ctr" anchorCtr="0">
              <a:noAutofit/>
            </a:bodyPr>
            <a:lstStyle/>
            <a:p>
              <a:pPr marL="0" marR="0" lvl="0" indent="0" algn="l" rtl="0">
                <a:lnSpc>
                  <a:spcPct val="100000"/>
                </a:lnSpc>
                <a:spcBef>
                  <a:spcPts val="0"/>
                </a:spcBef>
                <a:spcAft>
                  <a:spcPts val="0"/>
                </a:spcAft>
                <a:buClr>
                  <a:schemeClr val="lt1"/>
                </a:buClr>
                <a:buSzPts val="2300"/>
                <a:buFont typeface="Calibri"/>
                <a:buNone/>
              </a:pPr>
              <a:r>
                <a:rPr lang="en-US" sz="2300" b="1" i="0" u="none" strike="noStrike" cap="none">
                  <a:solidFill>
                    <a:schemeClr val="lt1"/>
                  </a:solidFill>
                  <a:latin typeface="Calibri"/>
                  <a:ea typeface="Calibri"/>
                  <a:cs typeface="Calibri"/>
                  <a:sym typeface="Calibri"/>
                </a:rPr>
                <a:t>Outcomes</a:t>
              </a:r>
              <a:endParaRPr sz="1800" b="0" i="0" u="none" strike="noStrike" cap="none">
                <a:solidFill>
                  <a:schemeClr val="dk1"/>
                </a:solidFill>
                <a:latin typeface="Calibri"/>
                <a:ea typeface="Calibri"/>
                <a:cs typeface="Calibri"/>
                <a:sym typeface="Calibri"/>
              </a:endParaRPr>
            </a:p>
          </p:txBody>
        </p:sp>
        <p:sp>
          <p:nvSpPr>
            <p:cNvPr id="365" name="Google Shape;365;p37"/>
            <p:cNvSpPr/>
            <p:nvPr/>
          </p:nvSpPr>
          <p:spPr>
            <a:xfrm>
              <a:off x="6812280" y="1051560"/>
              <a:ext cx="2103120" cy="822960"/>
            </a:xfrm>
            <a:prstGeom prst="chevron">
              <a:avLst>
                <a:gd name="adj" fmla="val 32095"/>
              </a:avLst>
            </a:prstGeom>
            <a:solidFill>
              <a:srgbClr val="1E4E79"/>
            </a:solidFill>
            <a:ln w="9525" cap="flat" cmpd="sng">
              <a:solidFill>
                <a:schemeClr val="lt1"/>
              </a:solidFill>
              <a:prstDash val="solid"/>
              <a:miter lim="800000"/>
              <a:headEnd type="none" w="sm" len="sm"/>
              <a:tailEnd type="none" w="sm" len="sm"/>
            </a:ln>
          </p:spPr>
          <p:txBody>
            <a:bodyPr spcFirstLastPara="1" wrap="square" lIns="182875" tIns="45700" rIns="0" bIns="45700" anchor="ctr" anchorCtr="0">
              <a:noAutofit/>
            </a:bodyPr>
            <a:lstStyle/>
            <a:p>
              <a:pPr marL="0" marR="0" lvl="0" indent="0" algn="l" rtl="0">
                <a:lnSpc>
                  <a:spcPct val="100000"/>
                </a:lnSpc>
                <a:spcBef>
                  <a:spcPts val="0"/>
                </a:spcBef>
                <a:spcAft>
                  <a:spcPts val="0"/>
                </a:spcAft>
                <a:buClr>
                  <a:schemeClr val="lt1"/>
                </a:buClr>
                <a:buSzPts val="2200"/>
                <a:buFont typeface="Calibri"/>
                <a:buNone/>
              </a:pPr>
              <a:r>
                <a:rPr lang="en-US" sz="2200" b="1" i="0" u="none" strike="noStrike" cap="none">
                  <a:solidFill>
                    <a:schemeClr val="lt1"/>
                  </a:solidFill>
                  <a:latin typeface="Calibri"/>
                  <a:ea typeface="Calibri"/>
                  <a:cs typeface="Calibri"/>
                  <a:sym typeface="Calibri"/>
                </a:rPr>
                <a:t>Impact</a:t>
              </a:r>
              <a:endParaRPr sz="1800" b="0" i="0" u="none" strike="noStrike" cap="none">
                <a:solidFill>
                  <a:schemeClr val="dk1"/>
                </a:solidFill>
                <a:latin typeface="Calibri"/>
                <a:ea typeface="Calibri"/>
                <a:cs typeface="Calibri"/>
                <a:sym typeface="Calibri"/>
              </a:endParaRPr>
            </a:p>
          </p:txBody>
        </p:sp>
      </p:grpSp>
      <p:grpSp>
        <p:nvGrpSpPr>
          <p:cNvPr id="366" name="Google Shape;366;p37"/>
          <p:cNvGrpSpPr/>
          <p:nvPr/>
        </p:nvGrpSpPr>
        <p:grpSpPr>
          <a:xfrm>
            <a:off x="1554480" y="1828800"/>
            <a:ext cx="1554480" cy="3792319"/>
            <a:chOff x="1554480" y="1828800"/>
            <a:chExt cx="1554480" cy="3792319"/>
          </a:xfrm>
        </p:grpSpPr>
        <p:sp>
          <p:nvSpPr>
            <p:cNvPr id="367" name="Google Shape;367;p37"/>
            <p:cNvSpPr/>
            <p:nvPr/>
          </p:nvSpPr>
          <p:spPr>
            <a:xfrm>
              <a:off x="1554480" y="1828800"/>
              <a:ext cx="1554480" cy="2377440"/>
            </a:xfrm>
            <a:prstGeom prst="downArrow">
              <a:avLst>
                <a:gd name="adj1" fmla="val 100000"/>
                <a:gd name="adj2" fmla="val 21505"/>
              </a:avLst>
            </a:prstGeom>
            <a:solidFill>
              <a:schemeClr val="lt1"/>
            </a:solidFill>
            <a:ln w="1587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a:solidFill>
                    <a:srgbClr val="000000"/>
                  </a:solidFill>
                  <a:latin typeface="Calibri"/>
                  <a:ea typeface="Calibri"/>
                  <a:cs typeface="Calibri"/>
                  <a:sym typeface="Calibri"/>
                </a:rPr>
                <a:t>Success is too often defined by activities …</a:t>
              </a:r>
              <a:endParaRPr sz="1800" b="0" i="0" u="none" strike="noStrike" cap="none">
                <a:solidFill>
                  <a:schemeClr val="dk1"/>
                </a:solidFill>
                <a:latin typeface="Calibri"/>
                <a:ea typeface="Calibri"/>
                <a:cs typeface="Calibri"/>
                <a:sym typeface="Calibri"/>
              </a:endParaRPr>
            </a:p>
          </p:txBody>
        </p:sp>
        <p:sp>
          <p:nvSpPr>
            <p:cNvPr id="368" name="Google Shape;368;p37"/>
            <p:cNvSpPr txBox="1"/>
            <p:nvPr/>
          </p:nvSpPr>
          <p:spPr>
            <a:xfrm>
              <a:off x="1554480" y="4297680"/>
              <a:ext cx="1554480" cy="1323439"/>
            </a:xfrm>
            <a:prstGeom prst="rect">
              <a:avLst/>
            </a:prstGeom>
            <a:noFill/>
            <a:ln>
              <a:noFill/>
            </a:ln>
          </p:spPr>
          <p:txBody>
            <a:bodyPr spcFirstLastPara="1" wrap="square" lIns="91425" tIns="45700" rIns="91425" bIns="45700" anchor="t" anchorCtr="0">
              <a:noAutofit/>
            </a:bodyPr>
            <a:lstStyle/>
            <a:p>
              <a:pPr marL="182880" marR="0" lvl="0" indent="-18288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Training</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Meetings</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Analysis</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Reports</a:t>
              </a:r>
              <a:endParaRPr sz="1800" b="0" i="0" u="none" strike="noStrike" cap="none">
                <a:solidFill>
                  <a:schemeClr val="dk1"/>
                </a:solidFill>
                <a:latin typeface="Calibri"/>
                <a:ea typeface="Calibri"/>
                <a:cs typeface="Calibri"/>
                <a:sym typeface="Calibri"/>
              </a:endParaRPr>
            </a:p>
          </p:txBody>
        </p:sp>
      </p:grpSp>
      <p:grpSp>
        <p:nvGrpSpPr>
          <p:cNvPr id="369" name="Google Shape;369;p37"/>
          <p:cNvGrpSpPr/>
          <p:nvPr/>
        </p:nvGrpSpPr>
        <p:grpSpPr>
          <a:xfrm>
            <a:off x="3200400" y="1828800"/>
            <a:ext cx="1783080" cy="4735711"/>
            <a:chOff x="3200400" y="1828800"/>
            <a:chExt cx="1783080" cy="4735711"/>
          </a:xfrm>
        </p:grpSpPr>
        <p:sp>
          <p:nvSpPr>
            <p:cNvPr id="370" name="Google Shape;370;p37"/>
            <p:cNvSpPr/>
            <p:nvPr/>
          </p:nvSpPr>
          <p:spPr>
            <a:xfrm>
              <a:off x="3200400" y="1828800"/>
              <a:ext cx="1554480" cy="2377440"/>
            </a:xfrm>
            <a:prstGeom prst="downArrow">
              <a:avLst>
                <a:gd name="adj1" fmla="val 100000"/>
                <a:gd name="adj2" fmla="val 21505"/>
              </a:avLst>
            </a:prstGeom>
            <a:solidFill>
              <a:schemeClr val="lt1"/>
            </a:solidFill>
            <a:ln w="1587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a:solidFill>
                    <a:srgbClr val="000000"/>
                  </a:solidFill>
                  <a:latin typeface="Calibri"/>
                  <a:ea typeface="Calibri"/>
                  <a:cs typeface="Calibri"/>
                  <a:sym typeface="Calibri"/>
                </a:rPr>
                <a:t>or sometimes by the outputs produced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371" name="Google Shape;371;p37"/>
            <p:cNvSpPr txBox="1"/>
            <p:nvPr/>
          </p:nvSpPr>
          <p:spPr>
            <a:xfrm>
              <a:off x="3200400" y="4317742"/>
              <a:ext cx="1783080" cy="2246769"/>
            </a:xfrm>
            <a:prstGeom prst="rect">
              <a:avLst/>
            </a:prstGeom>
            <a:noFill/>
            <a:ln>
              <a:noFill/>
            </a:ln>
          </p:spPr>
          <p:txBody>
            <a:bodyPr spcFirstLastPara="1" wrap="square" lIns="91425" tIns="45700" rIns="91425" bIns="45700" anchor="t" anchorCtr="0">
              <a:noAutofit/>
            </a:bodyPr>
            <a:lstStyle/>
            <a:p>
              <a:pPr marL="182880" marR="0" lvl="0" indent="-18288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Amount of content</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Number of partnerships</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Movement to new platforms</a:t>
              </a:r>
              <a:endParaRPr sz="1800" b="0" i="0" u="none" strike="noStrike" cap="none">
                <a:solidFill>
                  <a:schemeClr val="dk1"/>
                </a:solidFill>
                <a:latin typeface="Calibri"/>
                <a:ea typeface="Calibri"/>
                <a:cs typeface="Calibri"/>
                <a:sym typeface="Calibri"/>
              </a:endParaRPr>
            </a:p>
          </p:txBody>
        </p:sp>
      </p:grpSp>
      <p:grpSp>
        <p:nvGrpSpPr>
          <p:cNvPr id="372" name="Google Shape;372;p37"/>
          <p:cNvGrpSpPr/>
          <p:nvPr/>
        </p:nvGrpSpPr>
        <p:grpSpPr>
          <a:xfrm>
            <a:off x="4892040" y="1828800"/>
            <a:ext cx="1828800" cy="3185011"/>
            <a:chOff x="4892040" y="1828800"/>
            <a:chExt cx="1828800" cy="3185011"/>
          </a:xfrm>
        </p:grpSpPr>
        <p:sp>
          <p:nvSpPr>
            <p:cNvPr id="373" name="Google Shape;373;p37"/>
            <p:cNvSpPr/>
            <p:nvPr/>
          </p:nvSpPr>
          <p:spPr>
            <a:xfrm>
              <a:off x="4892040" y="1828800"/>
              <a:ext cx="1828800" cy="2377440"/>
            </a:xfrm>
            <a:prstGeom prst="downArrow">
              <a:avLst>
                <a:gd name="adj1" fmla="val 100000"/>
                <a:gd name="adj2" fmla="val 18873"/>
              </a:avLst>
            </a:prstGeom>
            <a:solidFill>
              <a:schemeClr val="lt1"/>
            </a:solidFill>
            <a:ln w="1587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a:solidFill>
                    <a:srgbClr val="000000"/>
                  </a:solidFill>
                  <a:latin typeface="Calibri"/>
                  <a:ea typeface="Calibri"/>
                  <a:cs typeface="Calibri"/>
                  <a:sym typeface="Calibri"/>
                </a:rPr>
                <a:t>but far too rarely defined by the outcomes that matter …</a:t>
              </a:r>
              <a:endParaRPr sz="1800" b="0" i="0" u="none" strike="noStrike" cap="none">
                <a:solidFill>
                  <a:schemeClr val="dk1"/>
                </a:solidFill>
                <a:latin typeface="Calibri"/>
                <a:ea typeface="Calibri"/>
                <a:cs typeface="Calibri"/>
                <a:sym typeface="Calibri"/>
              </a:endParaRPr>
            </a:p>
          </p:txBody>
        </p:sp>
        <p:sp>
          <p:nvSpPr>
            <p:cNvPr id="374" name="Google Shape;374;p37"/>
            <p:cNvSpPr txBox="1"/>
            <p:nvPr/>
          </p:nvSpPr>
          <p:spPr>
            <a:xfrm>
              <a:off x="4892040" y="4305925"/>
              <a:ext cx="1828800" cy="707886"/>
            </a:xfrm>
            <a:prstGeom prst="rect">
              <a:avLst/>
            </a:prstGeom>
            <a:noFill/>
            <a:ln>
              <a:noFill/>
            </a:ln>
          </p:spPr>
          <p:txBody>
            <a:bodyPr spcFirstLastPara="1" wrap="square" lIns="91425" tIns="45700" rIns="91425" bIns="45700" anchor="t" anchorCtr="0">
              <a:noAutofit/>
            </a:bodyPr>
            <a:lstStyle/>
            <a:p>
              <a:pPr marL="182880" marR="0" lvl="0" indent="-182880" algn="l" rtl="0">
                <a:lnSpc>
                  <a:spcPct val="100000"/>
                </a:lnSpc>
                <a:spcBef>
                  <a:spcPts val="0"/>
                </a:spcBef>
                <a:spcAft>
                  <a:spcPts val="0"/>
                </a:spcAft>
                <a:buClr>
                  <a:srgbClr val="000000"/>
                </a:buClr>
                <a:buSzPts val="2000"/>
                <a:buFont typeface="Arial"/>
                <a:buChar char="•"/>
              </a:pPr>
              <a:r>
                <a:rPr lang="en-US" sz="2000" i="0" u="none" strike="noStrike" cap="none" dirty="0">
                  <a:solidFill>
                    <a:srgbClr val="000000"/>
                  </a:solidFill>
                  <a:latin typeface="Calibri"/>
                  <a:ea typeface="Calibri"/>
                  <a:cs typeface="Calibri"/>
                  <a:sym typeface="Calibri"/>
                </a:rPr>
                <a:t>Audiences</a:t>
              </a:r>
              <a:endParaRPr sz="1800" i="0" u="none" strike="noStrike" cap="none" dirty="0">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2000"/>
                <a:buFont typeface="Arial"/>
                <a:buChar char="•"/>
              </a:pPr>
              <a:r>
                <a:rPr lang="en-US" sz="2000" i="0" u="none" strike="noStrike" cap="none" dirty="0">
                  <a:solidFill>
                    <a:srgbClr val="000000"/>
                  </a:solidFill>
                  <a:latin typeface="Calibri"/>
                  <a:ea typeface="Calibri"/>
                  <a:cs typeface="Calibri"/>
                  <a:sym typeface="Calibri"/>
                </a:rPr>
                <a:t>Revenue</a:t>
              </a:r>
              <a:endParaRPr sz="1800" i="0" u="none" strike="noStrike" cap="none" dirty="0">
                <a:solidFill>
                  <a:schemeClr val="dk1"/>
                </a:solidFill>
                <a:latin typeface="Calibri"/>
                <a:ea typeface="Calibri"/>
                <a:cs typeface="Calibri"/>
                <a:sym typeface="Calibri"/>
              </a:endParaRPr>
            </a:p>
          </p:txBody>
        </p:sp>
      </p:grpSp>
      <p:grpSp>
        <p:nvGrpSpPr>
          <p:cNvPr id="375" name="Google Shape;375;p37"/>
          <p:cNvGrpSpPr/>
          <p:nvPr/>
        </p:nvGrpSpPr>
        <p:grpSpPr>
          <a:xfrm>
            <a:off x="6812280" y="1828800"/>
            <a:ext cx="2194560" cy="4725442"/>
            <a:chOff x="6812280" y="1828800"/>
            <a:chExt cx="2194560" cy="4725442"/>
          </a:xfrm>
        </p:grpSpPr>
        <p:sp>
          <p:nvSpPr>
            <p:cNvPr id="376" name="Google Shape;376;p37"/>
            <p:cNvSpPr/>
            <p:nvPr/>
          </p:nvSpPr>
          <p:spPr>
            <a:xfrm>
              <a:off x="6812280" y="1828800"/>
              <a:ext cx="2194560" cy="2377440"/>
            </a:xfrm>
            <a:prstGeom prst="downArrow">
              <a:avLst>
                <a:gd name="adj1" fmla="val 100000"/>
                <a:gd name="adj2" fmla="val 15255"/>
              </a:avLst>
            </a:prstGeom>
            <a:solidFill>
              <a:schemeClr val="lt1"/>
            </a:solidFill>
            <a:ln w="1587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a:solidFill>
                    <a:srgbClr val="000000"/>
                  </a:solidFill>
                  <a:latin typeface="Calibri"/>
                  <a:ea typeface="Calibri"/>
                  <a:cs typeface="Calibri"/>
                  <a:sym typeface="Calibri"/>
                </a:rPr>
                <a:t>and connected to whole enterprise outcomes and greater social results that matter…</a:t>
              </a:r>
              <a:endParaRPr sz="1800" b="0" i="0" u="none" strike="noStrike" cap="none">
                <a:solidFill>
                  <a:schemeClr val="dk1"/>
                </a:solidFill>
                <a:latin typeface="Calibri"/>
                <a:ea typeface="Calibri"/>
                <a:cs typeface="Calibri"/>
                <a:sym typeface="Calibri"/>
              </a:endParaRPr>
            </a:p>
          </p:txBody>
        </p:sp>
        <p:sp>
          <p:nvSpPr>
            <p:cNvPr id="377" name="Google Shape;377;p37"/>
            <p:cNvSpPr txBox="1"/>
            <p:nvPr/>
          </p:nvSpPr>
          <p:spPr>
            <a:xfrm>
              <a:off x="6812280" y="4307473"/>
              <a:ext cx="2194560" cy="2246769"/>
            </a:xfrm>
            <a:prstGeom prst="rect">
              <a:avLst/>
            </a:prstGeom>
            <a:noFill/>
            <a:ln>
              <a:noFill/>
            </a:ln>
          </p:spPr>
          <p:txBody>
            <a:bodyPr spcFirstLastPara="1" wrap="square" lIns="91425" tIns="45700" rIns="91425" bIns="45700" anchor="t" anchorCtr="0">
              <a:noAutofit/>
            </a:bodyPr>
            <a:lstStyle/>
            <a:p>
              <a:pPr marL="182880" marR="0" lvl="0" indent="-18288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Total audience</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Total revenue</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Market share</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Brand value</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Community good</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Social justice action</a:t>
              </a:r>
              <a:endParaRPr sz="18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81"/>
        <p:cNvGrpSpPr/>
        <p:nvPr/>
      </p:nvGrpSpPr>
      <p:grpSpPr>
        <a:xfrm>
          <a:off x="0" y="0"/>
          <a:ext cx="0" cy="0"/>
          <a:chOff x="0" y="0"/>
          <a:chExt cx="0" cy="0"/>
        </a:xfrm>
      </p:grpSpPr>
      <p:grpSp>
        <p:nvGrpSpPr>
          <p:cNvPr id="382" name="Google Shape;382;p38"/>
          <p:cNvGrpSpPr/>
          <p:nvPr/>
        </p:nvGrpSpPr>
        <p:grpSpPr>
          <a:xfrm>
            <a:off x="-6626" y="1828800"/>
            <a:ext cx="9084498" cy="640080"/>
            <a:chOff x="10759" y="2103120"/>
            <a:chExt cx="8766541" cy="640080"/>
          </a:xfrm>
        </p:grpSpPr>
        <p:sp>
          <p:nvSpPr>
            <p:cNvPr id="383" name="Google Shape;383;p38"/>
            <p:cNvSpPr/>
            <p:nvPr/>
          </p:nvSpPr>
          <p:spPr>
            <a:xfrm>
              <a:off x="10759" y="2103120"/>
              <a:ext cx="1371600" cy="640080"/>
            </a:xfrm>
            <a:prstGeom prst="homePlate">
              <a:avLst>
                <a:gd name="adj" fmla="val 32332"/>
              </a:avLst>
            </a:prstGeom>
            <a:solidFill>
              <a:srgbClr val="1E4E79"/>
            </a:solidFill>
            <a:ln w="9525" cap="flat" cmpd="sng">
              <a:solidFill>
                <a:schemeClr val="lt1"/>
              </a:solidFill>
              <a:prstDash val="solid"/>
              <a:miter lim="800000"/>
              <a:headEnd type="none" w="sm" len="sm"/>
              <a:tailEnd type="none" w="sm" len="sm"/>
            </a:ln>
          </p:spPr>
          <p:txBody>
            <a:bodyPr spcFirstLastPara="1" wrap="square" lIns="91425" tIns="45700" rIns="0" bIns="45700" anchor="ctr" anchorCtr="0">
              <a:noAutofit/>
            </a:bodyPr>
            <a:lstStyle/>
            <a:p>
              <a:pPr marL="0" marR="0" lvl="0" indent="0" algn="l" rtl="0">
                <a:lnSpc>
                  <a:spcPct val="90000"/>
                </a:lnSpc>
                <a:spcBef>
                  <a:spcPts val="0"/>
                </a:spcBef>
                <a:spcAft>
                  <a:spcPts val="0"/>
                </a:spcAft>
                <a:buClr>
                  <a:schemeClr val="lt1"/>
                </a:buClr>
                <a:buSzPts val="1800"/>
                <a:buFont typeface="Gill Sans"/>
                <a:buNone/>
              </a:pPr>
              <a:r>
                <a:rPr lang="en-US" sz="1800" b="1" i="0" u="none" strike="noStrike" cap="none" dirty="0">
                  <a:solidFill>
                    <a:schemeClr val="lt1"/>
                  </a:solidFill>
                  <a:latin typeface="Gill Sans"/>
                  <a:ea typeface="Gill Sans"/>
                  <a:cs typeface="Gill Sans"/>
                  <a:sym typeface="Gill Sans"/>
                </a:rPr>
                <a:t>Resources</a:t>
              </a:r>
              <a:endParaRPr sz="1800" b="0" i="0" u="none" strike="noStrike" cap="none" dirty="0">
                <a:solidFill>
                  <a:schemeClr val="dk1"/>
                </a:solidFill>
                <a:latin typeface="Calibri"/>
                <a:ea typeface="Calibri"/>
                <a:cs typeface="Calibri"/>
                <a:sym typeface="Calibri"/>
              </a:endParaRPr>
            </a:p>
          </p:txBody>
        </p:sp>
        <p:sp>
          <p:nvSpPr>
            <p:cNvPr id="384" name="Google Shape;384;p38"/>
            <p:cNvSpPr/>
            <p:nvPr/>
          </p:nvSpPr>
          <p:spPr>
            <a:xfrm>
              <a:off x="1148487" y="2103120"/>
              <a:ext cx="2022438" cy="640080"/>
            </a:xfrm>
            <a:prstGeom prst="chevron">
              <a:avLst>
                <a:gd name="adj" fmla="val 32095"/>
              </a:avLst>
            </a:prstGeom>
            <a:solidFill>
              <a:srgbClr val="1E4E79"/>
            </a:solidFill>
            <a:ln w="9525" cap="flat" cmpd="sng">
              <a:solidFill>
                <a:schemeClr val="lt1"/>
              </a:solidFill>
              <a:prstDash val="solid"/>
              <a:miter lim="800000"/>
              <a:headEnd type="none" w="sm" len="sm"/>
              <a:tailEnd type="none" w="sm" len="sm"/>
            </a:ln>
          </p:spPr>
          <p:txBody>
            <a:bodyPr spcFirstLastPara="1" wrap="square" lIns="91425" tIns="45700" rIns="0" bIns="45700" anchor="ctr" anchorCtr="0">
              <a:noAutofit/>
            </a:bodyPr>
            <a:lstStyle/>
            <a:p>
              <a:pPr marL="0" marR="0" lvl="0" indent="0" algn="l" rtl="0">
                <a:lnSpc>
                  <a:spcPct val="100000"/>
                </a:lnSpc>
                <a:spcBef>
                  <a:spcPts val="0"/>
                </a:spcBef>
                <a:spcAft>
                  <a:spcPts val="0"/>
                </a:spcAft>
                <a:buClr>
                  <a:schemeClr val="lt1"/>
                </a:buClr>
                <a:buSzPts val="2200"/>
                <a:buFont typeface="Gill Sans"/>
                <a:buNone/>
              </a:pPr>
              <a:r>
                <a:rPr lang="en-US" sz="2200" b="1" i="0" u="none" strike="noStrike" cap="none" dirty="0">
                  <a:solidFill>
                    <a:schemeClr val="lt1"/>
                  </a:solidFill>
                  <a:latin typeface="Gill Sans"/>
                  <a:ea typeface="Gill Sans"/>
                  <a:cs typeface="Gill Sans"/>
                  <a:sym typeface="Gill Sans"/>
                </a:rPr>
                <a:t>Activities</a:t>
              </a:r>
              <a:endParaRPr sz="1800" b="0" i="0" u="none" strike="noStrike" cap="none" dirty="0">
                <a:solidFill>
                  <a:schemeClr val="dk1"/>
                </a:solidFill>
                <a:latin typeface="Calibri"/>
                <a:ea typeface="Calibri"/>
                <a:cs typeface="Calibri"/>
                <a:sym typeface="Calibri"/>
              </a:endParaRPr>
            </a:p>
          </p:txBody>
        </p:sp>
        <p:sp>
          <p:nvSpPr>
            <p:cNvPr id="385" name="Google Shape;385;p38"/>
            <p:cNvSpPr/>
            <p:nvPr/>
          </p:nvSpPr>
          <p:spPr>
            <a:xfrm>
              <a:off x="2969069" y="2103120"/>
              <a:ext cx="2103120" cy="640080"/>
            </a:xfrm>
            <a:prstGeom prst="chevron">
              <a:avLst>
                <a:gd name="adj" fmla="val 32095"/>
              </a:avLst>
            </a:prstGeom>
            <a:solidFill>
              <a:srgbClr val="1E4E79"/>
            </a:solidFill>
            <a:ln w="9525" cap="flat" cmpd="sng">
              <a:solidFill>
                <a:schemeClr val="lt1"/>
              </a:solidFill>
              <a:prstDash val="solid"/>
              <a:miter lim="800000"/>
              <a:headEnd type="none" w="sm" len="sm"/>
              <a:tailEnd type="none" w="sm" len="sm"/>
            </a:ln>
          </p:spPr>
          <p:txBody>
            <a:bodyPr spcFirstLastPara="1" wrap="square" lIns="91425" tIns="45700" rIns="0" bIns="45700" anchor="ctr" anchorCtr="0">
              <a:noAutofit/>
            </a:bodyPr>
            <a:lstStyle/>
            <a:p>
              <a:pPr marL="0" marR="0" lvl="0" indent="0" algn="l" rtl="0">
                <a:lnSpc>
                  <a:spcPct val="100000"/>
                </a:lnSpc>
                <a:spcBef>
                  <a:spcPts val="0"/>
                </a:spcBef>
                <a:spcAft>
                  <a:spcPts val="0"/>
                </a:spcAft>
                <a:buClr>
                  <a:schemeClr val="lt1"/>
                </a:buClr>
                <a:buSzPts val="2200"/>
                <a:buFont typeface="Gill Sans"/>
                <a:buNone/>
              </a:pPr>
              <a:r>
                <a:rPr lang="en-US" sz="2200" b="1" i="0" u="none" strike="noStrike" cap="none" dirty="0">
                  <a:solidFill>
                    <a:schemeClr val="lt1"/>
                  </a:solidFill>
                  <a:latin typeface="Gill Sans"/>
                  <a:ea typeface="Gill Sans"/>
                  <a:cs typeface="Gill Sans"/>
                  <a:sym typeface="Gill Sans"/>
                </a:rPr>
                <a:t>Outputs</a:t>
              </a:r>
              <a:endParaRPr sz="1800" b="0" i="0" u="none" strike="noStrike" cap="none" dirty="0">
                <a:solidFill>
                  <a:schemeClr val="dk1"/>
                </a:solidFill>
                <a:latin typeface="Calibri"/>
                <a:ea typeface="Calibri"/>
                <a:cs typeface="Calibri"/>
                <a:sym typeface="Calibri"/>
              </a:endParaRPr>
            </a:p>
          </p:txBody>
        </p:sp>
        <p:sp>
          <p:nvSpPr>
            <p:cNvPr id="386" name="Google Shape;386;p38"/>
            <p:cNvSpPr/>
            <p:nvPr/>
          </p:nvSpPr>
          <p:spPr>
            <a:xfrm>
              <a:off x="4870331" y="2103120"/>
              <a:ext cx="2377440" cy="640080"/>
            </a:xfrm>
            <a:prstGeom prst="chevron">
              <a:avLst>
                <a:gd name="adj" fmla="val 32095"/>
              </a:avLst>
            </a:prstGeom>
            <a:solidFill>
              <a:srgbClr val="1E4E79"/>
            </a:solidFill>
            <a:ln w="9525" cap="flat" cmpd="sng">
              <a:solidFill>
                <a:schemeClr val="lt1"/>
              </a:solidFill>
              <a:prstDash val="solid"/>
              <a:miter lim="800000"/>
              <a:headEnd type="none" w="sm" len="sm"/>
              <a:tailEnd type="none" w="sm" len="sm"/>
            </a:ln>
          </p:spPr>
          <p:txBody>
            <a:bodyPr spcFirstLastPara="1" wrap="square" lIns="91425" tIns="45700" rIns="0" bIns="45700" anchor="ctr" anchorCtr="0">
              <a:noAutofit/>
            </a:bodyPr>
            <a:lstStyle/>
            <a:p>
              <a:pPr marL="0" marR="0" lvl="0" indent="0" algn="l" rtl="0">
                <a:lnSpc>
                  <a:spcPct val="100000"/>
                </a:lnSpc>
                <a:spcBef>
                  <a:spcPts val="0"/>
                </a:spcBef>
                <a:spcAft>
                  <a:spcPts val="0"/>
                </a:spcAft>
                <a:buClr>
                  <a:schemeClr val="lt1"/>
                </a:buClr>
                <a:buSzPts val="2200"/>
                <a:buFont typeface="Gill Sans"/>
                <a:buNone/>
              </a:pPr>
              <a:r>
                <a:rPr lang="en-US" sz="2200" b="1" i="0" u="none" strike="noStrike" cap="none" dirty="0">
                  <a:solidFill>
                    <a:schemeClr val="lt1"/>
                  </a:solidFill>
                  <a:latin typeface="Gill Sans"/>
                  <a:ea typeface="Gill Sans"/>
                  <a:cs typeface="Gill Sans"/>
                  <a:sym typeface="Gill Sans"/>
                </a:rPr>
                <a:t>Outcomes</a:t>
              </a:r>
              <a:endParaRPr sz="1800" b="0" i="0" u="none" strike="noStrike" cap="none" dirty="0">
                <a:solidFill>
                  <a:schemeClr val="dk1"/>
                </a:solidFill>
                <a:latin typeface="Calibri"/>
                <a:ea typeface="Calibri"/>
                <a:cs typeface="Calibri"/>
                <a:sym typeface="Calibri"/>
              </a:endParaRPr>
            </a:p>
          </p:txBody>
        </p:sp>
        <p:sp>
          <p:nvSpPr>
            <p:cNvPr id="387" name="Google Shape;387;p38"/>
            <p:cNvSpPr/>
            <p:nvPr/>
          </p:nvSpPr>
          <p:spPr>
            <a:xfrm>
              <a:off x="7034561" y="2103120"/>
              <a:ext cx="1742739" cy="640080"/>
            </a:xfrm>
            <a:prstGeom prst="chevron">
              <a:avLst>
                <a:gd name="adj" fmla="val 32095"/>
              </a:avLst>
            </a:prstGeom>
            <a:solidFill>
              <a:srgbClr val="1E4E79"/>
            </a:solidFill>
            <a:ln w="9525" cap="flat" cmpd="sng">
              <a:solidFill>
                <a:schemeClr val="lt1"/>
              </a:solidFill>
              <a:prstDash val="solid"/>
              <a:miter lim="800000"/>
              <a:headEnd type="none" w="sm" len="sm"/>
              <a:tailEnd type="none" w="sm" len="sm"/>
            </a:ln>
          </p:spPr>
          <p:txBody>
            <a:bodyPr spcFirstLastPara="1" wrap="square" lIns="182875" tIns="45700" rIns="0" bIns="45700" anchor="ctr" anchorCtr="0">
              <a:noAutofit/>
            </a:bodyPr>
            <a:lstStyle/>
            <a:p>
              <a:pPr marL="0" marR="0" lvl="0" indent="0" algn="l" rtl="0">
                <a:lnSpc>
                  <a:spcPct val="100000"/>
                </a:lnSpc>
                <a:spcBef>
                  <a:spcPts val="0"/>
                </a:spcBef>
                <a:spcAft>
                  <a:spcPts val="0"/>
                </a:spcAft>
                <a:buClr>
                  <a:schemeClr val="lt1"/>
                </a:buClr>
                <a:buSzPts val="2200"/>
                <a:buFont typeface="Gill Sans"/>
                <a:buNone/>
              </a:pPr>
              <a:r>
                <a:rPr lang="en-US" sz="2200" b="1" i="0" u="none" strike="noStrike" cap="none" dirty="0">
                  <a:solidFill>
                    <a:schemeClr val="lt1"/>
                  </a:solidFill>
                  <a:latin typeface="Gill Sans"/>
                  <a:ea typeface="Gill Sans"/>
                  <a:cs typeface="Gill Sans"/>
                  <a:sym typeface="Gill Sans"/>
                </a:rPr>
                <a:t>Impact</a:t>
              </a:r>
              <a:endParaRPr sz="1800" b="0" i="0" u="none" strike="noStrike" cap="none" dirty="0">
                <a:solidFill>
                  <a:schemeClr val="dk1"/>
                </a:solidFill>
                <a:latin typeface="Calibri"/>
                <a:ea typeface="Calibri"/>
                <a:cs typeface="Calibri"/>
                <a:sym typeface="Calibri"/>
              </a:endParaRPr>
            </a:p>
          </p:txBody>
        </p:sp>
      </p:grpSp>
      <p:sp>
        <p:nvSpPr>
          <p:cNvPr id="388" name="Google Shape;388;p38"/>
          <p:cNvSpPr/>
          <p:nvPr/>
        </p:nvSpPr>
        <p:spPr>
          <a:xfrm>
            <a:off x="228600" y="2468880"/>
            <a:ext cx="1097280" cy="1200329"/>
          </a:xfrm>
          <a:prstGeom prst="rect">
            <a:avLst/>
          </a:prstGeom>
          <a:noFill/>
          <a:ln>
            <a:noFill/>
          </a:ln>
        </p:spPr>
        <p:txBody>
          <a:bodyPr spcFirstLastPara="1" wrap="square" lIns="45700" tIns="45700" rIns="45700" bIns="45700" anchor="t" anchorCtr="0">
            <a:noAutofit/>
          </a:bodyPr>
          <a:lstStyle/>
          <a:p>
            <a:pPr marL="114300" marR="0" lvl="0" indent="-1143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Staff</a:t>
            </a:r>
            <a:endParaRPr sz="1800" b="0" i="0" u="none" strike="noStrike" cap="none" dirty="0">
              <a:solidFill>
                <a:schemeClr val="dk1"/>
              </a:solidFill>
              <a:latin typeface="Calibri"/>
              <a:ea typeface="Calibri"/>
              <a:cs typeface="Calibri"/>
              <a:sym typeface="Calibri"/>
            </a:endParaRPr>
          </a:p>
          <a:p>
            <a:pPr marL="114300" marR="0" lvl="0" indent="-1143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Tools</a:t>
            </a:r>
            <a:endParaRPr sz="1800" b="0" i="0" u="none" strike="noStrike" cap="none" dirty="0">
              <a:solidFill>
                <a:schemeClr val="dk1"/>
              </a:solidFill>
              <a:latin typeface="Calibri"/>
              <a:ea typeface="Calibri"/>
              <a:cs typeface="Calibri"/>
              <a:sym typeface="Calibri"/>
            </a:endParaRPr>
          </a:p>
        </p:txBody>
      </p:sp>
      <p:sp>
        <p:nvSpPr>
          <p:cNvPr id="389" name="Google Shape;389;p38"/>
          <p:cNvSpPr txBox="1"/>
          <p:nvPr/>
        </p:nvSpPr>
        <p:spPr>
          <a:xfrm>
            <a:off x="228600" y="960120"/>
            <a:ext cx="868680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Gill Sans"/>
              <a:buNone/>
            </a:pPr>
            <a:r>
              <a:rPr lang="en-US" sz="2400" b="1" i="0" u="none" strike="noStrike" cap="none">
                <a:solidFill>
                  <a:srgbClr val="000000"/>
                </a:solidFill>
                <a:latin typeface="Gill Sans"/>
                <a:ea typeface="Gill Sans"/>
                <a:cs typeface="Gill Sans"/>
                <a:sym typeface="Gill Sans"/>
              </a:rPr>
              <a:t>Starting “goal”:  </a:t>
            </a:r>
            <a:r>
              <a:rPr lang="en-US" sz="2400" b="0" i="0" u="none" strike="noStrike" cap="none">
                <a:solidFill>
                  <a:srgbClr val="000000"/>
                </a:solidFill>
                <a:latin typeface="Gill Sans"/>
                <a:ea typeface="Gill Sans"/>
                <a:cs typeface="Gill Sans"/>
                <a:sym typeface="Gill Sans"/>
              </a:rPr>
              <a:t>Improve the social media skills of our newsroom</a:t>
            </a:r>
            <a:endParaRPr sz="1800" b="0" i="0" u="none" strike="noStrike" cap="none">
              <a:solidFill>
                <a:schemeClr val="dk1"/>
              </a:solidFill>
              <a:latin typeface="Calibri"/>
              <a:ea typeface="Calibri"/>
              <a:cs typeface="Calibri"/>
              <a:sym typeface="Calibri"/>
            </a:endParaRPr>
          </a:p>
        </p:txBody>
      </p:sp>
      <p:sp>
        <p:nvSpPr>
          <p:cNvPr id="390" name="Google Shape;390;p38"/>
          <p:cNvSpPr/>
          <p:nvPr/>
        </p:nvSpPr>
        <p:spPr>
          <a:xfrm>
            <a:off x="7360920" y="2468880"/>
            <a:ext cx="1554480" cy="3970318"/>
          </a:xfrm>
          <a:prstGeom prst="rect">
            <a:avLst/>
          </a:prstGeom>
          <a:noFill/>
          <a:ln>
            <a:noFill/>
          </a:ln>
        </p:spPr>
        <p:txBody>
          <a:bodyPr spcFirstLastPara="1" wrap="square" lIns="45700" tIns="45700" rIns="45700" bIns="45700" anchor="t" anchorCtr="0">
            <a:noAutofit/>
          </a:bodyPr>
          <a:lstStyle/>
          <a:p>
            <a:pPr marL="91440" marR="0" lvl="0" indent="-1143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Growth in appropriate individual behavior.</a:t>
            </a:r>
            <a:endParaRPr sz="1800" b="0" i="0" u="none" strike="noStrike" cap="none" dirty="0">
              <a:solidFill>
                <a:schemeClr val="dk1"/>
              </a:solidFill>
              <a:latin typeface="Calibri"/>
              <a:ea typeface="Calibri"/>
              <a:cs typeface="Calibri"/>
              <a:sym typeface="Calibri"/>
            </a:endParaRPr>
          </a:p>
          <a:p>
            <a:pPr marL="91440" marR="0" lvl="0" indent="-1143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Higher awareness of community needs.</a:t>
            </a:r>
            <a:endParaRPr sz="1800" b="0" i="0" u="none" strike="noStrike" cap="none" dirty="0">
              <a:solidFill>
                <a:schemeClr val="dk1"/>
              </a:solidFill>
              <a:latin typeface="Calibri"/>
              <a:ea typeface="Calibri"/>
              <a:cs typeface="Calibri"/>
              <a:sym typeface="Calibri"/>
            </a:endParaRPr>
          </a:p>
          <a:p>
            <a:pPr marL="91440" marR="0" lvl="0" indent="-1143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Quick access to changing stories.</a:t>
            </a:r>
            <a:endParaRPr sz="1800" b="0" i="0" u="none" strike="noStrike" cap="none" dirty="0">
              <a:solidFill>
                <a:schemeClr val="dk1"/>
              </a:solidFill>
              <a:latin typeface="Calibri"/>
              <a:ea typeface="Calibri"/>
              <a:cs typeface="Calibri"/>
              <a:sym typeface="Calibri"/>
            </a:endParaRPr>
          </a:p>
          <a:p>
            <a:pPr marL="91440" marR="0" lvl="0" indent="-1143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Positive community action.</a:t>
            </a:r>
            <a:endParaRPr sz="1800" b="0" i="0" u="none" strike="noStrike" cap="none" dirty="0">
              <a:solidFill>
                <a:schemeClr val="dk1"/>
              </a:solidFill>
              <a:latin typeface="Calibri"/>
              <a:ea typeface="Calibri"/>
              <a:cs typeface="Calibri"/>
              <a:sym typeface="Calibri"/>
            </a:endParaRPr>
          </a:p>
        </p:txBody>
      </p:sp>
      <p:sp>
        <p:nvSpPr>
          <p:cNvPr id="391" name="Google Shape;391;p38"/>
          <p:cNvSpPr/>
          <p:nvPr/>
        </p:nvSpPr>
        <p:spPr>
          <a:xfrm>
            <a:off x="1325880" y="2468880"/>
            <a:ext cx="1737360" cy="1754326"/>
          </a:xfrm>
          <a:prstGeom prst="rect">
            <a:avLst/>
          </a:prstGeom>
          <a:noFill/>
          <a:ln>
            <a:noFill/>
          </a:ln>
        </p:spPr>
        <p:txBody>
          <a:bodyPr spcFirstLastPara="1" wrap="square" lIns="45700" tIns="45700" rIns="45700" bIns="45700" anchor="t" anchorCtr="0">
            <a:noAutofit/>
          </a:bodyPr>
          <a:lstStyle/>
          <a:p>
            <a:pPr marL="91440" marR="0" lvl="0" indent="-1143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Creation of sustainable and constantly updated resources for the public.</a:t>
            </a:r>
            <a:endParaRPr sz="1800" b="0" i="0" u="none" strike="noStrike" cap="none" dirty="0">
              <a:solidFill>
                <a:schemeClr val="dk1"/>
              </a:solidFill>
              <a:latin typeface="Calibri"/>
              <a:ea typeface="Calibri"/>
              <a:cs typeface="Calibri"/>
              <a:sym typeface="Calibri"/>
            </a:endParaRPr>
          </a:p>
        </p:txBody>
      </p:sp>
      <p:sp>
        <p:nvSpPr>
          <p:cNvPr id="392" name="Google Shape;392;p38"/>
          <p:cNvSpPr/>
          <p:nvPr/>
        </p:nvSpPr>
        <p:spPr>
          <a:xfrm>
            <a:off x="3191980" y="2468880"/>
            <a:ext cx="1737360" cy="2031325"/>
          </a:xfrm>
          <a:prstGeom prst="rect">
            <a:avLst/>
          </a:prstGeom>
          <a:noFill/>
          <a:ln>
            <a:noFill/>
          </a:ln>
        </p:spPr>
        <p:txBody>
          <a:bodyPr spcFirstLastPara="1" wrap="square" lIns="45700" tIns="45700" rIns="45700" bIns="45700" anchor="t" anchorCtr="0">
            <a:noAutofit/>
          </a:bodyPr>
          <a:lstStyle/>
          <a:p>
            <a:pPr marL="91440" marR="0" lvl="0" indent="-1143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Every member of the team contributes to the dynamic information sources.</a:t>
            </a:r>
            <a:endParaRPr sz="1800" b="0" i="0" u="none" strike="noStrike" cap="none" dirty="0">
              <a:solidFill>
                <a:srgbClr val="70AD47"/>
              </a:solidFill>
              <a:latin typeface="Calibri"/>
              <a:ea typeface="Calibri"/>
              <a:cs typeface="Calibri"/>
              <a:sym typeface="Calibri"/>
            </a:endParaRPr>
          </a:p>
        </p:txBody>
      </p:sp>
      <p:sp>
        <p:nvSpPr>
          <p:cNvPr id="393" name="Google Shape;393;p38"/>
          <p:cNvSpPr/>
          <p:nvPr/>
        </p:nvSpPr>
        <p:spPr>
          <a:xfrm>
            <a:off x="5095328" y="2468880"/>
            <a:ext cx="2103120" cy="2862322"/>
          </a:xfrm>
          <a:prstGeom prst="rect">
            <a:avLst/>
          </a:prstGeom>
          <a:noFill/>
          <a:ln>
            <a:noFill/>
          </a:ln>
        </p:spPr>
        <p:txBody>
          <a:bodyPr spcFirstLastPara="1" wrap="square" lIns="45700" tIns="45700" rIns="45700" bIns="45700" anchor="t" anchorCtr="0">
            <a:noAutofit/>
          </a:bodyPr>
          <a:lstStyle/>
          <a:p>
            <a:pPr marL="91440" marR="0" lvl="0" indent="-1143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Sourced information that New Yorkers can turn to with confidence as long as the coronavirus crisis continues.</a:t>
            </a:r>
            <a:endParaRPr sz="1800" b="0" i="0" u="none" strike="noStrike" cap="none" dirty="0">
              <a:solidFill>
                <a:schemeClr val="dk1"/>
              </a:solidFill>
              <a:latin typeface="Calibri"/>
              <a:ea typeface="Calibri"/>
              <a:cs typeface="Calibri"/>
              <a:sym typeface="Calibri"/>
            </a:endParaRPr>
          </a:p>
        </p:txBody>
      </p:sp>
      <p:sp>
        <p:nvSpPr>
          <p:cNvPr id="394" name="Google Shape;394;p38"/>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Using </a:t>
            </a:r>
            <a:r>
              <a:rPr lang="en-US">
                <a:solidFill>
                  <a:srgbClr val="C00000"/>
                </a:solidFill>
              </a:rPr>
              <a:t>RAOOI</a:t>
            </a:r>
            <a:r>
              <a:rPr lang="en-US">
                <a:solidFill>
                  <a:srgbClr val="C55A11"/>
                </a:solidFill>
              </a:rPr>
              <a:t> </a:t>
            </a:r>
            <a:r>
              <a:rPr lang="en-US"/>
              <a:t>to get to outcome goals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398"/>
        <p:cNvGrpSpPr/>
        <p:nvPr/>
      </p:nvGrpSpPr>
      <p:grpSpPr>
        <a:xfrm>
          <a:off x="0" y="0"/>
          <a:ext cx="0" cy="0"/>
          <a:chOff x="0" y="0"/>
          <a:chExt cx="0" cy="0"/>
        </a:xfrm>
      </p:grpSpPr>
      <p:sp>
        <p:nvSpPr>
          <p:cNvPr id="399" name="Google Shape;399;p39"/>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If You Didn’t “Get” the Last Slide, Then…</a:t>
            </a:r>
            <a:endParaRPr/>
          </a:p>
        </p:txBody>
      </p:sp>
      <p:sp>
        <p:nvSpPr>
          <p:cNvPr id="400" name="Google Shape;400;p39"/>
          <p:cNvSpPr txBox="1"/>
          <p:nvPr/>
        </p:nvSpPr>
        <p:spPr>
          <a:xfrm>
            <a:off x="584017" y="1280160"/>
            <a:ext cx="7975966" cy="16619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3400" b="0" i="0" u="none" strike="noStrike" cap="none">
                <a:solidFill>
                  <a:schemeClr val="dk1"/>
                </a:solidFill>
                <a:latin typeface="Calibri"/>
                <a:ea typeface="Calibri"/>
                <a:cs typeface="Calibri"/>
                <a:sym typeface="Calibri"/>
              </a:rPr>
              <a:t>Review it again.  And again.  And then again.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endParaRPr sz="3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400"/>
              <a:buFont typeface="Arial"/>
              <a:buNone/>
            </a:pPr>
            <a:r>
              <a:rPr lang="en-US" sz="3400" b="0" i="0" u="none" strike="noStrike" cap="none">
                <a:solidFill>
                  <a:schemeClr val="dk1"/>
                </a:solidFill>
                <a:latin typeface="Calibri"/>
                <a:ea typeface="Calibri"/>
                <a:cs typeface="Calibri"/>
                <a:sym typeface="Calibri"/>
              </a:rPr>
              <a:t>No passing Go!</a:t>
            </a:r>
            <a:endParaRPr sz="1400" b="0" i="0" u="none" strike="noStrike" cap="none">
              <a:solidFill>
                <a:srgbClr val="000000"/>
              </a:solidFill>
              <a:latin typeface="Arial"/>
              <a:ea typeface="Arial"/>
              <a:cs typeface="Arial"/>
              <a:sym typeface="Arial"/>
            </a:endParaRPr>
          </a:p>
        </p:txBody>
      </p:sp>
      <p:pic>
        <p:nvPicPr>
          <p:cNvPr id="401" name="Google Shape;401;p39"/>
          <p:cNvPicPr preferRelativeResize="0"/>
          <p:nvPr/>
        </p:nvPicPr>
        <p:blipFill rotWithShape="1">
          <a:blip r:embed="rId3">
            <a:alphaModFix/>
          </a:blip>
          <a:srcRect/>
          <a:stretch/>
        </p:blipFill>
        <p:spPr>
          <a:xfrm>
            <a:off x="2820656" y="3301426"/>
            <a:ext cx="3502688" cy="20116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useBgFill="1">
        <p:nvSpPr>
          <p:cNvPr id="56" name="Google Shape;56;p1"/>
          <p:cNvSpPr txBox="1">
            <a:spLocks noGrp="1"/>
          </p:cNvSpPr>
          <p:nvPr>
            <p:ph type="ctrTitle"/>
          </p:nvPr>
        </p:nvSpPr>
        <p:spPr>
          <a:xfrm>
            <a:off x="4989965" y="1413659"/>
            <a:ext cx="3483937" cy="2089951"/>
          </a:xfrm>
          <a:prstGeom prst="rect">
            <a:avLst/>
          </a:prstGeom>
        </p:spPr>
        <p:txBody>
          <a:bodyPr spcFirstLastPara="1" lIns="182875" tIns="45700" rIns="457200" bIns="45700" anchor="b" anchorCtr="0">
            <a:normAutofit fontScale="90000"/>
          </a:bodyPr>
          <a:lstStyle/>
          <a:p>
            <a:pPr marL="228600" lvl="0" indent="0" rtl="0">
              <a:spcBef>
                <a:spcPts val="0"/>
              </a:spcBef>
              <a:spcAft>
                <a:spcPts val="0"/>
              </a:spcAft>
              <a:buClr>
                <a:schemeClr val="lt1"/>
              </a:buClr>
              <a:buSzPts val="4800"/>
              <a:buFont typeface="Calibri"/>
              <a:buNone/>
            </a:pPr>
            <a:r>
              <a:rPr lang="en-US" sz="4400" b="1" dirty="0">
                <a:solidFill>
                  <a:schemeClr val="bg1"/>
                </a:solidFill>
                <a:latin typeface="Calibri"/>
                <a:ea typeface="Calibri"/>
                <a:cs typeface="Calibri"/>
                <a:sym typeface="Calibri"/>
              </a:rPr>
              <a:t>Technical Writing</a:t>
            </a: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Coronavirus Challenge</a:t>
            </a:r>
            <a:br>
              <a:rPr lang="en-US" sz="4400" b="1" dirty="0">
                <a:solidFill>
                  <a:schemeClr val="bg1"/>
                </a:solidFill>
                <a:latin typeface="Calibri"/>
                <a:ea typeface="Calibri"/>
                <a:cs typeface="Calibri"/>
                <a:sym typeface="Calibri"/>
              </a:rPr>
            </a:b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Part 5</a:t>
            </a:r>
            <a:endParaRPr lang="en-US" sz="4400" b="1" dirty="0"/>
          </a:p>
        </p:txBody>
      </p:sp>
      <p:sp useBgFill="1">
        <p:nvSpPr>
          <p:cNvPr id="57" name="Google Shape;57;p1"/>
          <p:cNvSpPr txBox="1">
            <a:spLocks noGrp="1"/>
          </p:cNvSpPr>
          <p:nvPr>
            <p:ph type="subTitle" idx="1"/>
          </p:nvPr>
        </p:nvSpPr>
        <p:spPr>
          <a:xfrm>
            <a:off x="4989965" y="3678221"/>
            <a:ext cx="3483937" cy="420875"/>
          </a:xfrm>
          <a:prstGeom prst="rect">
            <a:avLst/>
          </a:prstGeom>
        </p:spPr>
        <p:txBody>
          <a:bodyPr spcFirstLastPara="1" lIns="457200" tIns="45700" rIns="457200" bIns="45700" anchor="t" anchorCtr="0">
            <a:normAutofit/>
          </a:bodyPr>
          <a:lstStyle/>
          <a:p>
            <a:pPr marL="0" lvl="0" indent="0" rtl="0">
              <a:spcBef>
                <a:spcPts val="0"/>
              </a:spcBef>
              <a:spcAft>
                <a:spcPts val="600"/>
              </a:spcAft>
              <a:buClr>
                <a:schemeClr val="lt1"/>
              </a:buClr>
              <a:buSzPts val="2400"/>
              <a:buNone/>
            </a:pPr>
            <a:r>
              <a:rPr lang="en-US" sz="1700" dirty="0">
                <a:solidFill>
                  <a:schemeClr val="bg1"/>
                </a:solidFill>
              </a:rPr>
              <a:t>Summer 2020</a:t>
            </a:r>
          </a:p>
        </p:txBody>
      </p:sp>
      <p:pic>
        <p:nvPicPr>
          <p:cNvPr id="3" name="Picture 2" descr="A group of people standing next to a person&#10;&#10;Description automatically generated">
            <a:extLst>
              <a:ext uri="{FF2B5EF4-FFF2-40B4-BE49-F238E27FC236}">
                <a16:creationId xmlns:a16="http://schemas.microsoft.com/office/drawing/2014/main" id="{9CF90D71-5BC5-4717-80D8-0C6A1B22B626}"/>
              </a:ext>
            </a:extLst>
          </p:cNvPr>
          <p:cNvPicPr>
            <a:picLocks noChangeAspect="1"/>
          </p:cNvPicPr>
          <p:nvPr/>
        </p:nvPicPr>
        <p:blipFill rotWithShape="1">
          <a:blip r:embed="rId3"/>
          <a:srcRect l="28649" t="5367" r="21940" b="-1376"/>
          <a:stretch/>
        </p:blipFill>
        <p:spPr>
          <a:xfrm>
            <a:off x="0" y="98333"/>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useBgFill="1">
        <p:nvSpPr>
          <p:cNvPr id="6" name="Rectangle 5">
            <a:extLst>
              <a:ext uri="{FF2B5EF4-FFF2-40B4-BE49-F238E27FC236}">
                <a16:creationId xmlns:a16="http://schemas.microsoft.com/office/drawing/2014/main" id="{244373EE-DB43-4F6A-9ED1-5C52E44D517F}"/>
              </a:ext>
            </a:extLst>
          </p:cNvPr>
          <p:cNvSpPr/>
          <p:nvPr/>
        </p:nvSpPr>
        <p:spPr>
          <a:xfrm>
            <a:off x="4262284" y="4273707"/>
            <a:ext cx="4572000" cy="4001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41790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05"/>
        <p:cNvGrpSpPr/>
        <p:nvPr/>
      </p:nvGrpSpPr>
      <p:grpSpPr>
        <a:xfrm>
          <a:off x="0" y="0"/>
          <a:ext cx="0" cy="0"/>
          <a:chOff x="0" y="0"/>
          <a:chExt cx="0" cy="0"/>
        </a:xfrm>
      </p:grpSpPr>
      <p:sp>
        <p:nvSpPr>
          <p:cNvPr id="406" name="Google Shape;406;p40"/>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Drafting part 2 of your challenge statement</a:t>
            </a:r>
            <a:endParaRPr/>
          </a:p>
        </p:txBody>
      </p:sp>
      <p:sp>
        <p:nvSpPr>
          <p:cNvPr id="407" name="Google Shape;407;p40"/>
          <p:cNvSpPr/>
          <p:nvPr/>
        </p:nvSpPr>
        <p:spPr>
          <a:xfrm>
            <a:off x="2514600" y="1417320"/>
            <a:ext cx="4114800" cy="5212080"/>
          </a:xfrm>
          <a:prstGeom prst="foldedCorner">
            <a:avLst>
              <a:gd name="adj" fmla="val 6134"/>
            </a:avLst>
          </a:prstGeom>
          <a:noFill/>
          <a:ln w="9525" cap="flat" cmpd="sng">
            <a:solidFill>
              <a:schemeClr val="dk1"/>
            </a:solidFill>
            <a:prstDash val="solid"/>
            <a:miter lim="800000"/>
            <a:headEnd type="none" w="sm" len="sm"/>
            <a:tailEnd type="none" w="sm" len="sm"/>
          </a:ln>
        </p:spPr>
        <p:txBody>
          <a:bodyPr spcFirstLastPara="1" wrap="square" lIns="45700" tIns="91425" rIns="45700"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Challenge statement</a:t>
            </a:r>
            <a:endParaRPr sz="1400" b="0" i="0" u="none" strike="noStrike" cap="none">
              <a:solidFill>
                <a:srgbClr val="000000"/>
              </a:solidFill>
              <a:latin typeface="Arial"/>
              <a:ea typeface="Arial"/>
              <a:cs typeface="Arial"/>
              <a:sym typeface="Arial"/>
            </a:endParaRPr>
          </a:p>
        </p:txBody>
      </p:sp>
      <p:grpSp>
        <p:nvGrpSpPr>
          <p:cNvPr id="408" name="Google Shape;408;p40"/>
          <p:cNvGrpSpPr/>
          <p:nvPr/>
        </p:nvGrpSpPr>
        <p:grpSpPr>
          <a:xfrm>
            <a:off x="731520" y="2255222"/>
            <a:ext cx="7863840" cy="1188720"/>
            <a:chOff x="731520" y="2255222"/>
            <a:chExt cx="7863840" cy="1188720"/>
          </a:xfrm>
        </p:grpSpPr>
        <p:sp>
          <p:nvSpPr>
            <p:cNvPr id="409" name="Google Shape;409;p40"/>
            <p:cNvSpPr txBox="1"/>
            <p:nvPr/>
          </p:nvSpPr>
          <p:spPr>
            <a:xfrm>
              <a:off x="2651760" y="2255222"/>
              <a:ext cx="5943600" cy="1188720"/>
            </a:xfrm>
            <a:prstGeom prst="rect">
              <a:avLst/>
            </a:prstGeom>
            <a:noFill/>
            <a:ln>
              <a:noFill/>
            </a:ln>
          </p:spPr>
          <p:txBody>
            <a:bodyPr spcFirstLastPara="1" wrap="square" lIns="91425" tIns="91425" rIns="91425" bIns="91425" anchor="t" anchorCtr="0">
              <a:noAutofit/>
            </a:bodyPr>
            <a:lstStyle/>
            <a:p>
              <a:pPr marL="342900" marR="0" lvl="1" indent="-342900" algn="l" rtl="0">
                <a:lnSpc>
                  <a:spcPct val="100000"/>
                </a:lnSpc>
                <a:spcBef>
                  <a:spcPts val="0"/>
                </a:spcBef>
                <a:spcAft>
                  <a:spcPts val="0"/>
                </a:spcAft>
                <a:buClr>
                  <a:srgbClr val="A5A5A5"/>
                </a:buClr>
                <a:buSzPts val="2200"/>
                <a:buFont typeface="Noto Sans Symbols"/>
                <a:buChar char="⮚"/>
              </a:pPr>
              <a:r>
                <a:rPr lang="en-US" sz="2200" b="0" i="0" u="none" strike="noStrike" cap="none">
                  <a:solidFill>
                    <a:srgbClr val="A5A5A5"/>
                  </a:solidFill>
                  <a:latin typeface="Calibri"/>
                  <a:ea typeface="Calibri"/>
                  <a:cs typeface="Calibri"/>
                  <a:sym typeface="Calibri"/>
                </a:rPr>
                <a:t>what will be created, accomplished or established through your challenge; the transformation envisioned by the challenge </a:t>
              </a:r>
              <a:endParaRPr sz="1400" b="0" i="0" u="none" strike="noStrike" cap="none">
                <a:solidFill>
                  <a:srgbClr val="000000"/>
                </a:solidFill>
                <a:latin typeface="Arial"/>
                <a:ea typeface="Arial"/>
                <a:cs typeface="Arial"/>
                <a:sym typeface="Arial"/>
              </a:endParaRPr>
            </a:p>
          </p:txBody>
        </p:sp>
        <p:sp>
          <p:nvSpPr>
            <p:cNvPr id="410" name="Google Shape;410;p40"/>
            <p:cNvSpPr/>
            <p:nvPr/>
          </p:nvSpPr>
          <p:spPr>
            <a:xfrm>
              <a:off x="731520" y="2255222"/>
              <a:ext cx="1920240" cy="1188720"/>
            </a:xfrm>
            <a:prstGeom prst="roundRect">
              <a:avLst>
                <a:gd name="adj" fmla="val 0"/>
              </a:avLst>
            </a:prstGeom>
            <a:noFill/>
            <a:ln>
              <a:noFill/>
            </a:ln>
          </p:spPr>
          <p:txBody>
            <a:bodyPr spcFirstLastPara="1" wrap="square" lIns="91425" tIns="91425" rIns="91425" bIns="91425" anchor="t" anchorCtr="0">
              <a:noAutofit/>
            </a:bodyPr>
            <a:lstStyle/>
            <a:p>
              <a:pPr marL="173038" marR="0" lvl="0" indent="-173038" algn="l" rtl="0">
                <a:lnSpc>
                  <a:spcPct val="100000"/>
                </a:lnSpc>
                <a:spcBef>
                  <a:spcPts val="0"/>
                </a:spcBef>
                <a:spcAft>
                  <a:spcPts val="0"/>
                </a:spcAft>
                <a:buClr>
                  <a:srgbClr val="A5A5A5"/>
                </a:buClr>
                <a:buSzPts val="2400"/>
                <a:buFont typeface="Arial"/>
                <a:buChar char="•"/>
              </a:pPr>
              <a:r>
                <a:rPr lang="en-US" sz="2400" b="1" i="0" u="none" strike="noStrike" cap="none">
                  <a:solidFill>
                    <a:srgbClr val="A5A5A5"/>
                  </a:solidFill>
                  <a:latin typeface="Calibri"/>
                  <a:ea typeface="Calibri"/>
                  <a:cs typeface="Calibri"/>
                  <a:sym typeface="Calibri"/>
                </a:rPr>
                <a:t>What will be done</a:t>
              </a:r>
              <a:endParaRPr sz="1400" b="0" i="0" u="none" strike="noStrike" cap="none">
                <a:solidFill>
                  <a:srgbClr val="000000"/>
                </a:solidFill>
                <a:latin typeface="Arial"/>
                <a:ea typeface="Arial"/>
                <a:cs typeface="Arial"/>
                <a:sym typeface="Arial"/>
              </a:endParaRPr>
            </a:p>
          </p:txBody>
        </p:sp>
      </p:grpSp>
      <p:grpSp>
        <p:nvGrpSpPr>
          <p:cNvPr id="411" name="Google Shape;411;p40"/>
          <p:cNvGrpSpPr/>
          <p:nvPr/>
        </p:nvGrpSpPr>
        <p:grpSpPr>
          <a:xfrm>
            <a:off x="731520" y="3657600"/>
            <a:ext cx="7863840" cy="1188720"/>
            <a:chOff x="731520" y="3657600"/>
            <a:chExt cx="7863840" cy="1188720"/>
          </a:xfrm>
        </p:grpSpPr>
        <p:sp>
          <p:nvSpPr>
            <p:cNvPr id="412" name="Google Shape;412;p40"/>
            <p:cNvSpPr txBox="1"/>
            <p:nvPr/>
          </p:nvSpPr>
          <p:spPr>
            <a:xfrm>
              <a:off x="2651760" y="3657600"/>
              <a:ext cx="5943600" cy="1188720"/>
            </a:xfrm>
            <a:prstGeom prst="rect">
              <a:avLst/>
            </a:prstGeom>
            <a:solidFill>
              <a:srgbClr val="75DBFF"/>
            </a:solidFill>
            <a:ln>
              <a:noFill/>
            </a:ln>
          </p:spPr>
          <p:txBody>
            <a:bodyPr spcFirstLastPara="1" wrap="square" lIns="91425" tIns="91425" rIns="91425" bIns="91425" anchor="t" anchorCtr="0">
              <a:noAutofit/>
            </a:bodyPr>
            <a:lstStyle/>
            <a:p>
              <a:pPr marL="342900" marR="0" lvl="1" indent="-342900" algn="l" rtl="0">
                <a:lnSpc>
                  <a:spcPct val="100000"/>
                </a:lnSpc>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how achievement of your challenge will be objectively assessed in terms of SMART outcome goals </a:t>
              </a:r>
              <a:endParaRPr sz="1400" b="0" i="0" u="none" strike="noStrike" cap="none">
                <a:solidFill>
                  <a:srgbClr val="000000"/>
                </a:solidFill>
                <a:latin typeface="Arial"/>
                <a:ea typeface="Arial"/>
                <a:cs typeface="Arial"/>
                <a:sym typeface="Arial"/>
              </a:endParaRPr>
            </a:p>
          </p:txBody>
        </p:sp>
        <p:sp>
          <p:nvSpPr>
            <p:cNvPr id="413" name="Google Shape;413;p40"/>
            <p:cNvSpPr/>
            <p:nvPr/>
          </p:nvSpPr>
          <p:spPr>
            <a:xfrm>
              <a:off x="731520" y="3657600"/>
              <a:ext cx="1920240" cy="1188720"/>
            </a:xfrm>
            <a:prstGeom prst="roundRect">
              <a:avLst>
                <a:gd name="adj" fmla="val 0"/>
              </a:avLst>
            </a:prstGeom>
            <a:solidFill>
              <a:srgbClr val="75DBFF"/>
            </a:solidFill>
            <a:ln>
              <a:noFill/>
            </a:ln>
          </p:spPr>
          <p:txBody>
            <a:bodyPr spcFirstLastPara="1" wrap="square" lIns="91425" tIns="91425" rIns="182875" bIns="91425" anchor="t" anchorCtr="0">
              <a:noAutofit/>
            </a:bodyPr>
            <a:lstStyle/>
            <a:p>
              <a:pPr marL="173038" marR="0" lvl="0" indent="-173038"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How we will know success</a:t>
              </a:r>
              <a:endParaRPr sz="1400" b="0" i="0" u="none" strike="noStrike" cap="none">
                <a:solidFill>
                  <a:srgbClr val="000000"/>
                </a:solidFill>
                <a:latin typeface="Arial"/>
                <a:ea typeface="Arial"/>
                <a:cs typeface="Arial"/>
                <a:sym typeface="Arial"/>
              </a:endParaRPr>
            </a:p>
          </p:txBody>
        </p:sp>
      </p:grpSp>
      <p:grpSp>
        <p:nvGrpSpPr>
          <p:cNvPr id="414" name="Google Shape;414;p40"/>
          <p:cNvGrpSpPr/>
          <p:nvPr/>
        </p:nvGrpSpPr>
        <p:grpSpPr>
          <a:xfrm>
            <a:off x="731520" y="5074920"/>
            <a:ext cx="7863840" cy="1188720"/>
            <a:chOff x="731520" y="5074920"/>
            <a:chExt cx="7863840" cy="1188720"/>
          </a:xfrm>
        </p:grpSpPr>
        <p:sp>
          <p:nvSpPr>
            <p:cNvPr id="415" name="Google Shape;415;p40"/>
            <p:cNvSpPr txBox="1"/>
            <p:nvPr/>
          </p:nvSpPr>
          <p:spPr>
            <a:xfrm>
              <a:off x="2651760" y="5074920"/>
              <a:ext cx="5943600" cy="1188720"/>
            </a:xfrm>
            <a:prstGeom prst="rect">
              <a:avLst/>
            </a:prstGeom>
            <a:solidFill>
              <a:srgbClr val="DDEAF6"/>
            </a:solidFill>
            <a:ln>
              <a:noFill/>
            </a:ln>
          </p:spPr>
          <p:txBody>
            <a:bodyPr spcFirstLastPara="1" wrap="square" lIns="91425" tIns="91425" rIns="91425" bIns="91425" anchor="t" anchorCtr="0">
              <a:noAutofit/>
            </a:bodyPr>
            <a:lstStyle/>
            <a:p>
              <a:pPr marL="342900" marR="0" lvl="1" indent="-342900" algn="l" rtl="0">
                <a:lnSpc>
                  <a:spcPct val="100000"/>
                </a:lnSpc>
                <a:spcBef>
                  <a:spcPts val="0"/>
                </a:spcBef>
                <a:spcAft>
                  <a:spcPts val="0"/>
                </a:spcAft>
                <a:buClr>
                  <a:srgbClr val="A5A5A5"/>
                </a:buClr>
                <a:buSzPts val="2200"/>
                <a:buFont typeface="Noto Sans Symbols"/>
                <a:buChar char="⮚"/>
              </a:pPr>
              <a:r>
                <a:rPr lang="en-US" sz="2200" b="0" i="0" u="none" strike="noStrike" cap="none">
                  <a:solidFill>
                    <a:srgbClr val="A5A5A5"/>
                  </a:solidFill>
                  <a:latin typeface="Calibri"/>
                  <a:ea typeface="Calibri"/>
                  <a:cs typeface="Calibri"/>
                  <a:sym typeface="Calibri"/>
                </a:rPr>
                <a:t>The key actions (“3 to 7 things”) for achieving your challenge – your strategies under which you can plan your tactics</a:t>
              </a:r>
              <a:endParaRPr sz="1400" b="0" i="0" u="none" strike="noStrike" cap="none">
                <a:solidFill>
                  <a:srgbClr val="000000"/>
                </a:solidFill>
                <a:latin typeface="Arial"/>
                <a:ea typeface="Arial"/>
                <a:cs typeface="Arial"/>
                <a:sym typeface="Arial"/>
              </a:endParaRPr>
            </a:p>
          </p:txBody>
        </p:sp>
        <p:sp>
          <p:nvSpPr>
            <p:cNvPr id="416" name="Google Shape;416;p40"/>
            <p:cNvSpPr/>
            <p:nvPr/>
          </p:nvSpPr>
          <p:spPr>
            <a:xfrm>
              <a:off x="731520" y="5074920"/>
              <a:ext cx="1920240" cy="1188720"/>
            </a:xfrm>
            <a:prstGeom prst="roundRect">
              <a:avLst>
                <a:gd name="adj" fmla="val 0"/>
              </a:avLst>
            </a:prstGeom>
            <a:solidFill>
              <a:srgbClr val="DDEAF6"/>
            </a:solidFill>
            <a:ln>
              <a:noFill/>
            </a:ln>
          </p:spPr>
          <p:txBody>
            <a:bodyPr spcFirstLastPara="1" wrap="square" lIns="91425" tIns="91425" rIns="91425" bIns="91425" anchor="t" anchorCtr="0">
              <a:noAutofit/>
            </a:bodyPr>
            <a:lstStyle/>
            <a:p>
              <a:pPr marL="173038" marR="0" lvl="0" indent="-173038" algn="l" rtl="0">
                <a:lnSpc>
                  <a:spcPct val="100000"/>
                </a:lnSpc>
                <a:spcBef>
                  <a:spcPts val="0"/>
                </a:spcBef>
                <a:spcAft>
                  <a:spcPts val="0"/>
                </a:spcAft>
                <a:buClr>
                  <a:srgbClr val="A5A5A5"/>
                </a:buClr>
                <a:buSzPts val="2200"/>
                <a:buFont typeface="Arial"/>
                <a:buChar char="•"/>
              </a:pPr>
              <a:r>
                <a:rPr lang="en-US" sz="2200" b="1" i="0" u="none" strike="noStrike" cap="none">
                  <a:solidFill>
                    <a:srgbClr val="A5A5A5"/>
                  </a:solidFill>
                  <a:latin typeface="Calibri"/>
                  <a:ea typeface="Calibri"/>
                  <a:cs typeface="Calibri"/>
                  <a:sym typeface="Calibri"/>
                </a:rPr>
                <a:t>How we will do it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20"/>
        <p:cNvGrpSpPr/>
        <p:nvPr/>
      </p:nvGrpSpPr>
      <p:grpSpPr>
        <a:xfrm>
          <a:off x="0" y="0"/>
          <a:ext cx="0" cy="0"/>
          <a:chOff x="0" y="0"/>
          <a:chExt cx="0" cy="0"/>
        </a:xfrm>
      </p:grpSpPr>
      <p:sp>
        <p:nvSpPr>
          <p:cNvPr id="421" name="Google Shape;421;p41"/>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dirty="0"/>
              <a:t>Part 2 of the challenge statement:  An example</a:t>
            </a:r>
            <a:endParaRPr dirty="0"/>
          </a:p>
        </p:txBody>
      </p:sp>
      <p:sp>
        <p:nvSpPr>
          <p:cNvPr id="422" name="Google Shape;422;p41"/>
          <p:cNvSpPr/>
          <p:nvPr/>
        </p:nvSpPr>
        <p:spPr>
          <a:xfrm>
            <a:off x="1363206" y="1134963"/>
            <a:ext cx="7132320" cy="5150321"/>
          </a:xfrm>
          <a:prstGeom prst="rect">
            <a:avLst/>
          </a:prstGeom>
          <a:noFill/>
          <a:ln w="9525" cap="flat" cmpd="sng">
            <a:solidFill>
              <a:srgbClr val="D8D8D8"/>
            </a:solidFill>
            <a:prstDash val="solid"/>
            <a:round/>
            <a:headEnd type="none" w="sm" len="sm"/>
            <a:tailEnd type="none" w="sm" len="sm"/>
          </a:ln>
        </p:spPr>
        <p:txBody>
          <a:bodyPr spcFirstLastPara="1" wrap="square" lIns="182875" tIns="91425" rIns="182875" bIns="91425" anchor="t" anchorCtr="0">
            <a:noAutofit/>
          </a:bodyPr>
          <a:lstStyle/>
          <a:p>
            <a:pPr marL="114300" lvl="0">
              <a:lnSpc>
                <a:spcPct val="115000"/>
              </a:lnSpc>
              <a:buSzPts val="2000"/>
            </a:pPr>
            <a:r>
              <a:rPr lang="en-US" sz="2000" b="0" i="0" u="none" strike="noStrike" cap="none" dirty="0">
                <a:solidFill>
                  <a:schemeClr val="dk1"/>
                </a:solidFill>
                <a:latin typeface="Calibri"/>
                <a:ea typeface="Calibri"/>
                <a:cs typeface="Calibri"/>
                <a:sym typeface="Calibri"/>
              </a:rPr>
              <a:t>We will expand the reliable points of access to information on the coronavirus pandemic in ways that will make it easy for all New Yorkers to find the information they need, no matter their digital access or lack thereof, no matter their education and no matter their language.</a:t>
            </a:r>
            <a:r>
              <a:rPr lang="en-US" sz="1600" dirty="0">
                <a:solidFill>
                  <a:schemeClr val="dk1"/>
                </a:solidFill>
                <a:latin typeface="Calibri"/>
                <a:ea typeface="Calibri"/>
                <a:cs typeface="Calibri"/>
                <a:sym typeface="Calibri"/>
              </a:rPr>
              <a:t> </a:t>
            </a:r>
            <a:r>
              <a:rPr lang="en-US" sz="2000" dirty="0">
                <a:solidFill>
                  <a:schemeClr val="dk1"/>
                </a:solidFill>
                <a:latin typeface="Calibri" panose="020F0502020204030204" pitchFamily="34" charset="0"/>
                <a:ea typeface="Calibri"/>
                <a:cs typeface="Calibri" panose="020F0502020204030204" pitchFamily="34" charset="0"/>
                <a:sym typeface="Calibri"/>
              </a:rPr>
              <a:t>By July 1, 2020, we will provide at least three separate but connected platforms, from paper handouts to digital chains.</a:t>
            </a: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114300" marR="0" lvl="0" indent="0" algn="l" rtl="0">
              <a:lnSpc>
                <a:spcPct val="115000"/>
              </a:lnSpc>
              <a:spcBef>
                <a:spcPts val="0"/>
              </a:spcBef>
              <a:spcAft>
                <a:spcPts val="0"/>
              </a:spcAft>
              <a:buClr>
                <a:srgbClr val="000000"/>
              </a:buClr>
              <a:buSzPts val="1800"/>
              <a:buFont typeface="Arial"/>
              <a:buNone/>
            </a:pPr>
            <a:br>
              <a:rPr lang="en-US" sz="1800" b="0" i="0" u="none" strike="noStrike" cap="none" dirty="0">
                <a:solidFill>
                  <a:srgbClr val="000000"/>
                </a:solidFill>
                <a:latin typeface="Calibri"/>
                <a:ea typeface="Calibri"/>
                <a:cs typeface="Calibri"/>
                <a:sym typeface="Calibri"/>
              </a:rPr>
            </a:br>
            <a:r>
              <a:rPr lang="en-US" sz="2000" dirty="0">
                <a:latin typeface="Calibri"/>
                <a:ea typeface="Calibri"/>
                <a:cs typeface="Calibri"/>
                <a:sym typeface="Calibri"/>
              </a:rPr>
              <a:t>We will measure success against the standards for behavior set out by the State of New York, standards that will evolve during the crisis requiring constant revision and monitoring. If people are following directives in behavior and activity, this project can assume it has contributed to that success.</a:t>
            </a:r>
            <a:endParaRPr sz="2000" b="0" i="0" u="none" strike="noStrike" cap="none" dirty="0">
              <a:solidFill>
                <a:srgbClr val="000000"/>
              </a:solidFill>
              <a:sym typeface="Arial"/>
            </a:endParaRPr>
          </a:p>
        </p:txBody>
      </p:sp>
      <p:sp>
        <p:nvSpPr>
          <p:cNvPr id="423" name="Google Shape;423;p41"/>
          <p:cNvSpPr txBox="1"/>
          <p:nvPr/>
        </p:nvSpPr>
        <p:spPr>
          <a:xfrm>
            <a:off x="239536" y="1592610"/>
            <a:ext cx="1102674"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What will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be done</a:t>
            </a:r>
            <a:endParaRPr sz="1400" b="0" i="0" u="none" strike="noStrike" cap="none">
              <a:solidFill>
                <a:srgbClr val="000000"/>
              </a:solidFill>
              <a:latin typeface="Arial"/>
              <a:ea typeface="Arial"/>
              <a:cs typeface="Arial"/>
              <a:sym typeface="Arial"/>
            </a:endParaRPr>
          </a:p>
        </p:txBody>
      </p:sp>
      <p:sp>
        <p:nvSpPr>
          <p:cNvPr id="424" name="Google Shape;424;p41"/>
          <p:cNvSpPr txBox="1"/>
          <p:nvPr/>
        </p:nvSpPr>
        <p:spPr>
          <a:xfrm>
            <a:off x="228600" y="4157395"/>
            <a:ext cx="1134606"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How we’ll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know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success</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Core Concept</a:t>
            </a:r>
            <a:endParaRPr sz="1400" b="0" i="0" u="none" strike="noStrike" cap="none" dirty="0">
              <a:solidFill>
                <a:srgbClr val="000000"/>
              </a:solidFill>
              <a:latin typeface="Arial"/>
              <a:ea typeface="Arial"/>
              <a:cs typeface="Arial"/>
              <a:sym typeface="Arial"/>
            </a:endParaRPr>
          </a:p>
        </p:txBody>
      </p:sp>
      <p:sp>
        <p:nvSpPr>
          <p:cNvPr id="97" name="Google Shape;97;p7"/>
          <p:cNvSpPr txBox="1"/>
          <p:nvPr/>
        </p:nvSpPr>
        <p:spPr>
          <a:xfrm>
            <a:off x="1958975" y="3216275"/>
            <a:ext cx="1584325" cy="708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Noto Sans Symbols"/>
              <a:buNone/>
            </a:pPr>
            <a:r>
              <a:rPr lang="en-US" sz="4000" b="0" i="0" u="none" strike="noStrike" cap="none" dirty="0">
                <a:solidFill>
                  <a:schemeClr val="dk1"/>
                </a:solidFill>
                <a:latin typeface="Calibri"/>
                <a:ea typeface="Calibri"/>
                <a:cs typeface="Calibri"/>
                <a:sym typeface="Calibri"/>
              </a:rPr>
              <a:t>Design</a:t>
            </a:r>
            <a:endParaRPr sz="1400" b="0" i="0" u="none" strike="noStrike" cap="none" dirty="0">
              <a:solidFill>
                <a:srgbClr val="000000"/>
              </a:solidFill>
              <a:latin typeface="Arial"/>
              <a:ea typeface="Arial"/>
              <a:cs typeface="Arial"/>
              <a:sym typeface="Arial"/>
            </a:endParaRPr>
          </a:p>
        </p:txBody>
      </p:sp>
      <p:sp>
        <p:nvSpPr>
          <p:cNvPr id="98" name="Google Shape;98;p7"/>
          <p:cNvSpPr txBox="1"/>
          <p:nvPr/>
        </p:nvSpPr>
        <p:spPr>
          <a:xfrm>
            <a:off x="5768975" y="3216275"/>
            <a:ext cx="771525" cy="708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Noto Sans Symbols"/>
              <a:buNone/>
            </a:pPr>
            <a:r>
              <a:rPr lang="en-US" sz="4000" b="0" i="0" u="none" strike="noStrike" cap="none" dirty="0">
                <a:solidFill>
                  <a:schemeClr val="dk1"/>
                </a:solidFill>
                <a:latin typeface="Calibri"/>
                <a:ea typeface="Calibri"/>
                <a:cs typeface="Calibri"/>
                <a:sym typeface="Calibri"/>
              </a:rPr>
              <a:t>Do</a:t>
            </a:r>
            <a:endParaRPr sz="1400" b="0" i="0" u="none" strike="noStrike" cap="none" dirty="0">
              <a:solidFill>
                <a:srgbClr val="000000"/>
              </a:solidFill>
              <a:latin typeface="Arial"/>
              <a:ea typeface="Arial"/>
              <a:cs typeface="Arial"/>
              <a:sym typeface="Arial"/>
            </a:endParaRPr>
          </a:p>
        </p:txBody>
      </p:sp>
      <p:sp>
        <p:nvSpPr>
          <p:cNvPr id="99" name="Google Shape;99;p7"/>
          <p:cNvSpPr/>
          <p:nvPr/>
        </p:nvSpPr>
        <p:spPr>
          <a:xfrm flipH="1">
            <a:off x="2035175" y="4511675"/>
            <a:ext cx="4648200" cy="1295400"/>
          </a:xfrm>
          <a:prstGeom prst="curvedUpArrow">
            <a:avLst>
              <a:gd name="adj1" fmla="val 54621"/>
              <a:gd name="adj2" fmla="val 131768"/>
              <a:gd name="adj3" fmla="val 33333"/>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Garamond"/>
              <a:ea typeface="Garamond"/>
              <a:cs typeface="Garamond"/>
              <a:sym typeface="Garamond"/>
            </a:endParaRPr>
          </a:p>
        </p:txBody>
      </p:sp>
      <p:sp>
        <p:nvSpPr>
          <p:cNvPr id="100" name="Google Shape;100;p7"/>
          <p:cNvSpPr/>
          <p:nvPr/>
        </p:nvSpPr>
        <p:spPr>
          <a:xfrm>
            <a:off x="2339975" y="1844675"/>
            <a:ext cx="4495800" cy="990600"/>
          </a:xfrm>
          <a:prstGeom prst="curvedDownArrow">
            <a:avLst>
              <a:gd name="adj1" fmla="val 77175"/>
              <a:gd name="adj2" fmla="val 192317"/>
              <a:gd name="adj3" fmla="val 33333"/>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28"/>
        <p:cNvGrpSpPr/>
        <p:nvPr/>
      </p:nvGrpSpPr>
      <p:grpSpPr>
        <a:xfrm>
          <a:off x="0" y="0"/>
          <a:ext cx="0" cy="0"/>
          <a:chOff x="0" y="0"/>
          <a:chExt cx="0" cy="0"/>
        </a:xfrm>
      </p:grpSpPr>
      <p:sp>
        <p:nvSpPr>
          <p:cNvPr id="429" name="Google Shape;429;p42"/>
          <p:cNvSpPr txBox="1">
            <a:spLocks noGrp="1"/>
          </p:cNvSpPr>
          <p:nvPr>
            <p:ph type="title"/>
          </p:nvPr>
        </p:nvSpPr>
        <p:spPr>
          <a:xfrm>
            <a:off x="2286000" y="4459"/>
            <a:ext cx="6858000" cy="1346125"/>
          </a:xfrm>
          <a:prstGeom prst="rect">
            <a:avLst/>
          </a:prstGeom>
          <a:solidFill>
            <a:srgbClr val="29FF29"/>
          </a:solidFill>
          <a:ln>
            <a:noFill/>
          </a:ln>
        </p:spPr>
        <p:txBody>
          <a:bodyPr spcFirstLastPara="1" wrap="square" lIns="182875" tIns="91425" rIns="182875" bIns="91425"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Set your SMART outcome goals and draft part 2 – “how we’ll know success”</a:t>
            </a:r>
            <a:endParaRPr/>
          </a:p>
        </p:txBody>
      </p:sp>
      <p:sp>
        <p:nvSpPr>
          <p:cNvPr id="430" name="Google Shape;430;p42"/>
          <p:cNvSpPr txBox="1"/>
          <p:nvPr/>
        </p:nvSpPr>
        <p:spPr>
          <a:xfrm>
            <a:off x="228600" y="1555313"/>
            <a:ext cx="8686800" cy="1785104"/>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Directions:</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Based on the gaps you have identified and the challenge you have framed in “what will be done,” craft a set of SMART goals to measure success of the challenge.</a:t>
            </a:r>
            <a:endParaRPr sz="1400" b="0" i="0" u="none" strike="noStrike" cap="none" dirty="0">
              <a:solidFill>
                <a:srgbClr val="000000"/>
              </a:solidFill>
              <a:latin typeface="Arial"/>
              <a:ea typeface="Arial"/>
              <a:cs typeface="Arial"/>
              <a:sym typeface="Arial"/>
            </a:endParaRPr>
          </a:p>
        </p:txBody>
      </p:sp>
      <p:sp>
        <p:nvSpPr>
          <p:cNvPr id="431" name="Google Shape;431;p42"/>
          <p:cNvSpPr txBox="1"/>
          <p:nvPr/>
        </p:nvSpPr>
        <p:spPr>
          <a:xfrm>
            <a:off x="5806440" y="3703320"/>
            <a:ext cx="2743200" cy="646331"/>
          </a:xfrm>
          <a:prstGeom prst="rect">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See next page for a blank template</a:t>
            </a:r>
            <a:endParaRPr sz="1400" b="0" i="0" u="none" strike="noStrike" cap="none">
              <a:solidFill>
                <a:srgbClr val="000000"/>
              </a:solidFill>
              <a:latin typeface="Arial"/>
              <a:ea typeface="Arial"/>
              <a:cs typeface="Arial"/>
              <a:sym typeface="Arial"/>
            </a:endParaRPr>
          </a:p>
        </p:txBody>
      </p:sp>
      <p:sp>
        <p:nvSpPr>
          <p:cNvPr id="432" name="Google Shape;432;p42"/>
          <p:cNvSpPr txBox="1"/>
          <p:nvPr/>
        </p:nvSpPr>
        <p:spPr>
          <a:xfrm>
            <a:off x="9144" y="0"/>
            <a:ext cx="2267712" cy="1097280"/>
          </a:xfrm>
          <a:prstGeom prst="rect">
            <a:avLst/>
          </a:prstGeom>
          <a:solidFill>
            <a:srgbClr val="29FF29"/>
          </a:solidFill>
          <a:ln>
            <a:noFill/>
          </a:ln>
        </p:spPr>
        <p:txBody>
          <a:bodyPr spcFirstLastPara="1" wrap="square" lIns="182875" tIns="91425" rIns="91425" bIns="91425" anchor="t"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Assignment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 3</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36"/>
        <p:cNvGrpSpPr/>
        <p:nvPr/>
      </p:nvGrpSpPr>
      <p:grpSpPr>
        <a:xfrm>
          <a:off x="0" y="0"/>
          <a:ext cx="0" cy="0"/>
          <a:chOff x="0" y="0"/>
          <a:chExt cx="0" cy="0"/>
        </a:xfrm>
      </p:grpSpPr>
      <p:sp>
        <p:nvSpPr>
          <p:cNvPr id="437" name="Google Shape;437;p43"/>
          <p:cNvSpPr txBox="1">
            <a:spLocks noGrp="1"/>
          </p:cNvSpPr>
          <p:nvPr>
            <p:ph type="title"/>
          </p:nvPr>
        </p:nvSpPr>
        <p:spPr>
          <a:xfrm>
            <a:off x="0" y="0"/>
            <a:ext cx="9144000" cy="640080"/>
          </a:xfrm>
          <a:prstGeom prst="rect">
            <a:avLst/>
          </a:prstGeom>
          <a:solidFill>
            <a:srgbClr val="29FF29"/>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latin typeface="Calibri"/>
                <a:ea typeface="Calibri"/>
                <a:cs typeface="Calibri"/>
                <a:sym typeface="Calibri"/>
              </a:rPr>
              <a:t>Part 2:  How we'll know success</a:t>
            </a:r>
            <a:endParaRPr/>
          </a:p>
        </p:txBody>
      </p:sp>
      <p:sp>
        <p:nvSpPr>
          <p:cNvPr id="438" name="Google Shape;438;p43"/>
          <p:cNvSpPr txBox="1"/>
          <p:nvPr/>
        </p:nvSpPr>
        <p:spPr>
          <a:xfrm>
            <a:off x="457200" y="1280160"/>
            <a:ext cx="8229600" cy="2677656"/>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How we will know success: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Smart outcome goal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Smart outcome goal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____</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___</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42"/>
        <p:cNvGrpSpPr/>
        <p:nvPr/>
      </p:nvGrpSpPr>
      <p:grpSpPr>
        <a:xfrm>
          <a:off x="0" y="0"/>
          <a:ext cx="0" cy="0"/>
          <a:chOff x="0" y="0"/>
          <a:chExt cx="0" cy="0"/>
        </a:xfrm>
      </p:grpSpPr>
      <p:sp>
        <p:nvSpPr>
          <p:cNvPr id="443" name="Google Shape;443;p44"/>
          <p:cNvSpPr txBox="1">
            <a:spLocks noGrp="1"/>
          </p:cNvSpPr>
          <p:nvPr>
            <p:ph type="title"/>
          </p:nvPr>
        </p:nvSpPr>
        <p:spPr>
          <a:xfrm>
            <a:off x="228600" y="228600"/>
            <a:ext cx="8205710" cy="9144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000000"/>
              </a:buClr>
              <a:buSzPts val="3600"/>
              <a:buFont typeface="Calibri"/>
              <a:buNone/>
            </a:pPr>
            <a:r>
              <a:rPr lang="en-US">
                <a:solidFill>
                  <a:srgbClr val="000000"/>
                </a:solidFill>
                <a:latin typeface="Calibri"/>
                <a:ea typeface="Calibri"/>
                <a:cs typeface="Calibri"/>
                <a:sym typeface="Calibri"/>
              </a:rPr>
              <a:t>Drafting part 3 of your challenge statement</a:t>
            </a:r>
            <a:endParaRPr/>
          </a:p>
        </p:txBody>
      </p:sp>
      <p:grpSp>
        <p:nvGrpSpPr>
          <p:cNvPr id="444" name="Google Shape;444;p44"/>
          <p:cNvGrpSpPr/>
          <p:nvPr/>
        </p:nvGrpSpPr>
        <p:grpSpPr>
          <a:xfrm>
            <a:off x="3017520" y="1051560"/>
            <a:ext cx="3108960" cy="1920240"/>
            <a:chOff x="3017520" y="1051560"/>
            <a:chExt cx="3108960" cy="1920240"/>
          </a:xfrm>
        </p:grpSpPr>
        <p:sp>
          <p:nvSpPr>
            <p:cNvPr id="445" name="Google Shape;445;p44"/>
            <p:cNvSpPr/>
            <p:nvPr/>
          </p:nvSpPr>
          <p:spPr>
            <a:xfrm>
              <a:off x="3017520" y="1051560"/>
              <a:ext cx="3108960" cy="1920240"/>
            </a:xfrm>
            <a:prstGeom prst="foldedCorner">
              <a:avLst>
                <a:gd name="adj" fmla="val 9131"/>
              </a:avLst>
            </a:prstGeom>
            <a:noFill/>
            <a:ln w="9525" cap="flat" cmpd="sng">
              <a:solidFill>
                <a:schemeClr val="dk1"/>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Challenge Statement</a:t>
              </a:r>
              <a:endParaRPr sz="1400" b="0" i="0" u="none" strike="noStrike" cap="none">
                <a:solidFill>
                  <a:srgbClr val="000000"/>
                </a:solidFill>
                <a:latin typeface="Arial"/>
                <a:ea typeface="Arial"/>
                <a:cs typeface="Arial"/>
                <a:sym typeface="Arial"/>
              </a:endParaRPr>
            </a:p>
          </p:txBody>
        </p:sp>
        <p:sp>
          <p:nvSpPr>
            <p:cNvPr id="446" name="Google Shape;446;p44"/>
            <p:cNvSpPr/>
            <p:nvPr/>
          </p:nvSpPr>
          <p:spPr>
            <a:xfrm>
              <a:off x="3200400" y="2419142"/>
              <a:ext cx="2743200" cy="430887"/>
            </a:xfrm>
            <a:prstGeom prst="roundRect">
              <a:avLst>
                <a:gd name="adj" fmla="val 0"/>
              </a:avLst>
            </a:prstGeom>
            <a:solidFill>
              <a:srgbClr val="75DBFF"/>
            </a:solidFill>
            <a:ln w="1905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112713" marR="0" lvl="0" indent="-112713" algn="l" rtl="0">
                <a:lnSpc>
                  <a:spcPct val="100000"/>
                </a:lnSpc>
                <a:spcBef>
                  <a:spcPts val="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How we will do it</a:t>
              </a:r>
              <a:endParaRPr sz="1400" b="0" i="0" u="none" strike="noStrike" cap="none">
                <a:solidFill>
                  <a:srgbClr val="000000"/>
                </a:solidFill>
                <a:latin typeface="Arial"/>
                <a:ea typeface="Arial"/>
                <a:cs typeface="Arial"/>
                <a:sym typeface="Arial"/>
              </a:endParaRPr>
            </a:p>
          </p:txBody>
        </p:sp>
        <p:sp>
          <p:nvSpPr>
            <p:cNvPr id="447" name="Google Shape;447;p44"/>
            <p:cNvSpPr/>
            <p:nvPr/>
          </p:nvSpPr>
          <p:spPr>
            <a:xfrm>
              <a:off x="3200400" y="1965960"/>
              <a:ext cx="2743200" cy="365760"/>
            </a:xfrm>
            <a:prstGeom prst="roundRect">
              <a:avLst>
                <a:gd name="adj" fmla="val 0"/>
              </a:avLst>
            </a:prstGeom>
            <a:solidFill>
              <a:srgbClr val="75DBFF"/>
            </a:solidFill>
            <a:ln>
              <a:noFill/>
            </a:ln>
          </p:spPr>
          <p:txBody>
            <a:bodyPr spcFirstLastPara="1" wrap="square" lIns="45700" tIns="45700" rIns="45700" bIns="45700" anchor="ctr" anchorCtr="0">
              <a:noAutofit/>
            </a:bodyPr>
            <a:lstStyle/>
            <a:p>
              <a:pPr marL="112713" marR="0" lvl="0" indent="-112713" algn="l" rtl="0">
                <a:lnSpc>
                  <a:spcPct val="100000"/>
                </a:lnSpc>
                <a:spcBef>
                  <a:spcPts val="0"/>
                </a:spcBef>
                <a:spcAft>
                  <a:spcPts val="0"/>
                </a:spcAft>
                <a:buClr>
                  <a:schemeClr val="lt1"/>
                </a:buClr>
                <a:buSzPts val="1800"/>
                <a:buFont typeface="Arial"/>
                <a:buChar char="•"/>
              </a:pPr>
              <a:r>
                <a:rPr lang="en-US" sz="1800" b="1" i="0" u="none" strike="noStrike" cap="none">
                  <a:solidFill>
                    <a:schemeClr val="lt1"/>
                  </a:solidFill>
                  <a:latin typeface="Calibri"/>
                  <a:ea typeface="Calibri"/>
                  <a:cs typeface="Calibri"/>
                  <a:sym typeface="Calibri"/>
                </a:rPr>
                <a:t>How we will know success</a:t>
              </a:r>
              <a:endParaRPr sz="1400" b="0" i="0" u="none" strike="noStrike" cap="none">
                <a:solidFill>
                  <a:srgbClr val="000000"/>
                </a:solidFill>
                <a:latin typeface="Arial"/>
                <a:ea typeface="Arial"/>
                <a:cs typeface="Arial"/>
                <a:sym typeface="Arial"/>
              </a:endParaRPr>
            </a:p>
          </p:txBody>
        </p:sp>
        <p:sp>
          <p:nvSpPr>
            <p:cNvPr id="448" name="Google Shape;448;p44"/>
            <p:cNvSpPr/>
            <p:nvPr/>
          </p:nvSpPr>
          <p:spPr>
            <a:xfrm>
              <a:off x="3200400" y="1508760"/>
              <a:ext cx="2743200" cy="365760"/>
            </a:xfrm>
            <a:prstGeom prst="roundRect">
              <a:avLst>
                <a:gd name="adj" fmla="val 0"/>
              </a:avLst>
            </a:prstGeom>
            <a:solidFill>
              <a:srgbClr val="75DBFF"/>
            </a:solidFill>
            <a:ln>
              <a:noFill/>
            </a:ln>
          </p:spPr>
          <p:txBody>
            <a:bodyPr spcFirstLastPara="1" wrap="square" lIns="45700" tIns="45700" rIns="45700" bIns="45700" anchor="ctr" anchorCtr="0">
              <a:noAutofit/>
            </a:bodyPr>
            <a:lstStyle/>
            <a:p>
              <a:pPr marL="112713" marR="0" lvl="0" indent="-112713" algn="l" rtl="0">
                <a:lnSpc>
                  <a:spcPct val="100000"/>
                </a:lnSpc>
                <a:spcBef>
                  <a:spcPts val="0"/>
                </a:spcBef>
                <a:spcAft>
                  <a:spcPts val="0"/>
                </a:spcAft>
                <a:buClr>
                  <a:schemeClr val="lt1"/>
                </a:buClr>
                <a:buSzPts val="1800"/>
                <a:buFont typeface="Arial"/>
                <a:buChar char="•"/>
              </a:pPr>
              <a:r>
                <a:rPr lang="en-US" sz="1800" b="1" i="0" u="none" strike="noStrike" cap="none">
                  <a:solidFill>
                    <a:schemeClr val="lt1"/>
                  </a:solidFill>
                  <a:latin typeface="Calibri"/>
                  <a:ea typeface="Calibri"/>
                  <a:cs typeface="Calibri"/>
                  <a:sym typeface="Calibri"/>
                </a:rPr>
                <a:t>What will be done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55"/>
        <p:cNvGrpSpPr/>
        <p:nvPr/>
      </p:nvGrpSpPr>
      <p:grpSpPr>
        <a:xfrm>
          <a:off x="0" y="0"/>
          <a:ext cx="0" cy="0"/>
          <a:chOff x="0" y="0"/>
          <a:chExt cx="0" cy="0"/>
        </a:xfrm>
      </p:grpSpPr>
      <p:sp useBgFill="1">
        <p:nvSpPr>
          <p:cNvPr id="56" name="Google Shape;56;p1"/>
          <p:cNvSpPr txBox="1">
            <a:spLocks noGrp="1"/>
          </p:cNvSpPr>
          <p:nvPr>
            <p:ph type="ctrTitle"/>
          </p:nvPr>
        </p:nvSpPr>
        <p:spPr>
          <a:xfrm>
            <a:off x="4989965" y="1413659"/>
            <a:ext cx="3483937" cy="2089951"/>
          </a:xfrm>
          <a:prstGeom prst="rect">
            <a:avLst/>
          </a:prstGeom>
        </p:spPr>
        <p:txBody>
          <a:bodyPr spcFirstLastPara="1" lIns="182875" tIns="45700" rIns="457200" bIns="45700" anchor="b" anchorCtr="0">
            <a:normAutofit fontScale="90000"/>
          </a:bodyPr>
          <a:lstStyle/>
          <a:p>
            <a:pPr marL="228600" lvl="0" indent="0" rtl="0">
              <a:spcBef>
                <a:spcPts val="0"/>
              </a:spcBef>
              <a:spcAft>
                <a:spcPts val="0"/>
              </a:spcAft>
              <a:buClr>
                <a:schemeClr val="lt1"/>
              </a:buClr>
              <a:buSzPts val="4800"/>
              <a:buFont typeface="Calibri"/>
              <a:buNone/>
            </a:pPr>
            <a:r>
              <a:rPr lang="en-US" sz="4400" b="1" dirty="0">
                <a:solidFill>
                  <a:schemeClr val="bg1"/>
                </a:solidFill>
                <a:latin typeface="Calibri"/>
                <a:ea typeface="Calibri"/>
                <a:cs typeface="Calibri"/>
                <a:sym typeface="Calibri"/>
              </a:rPr>
              <a:t>Technical Writing</a:t>
            </a: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Coronavirus Challenge</a:t>
            </a:r>
            <a:br>
              <a:rPr lang="en-US" sz="4400" b="1" dirty="0">
                <a:solidFill>
                  <a:schemeClr val="bg1"/>
                </a:solidFill>
                <a:latin typeface="Calibri"/>
                <a:ea typeface="Calibri"/>
                <a:cs typeface="Calibri"/>
                <a:sym typeface="Calibri"/>
              </a:rPr>
            </a:b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Part 6</a:t>
            </a:r>
            <a:endParaRPr lang="en-US" sz="4400" b="1" dirty="0"/>
          </a:p>
        </p:txBody>
      </p:sp>
      <p:sp useBgFill="1">
        <p:nvSpPr>
          <p:cNvPr id="57" name="Google Shape;57;p1"/>
          <p:cNvSpPr txBox="1">
            <a:spLocks noGrp="1"/>
          </p:cNvSpPr>
          <p:nvPr>
            <p:ph type="subTitle" idx="1"/>
          </p:nvPr>
        </p:nvSpPr>
        <p:spPr>
          <a:xfrm>
            <a:off x="4989965" y="3678221"/>
            <a:ext cx="3483937" cy="420875"/>
          </a:xfrm>
          <a:prstGeom prst="rect">
            <a:avLst/>
          </a:prstGeom>
        </p:spPr>
        <p:txBody>
          <a:bodyPr spcFirstLastPara="1" lIns="457200" tIns="45700" rIns="457200" bIns="45700" anchor="t" anchorCtr="0">
            <a:normAutofit/>
          </a:bodyPr>
          <a:lstStyle/>
          <a:p>
            <a:pPr marL="0" lvl="0" indent="0" rtl="0">
              <a:spcBef>
                <a:spcPts val="0"/>
              </a:spcBef>
              <a:spcAft>
                <a:spcPts val="600"/>
              </a:spcAft>
              <a:buClr>
                <a:schemeClr val="lt1"/>
              </a:buClr>
              <a:buSzPts val="2400"/>
              <a:buNone/>
            </a:pPr>
            <a:r>
              <a:rPr lang="en-US" sz="1700" dirty="0">
                <a:solidFill>
                  <a:schemeClr val="bg1"/>
                </a:solidFill>
              </a:rPr>
              <a:t>Summer 2020</a:t>
            </a:r>
          </a:p>
        </p:txBody>
      </p:sp>
      <p:sp>
        <p:nvSpPr>
          <p:cNvPr id="62" name="Freeform: Shape 6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 name="Picture 2" descr="A group of people standing next to a person&#10;&#10;Description automatically generated">
            <a:extLst>
              <a:ext uri="{FF2B5EF4-FFF2-40B4-BE49-F238E27FC236}">
                <a16:creationId xmlns:a16="http://schemas.microsoft.com/office/drawing/2014/main" id="{9CF90D71-5BC5-4717-80D8-0C6A1B22B626}"/>
              </a:ext>
            </a:extLst>
          </p:cNvPr>
          <p:cNvPicPr>
            <a:picLocks noChangeAspect="1"/>
          </p:cNvPicPr>
          <p:nvPr/>
        </p:nvPicPr>
        <p:blipFill rotWithShape="1">
          <a:blip r:embed="rId3"/>
          <a:srcRect l="28649" t="5367" r="21940" b="-1376"/>
          <a:stretch/>
        </p:blipFill>
        <p:spPr>
          <a:xfrm>
            <a:off x="0" y="98333"/>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useBgFill="1">
        <p:nvSpPr>
          <p:cNvPr id="6" name="Rectangle 5">
            <a:extLst>
              <a:ext uri="{FF2B5EF4-FFF2-40B4-BE49-F238E27FC236}">
                <a16:creationId xmlns:a16="http://schemas.microsoft.com/office/drawing/2014/main" id="{244373EE-DB43-4F6A-9ED1-5C52E44D517F}"/>
              </a:ext>
            </a:extLst>
          </p:cNvPr>
          <p:cNvSpPr/>
          <p:nvPr/>
        </p:nvSpPr>
        <p:spPr>
          <a:xfrm>
            <a:off x="4262284" y="4273707"/>
            <a:ext cx="4572000" cy="4001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950248114"/>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53"/>
        <p:cNvGrpSpPr/>
        <p:nvPr/>
      </p:nvGrpSpPr>
      <p:grpSpPr>
        <a:xfrm>
          <a:off x="0" y="0"/>
          <a:ext cx="0" cy="0"/>
          <a:chOff x="0" y="0"/>
          <a:chExt cx="0" cy="0"/>
        </a:xfrm>
      </p:grpSpPr>
      <p:sp>
        <p:nvSpPr>
          <p:cNvPr id="454" name="Google Shape;454;p45"/>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The “Snow-person”</a:t>
            </a:r>
            <a:endParaRPr/>
          </a:p>
        </p:txBody>
      </p:sp>
      <p:sp>
        <p:nvSpPr>
          <p:cNvPr id="455" name="Google Shape;455;p45"/>
          <p:cNvSpPr txBox="1"/>
          <p:nvPr/>
        </p:nvSpPr>
        <p:spPr>
          <a:xfrm>
            <a:off x="2514600" y="1460465"/>
            <a:ext cx="6400800" cy="1054135"/>
          </a:xfrm>
          <a:prstGeom prst="rect">
            <a:avLst/>
          </a:prstGeom>
          <a:solidFill>
            <a:srgbClr val="A7E8FF"/>
          </a:solid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Gill Sans"/>
                <a:ea typeface="Gill Sans"/>
                <a:cs typeface="Gill Sans"/>
                <a:sym typeface="Gill Sans"/>
              </a:rPr>
              <a:t>describes what is sought and why (i.e., Part 1 of the challenge statement) – perhaps with From/To contrasts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300"/>
              </a:spcBef>
              <a:spcAft>
                <a:spcPts val="0"/>
              </a:spcAft>
              <a:buClr>
                <a:srgbClr val="000000"/>
              </a:buClr>
              <a:buSzPts val="2000"/>
              <a:buFont typeface="Arial"/>
              <a:buChar char="•"/>
            </a:pPr>
            <a:r>
              <a:rPr lang="en-US" sz="2000" b="0" i="0" u="none" strike="noStrike" cap="none">
                <a:solidFill>
                  <a:srgbClr val="000000"/>
                </a:solidFill>
                <a:latin typeface="Gill Sans"/>
                <a:ea typeface="Gill Sans"/>
                <a:cs typeface="Gill Sans"/>
                <a:sym typeface="Gill Sans"/>
              </a:rPr>
              <a:t>memorable and compelling</a:t>
            </a:r>
            <a:endParaRPr sz="1400" b="0" i="0" u="none" strike="noStrike" cap="none">
              <a:solidFill>
                <a:srgbClr val="000000"/>
              </a:solidFill>
              <a:latin typeface="Arial"/>
              <a:ea typeface="Arial"/>
              <a:cs typeface="Arial"/>
              <a:sym typeface="Arial"/>
            </a:endParaRPr>
          </a:p>
        </p:txBody>
      </p:sp>
      <p:sp>
        <p:nvSpPr>
          <p:cNvPr id="456" name="Google Shape;456;p45"/>
          <p:cNvSpPr txBox="1"/>
          <p:nvPr/>
        </p:nvSpPr>
        <p:spPr>
          <a:xfrm>
            <a:off x="2743200" y="2926080"/>
            <a:ext cx="6172200" cy="1015663"/>
          </a:xfrm>
          <a:prstGeom prst="rect">
            <a:avLst/>
          </a:prstGeom>
          <a:solidFill>
            <a:srgbClr val="61D6FF"/>
          </a:solid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Gill Sans"/>
                <a:ea typeface="Gill Sans"/>
                <a:cs typeface="Gill Sans"/>
                <a:sym typeface="Gill Sans"/>
              </a:rPr>
              <a:t>defines the handful</a:t>
            </a:r>
            <a:r>
              <a:rPr lang="en-US" sz="2000" b="1" i="0" u="none" strike="noStrike" cap="none" dirty="0">
                <a:solidFill>
                  <a:schemeClr val="lt1"/>
                </a:solidFill>
                <a:latin typeface="Gill Sans"/>
                <a:ea typeface="Gill Sans"/>
                <a:cs typeface="Gill Sans"/>
                <a:sym typeface="Gill Sans"/>
              </a:rPr>
              <a:t> </a:t>
            </a:r>
            <a:r>
              <a:rPr lang="en-US" sz="2000" b="0" i="0" u="none" strike="noStrike" cap="none" dirty="0">
                <a:solidFill>
                  <a:srgbClr val="000000"/>
                </a:solidFill>
                <a:latin typeface="Gill Sans"/>
                <a:ea typeface="Gill Sans"/>
                <a:cs typeface="Gill Sans"/>
                <a:sym typeface="Gill Sans"/>
              </a:rPr>
              <a:t>of key things needed for success at the vision/ challenge (i.e., Part 2 of the challenge)</a:t>
            </a:r>
            <a:endParaRPr sz="1400" b="0" i="0" u="none" strike="noStrike" cap="none" dirty="0">
              <a:solidFill>
                <a:srgbClr val="000000"/>
              </a:solidFill>
              <a:latin typeface="Arial"/>
              <a:ea typeface="Arial"/>
              <a:cs typeface="Arial"/>
              <a:sym typeface="Arial"/>
            </a:endParaRPr>
          </a:p>
        </p:txBody>
      </p:sp>
      <p:sp>
        <p:nvSpPr>
          <p:cNvPr id="457" name="Google Shape;457;p45"/>
          <p:cNvSpPr txBox="1"/>
          <p:nvPr/>
        </p:nvSpPr>
        <p:spPr>
          <a:xfrm>
            <a:off x="3291840" y="4572000"/>
            <a:ext cx="5623560" cy="1361911"/>
          </a:xfrm>
          <a:prstGeom prst="rect">
            <a:avLst/>
          </a:prstGeom>
          <a:solidFill>
            <a:srgbClr val="15C2FF"/>
          </a:solid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Gill Sans"/>
                <a:ea typeface="Gill Sans"/>
                <a:cs typeface="Gill Sans"/>
                <a:sym typeface="Gill Sans"/>
              </a:rPr>
              <a:t>covers the multitude of details through which the </a:t>
            </a:r>
            <a:r>
              <a:rPr lang="en-US" sz="2000" dirty="0">
                <a:latin typeface="Gill Sans"/>
                <a:ea typeface="Gill Sans"/>
                <a:cs typeface="Gill Sans"/>
                <a:sym typeface="Gill Sans"/>
              </a:rPr>
              <a:t>things </a:t>
            </a:r>
            <a:r>
              <a:rPr lang="en-US" sz="2000" b="0" i="0" u="none" strike="noStrike" cap="none" dirty="0">
                <a:solidFill>
                  <a:srgbClr val="000000"/>
                </a:solidFill>
                <a:latin typeface="Gill Sans"/>
                <a:ea typeface="Gill Sans"/>
                <a:cs typeface="Gill Sans"/>
                <a:sym typeface="Gill Sans"/>
              </a:rPr>
              <a:t>get done</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300"/>
              </a:spcBef>
              <a:spcAft>
                <a:spcPts val="0"/>
              </a:spcAft>
              <a:buClr>
                <a:srgbClr val="000000"/>
              </a:buClr>
              <a:buSzPts val="2000"/>
              <a:buFont typeface="Arial"/>
              <a:buChar char="•"/>
            </a:pPr>
            <a:r>
              <a:rPr lang="en-US" sz="2000" b="0" i="0" u="none" strike="noStrike" cap="none" dirty="0">
                <a:solidFill>
                  <a:srgbClr val="000000"/>
                </a:solidFill>
                <a:latin typeface="Gill Sans"/>
                <a:ea typeface="Gill Sans"/>
                <a:cs typeface="Gill Sans"/>
                <a:sym typeface="Gill Sans"/>
              </a:rPr>
              <a:t>gets into skills, roles, workflow, tools, technology and more</a:t>
            </a:r>
            <a:endParaRPr sz="1400" b="0" i="0" u="none" strike="noStrike" cap="none" dirty="0">
              <a:solidFill>
                <a:srgbClr val="000000"/>
              </a:solidFill>
              <a:latin typeface="Arial"/>
              <a:ea typeface="Arial"/>
              <a:cs typeface="Arial"/>
              <a:sym typeface="Arial"/>
            </a:endParaRPr>
          </a:p>
        </p:txBody>
      </p:sp>
      <p:grpSp>
        <p:nvGrpSpPr>
          <p:cNvPr id="458" name="Google Shape;458;p45"/>
          <p:cNvGrpSpPr/>
          <p:nvPr/>
        </p:nvGrpSpPr>
        <p:grpSpPr>
          <a:xfrm>
            <a:off x="365760" y="1395425"/>
            <a:ext cx="2926080" cy="5279695"/>
            <a:chOff x="365760" y="1395425"/>
            <a:chExt cx="2926080" cy="5279695"/>
          </a:xfrm>
        </p:grpSpPr>
        <p:sp>
          <p:nvSpPr>
            <p:cNvPr id="459" name="Google Shape;459;p45"/>
            <p:cNvSpPr/>
            <p:nvPr/>
          </p:nvSpPr>
          <p:spPr>
            <a:xfrm>
              <a:off x="1143000" y="1395425"/>
              <a:ext cx="1371600" cy="1371600"/>
            </a:xfrm>
            <a:prstGeom prst="ellipse">
              <a:avLst/>
            </a:prstGeom>
            <a:solidFill>
              <a:srgbClr val="A7E8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endParaRPr sz="2800" b="1" i="0" u="none" strike="noStrike" cap="none">
                <a:solidFill>
                  <a:srgbClr val="000000"/>
                </a:solidFill>
                <a:latin typeface="Gill Sans"/>
                <a:ea typeface="Gill Sans"/>
                <a:cs typeface="Gill Sans"/>
                <a:sym typeface="Gill Sans"/>
              </a:endParaRPr>
            </a:p>
          </p:txBody>
        </p:sp>
        <p:sp>
          <p:nvSpPr>
            <p:cNvPr id="460" name="Google Shape;460;p45"/>
            <p:cNvSpPr/>
            <p:nvPr/>
          </p:nvSpPr>
          <p:spPr>
            <a:xfrm>
              <a:off x="365760" y="3749040"/>
              <a:ext cx="2926080" cy="2926080"/>
            </a:xfrm>
            <a:prstGeom prst="ellipse">
              <a:avLst/>
            </a:prstGeom>
            <a:solidFill>
              <a:srgbClr val="15C2FF"/>
            </a:solidFill>
            <a:ln w="952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chemeClr val="dk1"/>
                </a:buClr>
                <a:buSzPts val="2800"/>
                <a:buFont typeface="Arial"/>
                <a:buNone/>
              </a:pPr>
              <a:endParaRPr sz="2800" b="1" i="0" u="none" strike="noStrike" cap="none">
                <a:solidFill>
                  <a:srgbClr val="000000"/>
                </a:solidFill>
                <a:latin typeface="Gill Sans"/>
                <a:ea typeface="Gill Sans"/>
                <a:cs typeface="Gill Sans"/>
                <a:sym typeface="Gill Sans"/>
              </a:endParaRPr>
            </a:p>
          </p:txBody>
        </p:sp>
        <p:sp>
          <p:nvSpPr>
            <p:cNvPr id="461" name="Google Shape;461;p45"/>
            <p:cNvSpPr/>
            <p:nvPr/>
          </p:nvSpPr>
          <p:spPr>
            <a:xfrm>
              <a:off x="914400" y="2514600"/>
              <a:ext cx="1828800" cy="1828800"/>
            </a:xfrm>
            <a:prstGeom prst="ellipse">
              <a:avLst/>
            </a:prstGeom>
            <a:solidFill>
              <a:srgbClr val="61D6FF"/>
            </a:solidFill>
            <a:ln w="952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chemeClr val="dk1"/>
                </a:buClr>
                <a:buSzPts val="2800"/>
                <a:buFont typeface="Arial"/>
                <a:buNone/>
              </a:pPr>
              <a:endParaRPr sz="2800" b="1" i="0" u="none" strike="noStrike" cap="none">
                <a:solidFill>
                  <a:srgbClr val="000000"/>
                </a:solidFill>
                <a:latin typeface="Gill Sans"/>
                <a:ea typeface="Gill Sans"/>
                <a:cs typeface="Gill Sans"/>
                <a:sym typeface="Gill Sans"/>
              </a:endParaRPr>
            </a:p>
          </p:txBody>
        </p:sp>
        <p:sp>
          <p:nvSpPr>
            <p:cNvPr id="462" name="Google Shape;462;p45"/>
            <p:cNvSpPr/>
            <p:nvPr/>
          </p:nvSpPr>
          <p:spPr>
            <a:xfrm>
              <a:off x="914400" y="3091815"/>
              <a:ext cx="1828800" cy="523220"/>
            </a:xfrm>
            <a:prstGeom prst="rect">
              <a:avLst/>
            </a:prstGeom>
            <a:solidFill>
              <a:srgbClr val="61D6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Gill Sans"/>
                <a:buNone/>
              </a:pPr>
              <a:r>
                <a:rPr lang="en-US" sz="2800" b="1" i="0" u="none" strike="noStrike" cap="none">
                  <a:solidFill>
                    <a:srgbClr val="000000"/>
                  </a:solidFill>
                  <a:latin typeface="Gill Sans"/>
                  <a:ea typeface="Gill Sans"/>
                  <a:cs typeface="Gill Sans"/>
                  <a:sym typeface="Gill Sans"/>
                </a:rPr>
                <a:t>Strategy</a:t>
              </a:r>
              <a:endParaRPr sz="1400" b="0" i="0" u="none" strike="noStrike" cap="none">
                <a:solidFill>
                  <a:srgbClr val="000000"/>
                </a:solidFill>
                <a:latin typeface="Arial"/>
                <a:ea typeface="Arial"/>
                <a:cs typeface="Arial"/>
                <a:sym typeface="Arial"/>
              </a:endParaRPr>
            </a:p>
          </p:txBody>
        </p:sp>
        <p:sp>
          <p:nvSpPr>
            <p:cNvPr id="463" name="Google Shape;463;p45"/>
            <p:cNvSpPr/>
            <p:nvPr/>
          </p:nvSpPr>
          <p:spPr>
            <a:xfrm>
              <a:off x="589106" y="4754880"/>
              <a:ext cx="2468236"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Gill Sans"/>
                <a:buNone/>
              </a:pPr>
              <a:r>
                <a:rPr lang="en-US" sz="2800" b="1" i="0" u="none" strike="noStrike" cap="none">
                  <a:solidFill>
                    <a:srgbClr val="000000"/>
                  </a:solidFill>
                  <a:latin typeface="Gill Sans"/>
                  <a:ea typeface="Gill Sans"/>
                  <a:cs typeface="Gill Sans"/>
                  <a:sym typeface="Gill Sans"/>
                </a:rPr>
                <a:t>Tactics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Gill Sans"/>
                <a:buNone/>
              </a:pPr>
              <a:r>
                <a:rPr lang="en-US" sz="2800" b="1" i="0" u="none" strike="noStrike" cap="none">
                  <a:solidFill>
                    <a:srgbClr val="000000"/>
                  </a:solidFill>
                  <a:latin typeface="Gill Sans"/>
                  <a:ea typeface="Gill Sans"/>
                  <a:cs typeface="Gill Sans"/>
                  <a:sym typeface="Gill Sans"/>
                </a:rPr>
                <a:t>(operations)</a:t>
              </a:r>
              <a:endParaRPr sz="1400" b="0" i="0" u="none" strike="noStrike" cap="none">
                <a:solidFill>
                  <a:srgbClr val="000000"/>
                </a:solidFill>
                <a:latin typeface="Arial"/>
                <a:ea typeface="Arial"/>
                <a:cs typeface="Arial"/>
                <a:sym typeface="Arial"/>
              </a:endParaRPr>
            </a:p>
          </p:txBody>
        </p:sp>
        <p:sp>
          <p:nvSpPr>
            <p:cNvPr id="464" name="Google Shape;464;p45"/>
            <p:cNvSpPr/>
            <p:nvPr/>
          </p:nvSpPr>
          <p:spPr>
            <a:xfrm>
              <a:off x="1143000" y="1659442"/>
              <a:ext cx="1371599"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Gill Sans"/>
                <a:buNone/>
              </a:pPr>
              <a:r>
                <a:rPr lang="en-US" sz="2800" b="1" i="0" u="none" strike="noStrike" cap="none">
                  <a:solidFill>
                    <a:srgbClr val="000000"/>
                  </a:solidFill>
                  <a:latin typeface="Gill Sans"/>
                  <a:ea typeface="Gill Sans"/>
                  <a:cs typeface="Gill Sans"/>
                  <a:sym typeface="Gill Sans"/>
                </a:rPr>
                <a:t>Vision</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68"/>
        <p:cNvGrpSpPr/>
        <p:nvPr/>
      </p:nvGrpSpPr>
      <p:grpSpPr>
        <a:xfrm>
          <a:off x="0" y="0"/>
          <a:ext cx="0" cy="0"/>
          <a:chOff x="0" y="0"/>
          <a:chExt cx="0" cy="0"/>
        </a:xfrm>
      </p:grpSpPr>
      <p:sp>
        <p:nvSpPr>
          <p:cNvPr id="469" name="Google Shape;469;p46"/>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200" dirty="0"/>
              <a:t>3-part challenge statement:  An example</a:t>
            </a:r>
            <a:endParaRPr sz="3200" dirty="0"/>
          </a:p>
        </p:txBody>
      </p:sp>
      <p:sp>
        <p:nvSpPr>
          <p:cNvPr id="470" name="Google Shape;470;p46"/>
          <p:cNvSpPr/>
          <p:nvPr/>
        </p:nvSpPr>
        <p:spPr>
          <a:xfrm>
            <a:off x="1371600" y="881875"/>
            <a:ext cx="7132320" cy="5435527"/>
          </a:xfrm>
          <a:prstGeom prst="rect">
            <a:avLst/>
          </a:prstGeom>
          <a:noFill/>
          <a:ln w="9525" cap="flat" cmpd="sng">
            <a:solidFill>
              <a:srgbClr val="D8D8D8"/>
            </a:solidFill>
            <a:prstDash val="solid"/>
            <a:round/>
            <a:headEnd type="none" w="sm" len="sm"/>
            <a:tailEnd type="none" w="sm" len="sm"/>
          </a:ln>
        </p:spPr>
        <p:txBody>
          <a:bodyPr spcFirstLastPara="1" wrap="square" lIns="182875" tIns="91425" rIns="182875" bIns="91425" anchor="t" anchorCtr="0">
            <a:noAutofit/>
          </a:bodyPr>
          <a:lstStyle/>
          <a:p>
            <a:pPr marL="114300" marR="0" lvl="0" indent="0" algn="l" rtl="0">
              <a:lnSpc>
                <a:spcPct val="115000"/>
              </a:lnSpc>
              <a:spcBef>
                <a:spcPts val="0"/>
              </a:spcBef>
              <a:spcAft>
                <a:spcPts val="0"/>
              </a:spcAft>
              <a:buClr>
                <a:srgbClr val="000000"/>
              </a:buClr>
              <a:buSzPts val="1400"/>
              <a:buFont typeface="Arial"/>
              <a:buNone/>
            </a:pPr>
            <a:r>
              <a:rPr lang="en-US" sz="2000" b="0" i="0" u="none" strike="noStrike" cap="none" dirty="0">
                <a:solidFill>
                  <a:schemeClr val="dk1"/>
                </a:solidFill>
                <a:latin typeface="Calibri"/>
                <a:ea typeface="Calibri"/>
                <a:cs typeface="Calibri"/>
                <a:sym typeface="Calibri"/>
              </a:rPr>
              <a:t>We will expand access to information on the coronavirus crisis to sections of the NYC population that do not yet have adequate information availab</a:t>
            </a:r>
            <a:r>
              <a:rPr lang="en-US" sz="2000" dirty="0">
                <a:solidFill>
                  <a:schemeClr val="dk1"/>
                </a:solidFill>
                <a:latin typeface="Calibri"/>
                <a:ea typeface="Calibri"/>
                <a:cs typeface="Calibri"/>
                <a:sym typeface="Calibri"/>
              </a:rPr>
              <a:t>le.</a:t>
            </a:r>
            <a:r>
              <a:rPr lang="en-US" sz="1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114300" marR="0" lvl="0" indent="0" algn="l" rtl="0">
              <a:lnSpc>
                <a:spcPct val="115000"/>
              </a:lnSpc>
              <a:spcBef>
                <a:spcPts val="0"/>
              </a:spcBef>
              <a:spcAft>
                <a:spcPts val="0"/>
              </a:spcAft>
              <a:buClr>
                <a:srgbClr val="000000"/>
              </a:buClr>
              <a:buSzPts val="1400"/>
              <a:buFont typeface="Arial"/>
              <a:buNone/>
            </a:pPr>
            <a:br>
              <a:rPr lang="en-US" sz="1400" b="0" i="0" u="none" strike="noStrike" cap="none" dirty="0">
                <a:solidFill>
                  <a:srgbClr val="000000"/>
                </a:solidFill>
                <a:latin typeface="Calibri"/>
                <a:ea typeface="Calibri"/>
                <a:cs typeface="Calibri"/>
                <a:sym typeface="Calibri"/>
              </a:rPr>
            </a:br>
            <a:r>
              <a:rPr lang="en-US"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By July 1, 2020, we survey groups previously underserved in terms of information access and will compare results to those of a survey taken in early June.</a:t>
            </a: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11430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114300" marR="0" lvl="0" indent="0" algn="l" rtl="0">
              <a:lnSpc>
                <a:spcPct val="115000"/>
              </a:lnSpc>
              <a:spcBef>
                <a:spcPts val="0"/>
              </a:spcBef>
              <a:spcAft>
                <a:spcPts val="0"/>
              </a:spcAft>
              <a:buClr>
                <a:srgbClr val="000000"/>
              </a:buClr>
              <a:buSzPts val="2200"/>
              <a:buFont typeface="Arial"/>
              <a:buNone/>
            </a:pPr>
            <a:r>
              <a:rPr lang="en-US" sz="2000" b="0" i="0" u="none" strike="noStrike" cap="none" dirty="0">
                <a:solidFill>
                  <a:schemeClr val="dk1"/>
                </a:solidFill>
                <a:latin typeface="Calibri"/>
                <a:ea typeface="Calibri"/>
                <a:cs typeface="Calibri"/>
                <a:sym typeface="Calibri"/>
              </a:rPr>
              <a:t>We will do this by (a) creating information venues appropriate to the population</a:t>
            </a:r>
            <a:r>
              <a:rPr lang="en-US" sz="2000" b="1" i="0" u="none" strike="noStrike" cap="none" dirty="0">
                <a:solidFill>
                  <a:srgbClr val="52528C"/>
                </a:solidFill>
                <a:latin typeface="Calibri"/>
                <a:ea typeface="Calibri"/>
                <a:cs typeface="Calibri"/>
                <a:sym typeface="Calibri"/>
              </a:rPr>
              <a:t>,</a:t>
            </a:r>
            <a:r>
              <a:rPr lang="en-US" sz="2000" b="0" i="0" u="none" strike="noStrike" cap="none" dirty="0">
                <a:solidFill>
                  <a:schemeClr val="dk1"/>
                </a:solidFill>
                <a:latin typeface="Calibri"/>
                <a:ea typeface="Calibri"/>
                <a:cs typeface="Calibri"/>
                <a:sym typeface="Calibri"/>
              </a:rPr>
              <a:t>  (b) working closely alongside audience to assure that impact, satisfaction, and retention and use their feedback to make our product more valuable, and (c) creating flexible structures so we can maintain excellence.</a:t>
            </a:r>
            <a:endParaRPr sz="2000" b="0" i="0" u="none" strike="noStrike" cap="none" dirty="0">
              <a:solidFill>
                <a:srgbClr val="000000"/>
              </a:solidFill>
              <a:sym typeface="Arial"/>
            </a:endParaRPr>
          </a:p>
        </p:txBody>
      </p:sp>
      <p:sp>
        <p:nvSpPr>
          <p:cNvPr id="471" name="Google Shape;471;p46"/>
          <p:cNvSpPr txBox="1"/>
          <p:nvPr/>
        </p:nvSpPr>
        <p:spPr>
          <a:xfrm>
            <a:off x="237370" y="1048108"/>
            <a:ext cx="1102674"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What will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be done</a:t>
            </a:r>
            <a:endParaRPr sz="1400" b="0" i="0" u="none" strike="noStrike" cap="none">
              <a:solidFill>
                <a:srgbClr val="000000"/>
              </a:solidFill>
              <a:latin typeface="Arial"/>
              <a:ea typeface="Arial"/>
              <a:cs typeface="Arial"/>
              <a:sym typeface="Arial"/>
            </a:endParaRPr>
          </a:p>
        </p:txBody>
      </p:sp>
      <p:sp>
        <p:nvSpPr>
          <p:cNvPr id="472" name="Google Shape;472;p46"/>
          <p:cNvSpPr txBox="1"/>
          <p:nvPr/>
        </p:nvSpPr>
        <p:spPr>
          <a:xfrm>
            <a:off x="205438" y="2283072"/>
            <a:ext cx="1134606"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How we’ll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know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success</a:t>
            </a:r>
            <a:endParaRPr sz="1400" b="0" i="0" u="none" strike="noStrike" cap="none" dirty="0">
              <a:solidFill>
                <a:srgbClr val="000000"/>
              </a:solidFill>
              <a:latin typeface="Arial"/>
              <a:ea typeface="Arial"/>
              <a:cs typeface="Arial"/>
              <a:sym typeface="Arial"/>
            </a:endParaRPr>
          </a:p>
        </p:txBody>
      </p:sp>
      <p:sp>
        <p:nvSpPr>
          <p:cNvPr id="473" name="Google Shape;473;p46"/>
          <p:cNvSpPr txBox="1"/>
          <p:nvPr/>
        </p:nvSpPr>
        <p:spPr>
          <a:xfrm>
            <a:off x="205438" y="3795035"/>
            <a:ext cx="1134606"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How we’ll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do it</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508"/>
        <p:cNvGrpSpPr/>
        <p:nvPr/>
      </p:nvGrpSpPr>
      <p:grpSpPr>
        <a:xfrm>
          <a:off x="0" y="0"/>
          <a:ext cx="0" cy="0"/>
          <a:chOff x="0" y="0"/>
          <a:chExt cx="0" cy="0"/>
        </a:xfrm>
      </p:grpSpPr>
      <p:sp>
        <p:nvSpPr>
          <p:cNvPr id="509" name="Google Shape;509;p49"/>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a:t>That’s Strategy!</a:t>
            </a:r>
            <a:endParaRPr/>
          </a:p>
        </p:txBody>
      </p:sp>
      <p:sp>
        <p:nvSpPr>
          <p:cNvPr id="510" name="Google Shape;510;p49"/>
          <p:cNvSpPr txBox="1"/>
          <p:nvPr/>
        </p:nvSpPr>
        <p:spPr>
          <a:xfrm>
            <a:off x="2631687" y="2636145"/>
            <a:ext cx="395012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dirty="0">
                <a:solidFill>
                  <a:srgbClr val="000000"/>
                </a:solidFill>
                <a:latin typeface="Arial"/>
                <a:ea typeface="Arial"/>
                <a:cs typeface="Arial"/>
                <a:sym typeface="Arial"/>
              </a:rPr>
              <a:t>The 3-7 things to do that you have identified.</a:t>
            </a:r>
            <a:endParaRPr dirty="0"/>
          </a:p>
          <a:p>
            <a:pPr marL="0" marR="0" lvl="0" indent="0" algn="l" rtl="0">
              <a:lnSpc>
                <a:spcPct val="100000"/>
              </a:lnSpc>
              <a:spcBef>
                <a:spcPts val="0"/>
              </a:spcBef>
              <a:spcAft>
                <a:spcPts val="0"/>
              </a:spcAft>
              <a:buNone/>
            </a:pPr>
            <a:endParaRPr sz="4000" b="0" i="0" u="none" strike="noStrike" cap="none" dirty="0">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520"/>
        <p:cNvGrpSpPr/>
        <p:nvPr/>
      </p:nvGrpSpPr>
      <p:grpSpPr>
        <a:xfrm>
          <a:off x="0" y="0"/>
          <a:ext cx="0" cy="0"/>
          <a:chOff x="0" y="0"/>
          <a:chExt cx="0" cy="0"/>
        </a:xfrm>
      </p:grpSpPr>
      <p:sp>
        <p:nvSpPr>
          <p:cNvPr id="521" name="Google Shape;521;p51"/>
          <p:cNvSpPr txBox="1">
            <a:spLocks noGrp="1"/>
          </p:cNvSpPr>
          <p:nvPr>
            <p:ph type="title"/>
          </p:nvPr>
        </p:nvSpPr>
        <p:spPr>
          <a:xfrm>
            <a:off x="0" y="0"/>
            <a:ext cx="9144000" cy="868680"/>
          </a:xfrm>
          <a:prstGeom prst="rect">
            <a:avLst/>
          </a:prstGeom>
          <a:solidFill>
            <a:srgbClr val="92D050"/>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dirty="0"/>
              <a:t>Three helpful strategy frameworks in developing 3-7 strategies</a:t>
            </a:r>
            <a:endParaRPr dirty="0"/>
          </a:p>
        </p:txBody>
      </p:sp>
      <p:sp>
        <p:nvSpPr>
          <p:cNvPr id="522" name="Google Shape;522;p51"/>
          <p:cNvSpPr/>
          <p:nvPr/>
        </p:nvSpPr>
        <p:spPr>
          <a:xfrm>
            <a:off x="914400" y="1828800"/>
            <a:ext cx="6995161" cy="4452730"/>
          </a:xfrm>
          <a:prstGeom prst="rect">
            <a:avLst/>
          </a:prstGeom>
          <a:noFill/>
          <a:ln>
            <a:noFill/>
          </a:ln>
        </p:spPr>
        <p:txBody>
          <a:bodyPr spcFirstLastPara="1" wrap="square" lIns="91425" tIns="45700" rIns="91425" bIns="45700" anchor="t" anchorCtr="0">
            <a:noAutofit/>
          </a:bodyPr>
          <a:lstStyle/>
          <a:p>
            <a:pPr marL="365760" marR="0" lvl="0" indent="-365760" algn="l" rtl="0">
              <a:lnSpc>
                <a:spcPct val="100000"/>
              </a:lnSpc>
              <a:spcBef>
                <a:spcPts val="0"/>
              </a:spcBef>
              <a:spcAft>
                <a:spcPts val="0"/>
              </a:spcAft>
              <a:buClr>
                <a:srgbClr val="000000"/>
              </a:buClr>
              <a:buSzPts val="2800"/>
              <a:buFont typeface="Calibri"/>
              <a:buAutoNum type="arabicPeriod"/>
            </a:pPr>
            <a:r>
              <a:rPr lang="en-US" sz="2800" b="0" i="0" u="none" strike="noStrike" cap="none" dirty="0">
                <a:solidFill>
                  <a:srgbClr val="000000"/>
                </a:solidFill>
                <a:latin typeface="Calibri"/>
                <a:ea typeface="Calibri"/>
                <a:cs typeface="Calibri"/>
                <a:sym typeface="Calibri"/>
              </a:rPr>
              <a:t>Where to operate / How to operate / How to sustain.</a:t>
            </a:r>
            <a:endParaRPr sz="1400" b="0" i="0" u="none" strike="noStrike" cap="none" dirty="0">
              <a:solidFill>
                <a:srgbClr val="000000"/>
              </a:solidFill>
              <a:latin typeface="Arial"/>
              <a:ea typeface="Arial"/>
              <a:cs typeface="Arial"/>
              <a:sym typeface="Arial"/>
            </a:endParaRPr>
          </a:p>
          <a:p>
            <a:pPr marL="365760" marR="0" lvl="0" indent="-365760" algn="l" rtl="0">
              <a:lnSpc>
                <a:spcPct val="100000"/>
              </a:lnSpc>
              <a:spcBef>
                <a:spcPts val="1800"/>
              </a:spcBef>
              <a:spcAft>
                <a:spcPts val="0"/>
              </a:spcAft>
              <a:buClr>
                <a:srgbClr val="000000"/>
              </a:buClr>
              <a:buSzPts val="2800"/>
              <a:buFont typeface="Calibri"/>
              <a:buAutoNum type="arabicPeriod"/>
            </a:pPr>
            <a:r>
              <a:rPr lang="en-US" sz="2800" b="0" i="0" u="none" strike="noStrike" cap="none" dirty="0">
                <a:solidFill>
                  <a:srgbClr val="000000"/>
                </a:solidFill>
                <a:latin typeface="Calibri"/>
                <a:ea typeface="Calibri"/>
                <a:cs typeface="Calibri"/>
                <a:sym typeface="Calibri"/>
              </a:rPr>
              <a:t>Value promise, delivery and experience cycle.</a:t>
            </a:r>
            <a:endParaRPr dirty="0"/>
          </a:p>
          <a:p>
            <a:pPr marL="365760" marR="0" lvl="0" indent="-365760" algn="l" rtl="0">
              <a:lnSpc>
                <a:spcPct val="100000"/>
              </a:lnSpc>
              <a:spcBef>
                <a:spcPts val="1800"/>
              </a:spcBef>
              <a:spcAft>
                <a:spcPts val="0"/>
              </a:spcAft>
              <a:buClr>
                <a:srgbClr val="000000"/>
              </a:buClr>
              <a:buSzPts val="2800"/>
              <a:buFont typeface="Calibri"/>
              <a:buAutoNum type="arabicPeriod"/>
            </a:pPr>
            <a:r>
              <a:rPr lang="en-US" sz="2800" b="0" i="0" u="none" strike="noStrike" cap="none" dirty="0">
                <a:solidFill>
                  <a:schemeClr val="dk1"/>
                </a:solidFill>
                <a:latin typeface="Calibri"/>
                <a:ea typeface="Calibri"/>
                <a:cs typeface="Calibri"/>
                <a:sym typeface="Calibri"/>
              </a:rPr>
              <a:t>Core competencies (operational efficiency, innovation, customer intimacy).</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526"/>
        <p:cNvGrpSpPr/>
        <p:nvPr/>
      </p:nvGrpSpPr>
      <p:grpSpPr>
        <a:xfrm>
          <a:off x="0" y="0"/>
          <a:ext cx="0" cy="0"/>
          <a:chOff x="0" y="0"/>
          <a:chExt cx="0" cy="0"/>
        </a:xfrm>
      </p:grpSpPr>
      <p:sp>
        <p:nvSpPr>
          <p:cNvPr id="527" name="Google Shape;527;p52"/>
          <p:cNvSpPr txBox="1">
            <a:spLocks noGrp="1"/>
          </p:cNvSpPr>
          <p:nvPr>
            <p:ph type="title"/>
          </p:nvPr>
        </p:nvSpPr>
        <p:spPr>
          <a:xfrm>
            <a:off x="2286000" y="0"/>
            <a:ext cx="6858000" cy="1097280"/>
          </a:xfrm>
          <a:prstGeom prst="rect">
            <a:avLst/>
          </a:prstGeom>
          <a:solidFill>
            <a:srgbClr val="29FF29"/>
          </a:solidFill>
          <a:ln>
            <a:noFill/>
          </a:ln>
        </p:spPr>
        <p:txBody>
          <a:bodyPr spcFirstLastPara="1" wrap="square" lIns="182875" tIns="91425" rIns="182875" bIns="91425"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Applying the strategy frameworks to you challenge</a:t>
            </a:r>
            <a:endParaRPr/>
          </a:p>
        </p:txBody>
      </p:sp>
      <p:sp>
        <p:nvSpPr>
          <p:cNvPr id="528" name="Google Shape;528;p52"/>
          <p:cNvSpPr txBox="1"/>
          <p:nvPr/>
        </p:nvSpPr>
        <p:spPr>
          <a:xfrm>
            <a:off x="457200" y="1484173"/>
            <a:ext cx="8229600" cy="386970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Directions</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Consider how the three challenge frameworks are applicable to your challenge and in what ways.</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Based on these new perspectives identify changes and additions to your strategies (“3 to 7 things”) in the “how we will do it” part of your challenge statement.</a:t>
            </a:r>
            <a:endParaRPr sz="1400" b="0" i="0" u="none" strike="noStrike" cap="none" dirty="0">
              <a:solidFill>
                <a:srgbClr val="000000"/>
              </a:solidFill>
              <a:latin typeface="Arial"/>
              <a:ea typeface="Arial"/>
              <a:cs typeface="Arial"/>
              <a:sym typeface="Arial"/>
            </a:endParaRPr>
          </a:p>
        </p:txBody>
      </p:sp>
      <p:sp>
        <p:nvSpPr>
          <p:cNvPr id="529" name="Google Shape;529;p52"/>
          <p:cNvSpPr txBox="1"/>
          <p:nvPr/>
        </p:nvSpPr>
        <p:spPr>
          <a:xfrm>
            <a:off x="9144" y="0"/>
            <a:ext cx="2267712" cy="1097280"/>
          </a:xfrm>
          <a:prstGeom prst="rect">
            <a:avLst/>
          </a:prstGeom>
          <a:solidFill>
            <a:srgbClr val="29FF29"/>
          </a:solidFill>
          <a:ln>
            <a:noFill/>
          </a:ln>
        </p:spPr>
        <p:txBody>
          <a:bodyPr spcFirstLastPara="1" wrap="square" lIns="182875" tIns="91425" rIns="91425" bIns="91425" anchor="t"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Assignment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 4</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533"/>
        <p:cNvGrpSpPr/>
        <p:nvPr/>
      </p:nvGrpSpPr>
      <p:grpSpPr>
        <a:xfrm>
          <a:off x="0" y="0"/>
          <a:ext cx="0" cy="0"/>
          <a:chOff x="0" y="0"/>
          <a:chExt cx="0" cy="0"/>
        </a:xfrm>
      </p:grpSpPr>
      <p:sp>
        <p:nvSpPr>
          <p:cNvPr id="534" name="Google Shape;534;p53"/>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Drafting part 3 of your challenge statement</a:t>
            </a:r>
            <a:endParaRPr/>
          </a:p>
        </p:txBody>
      </p:sp>
      <p:sp>
        <p:nvSpPr>
          <p:cNvPr id="535" name="Google Shape;535;p53"/>
          <p:cNvSpPr/>
          <p:nvPr/>
        </p:nvSpPr>
        <p:spPr>
          <a:xfrm>
            <a:off x="2514600" y="1417320"/>
            <a:ext cx="4114800" cy="5212080"/>
          </a:xfrm>
          <a:prstGeom prst="foldedCorner">
            <a:avLst>
              <a:gd name="adj" fmla="val 6134"/>
            </a:avLst>
          </a:prstGeom>
          <a:noFill/>
          <a:ln w="9525" cap="flat" cmpd="sng">
            <a:solidFill>
              <a:schemeClr val="dk1"/>
            </a:solidFill>
            <a:prstDash val="solid"/>
            <a:miter lim="800000"/>
            <a:headEnd type="none" w="sm" len="sm"/>
            <a:tailEnd type="none" w="sm" len="sm"/>
          </a:ln>
        </p:spPr>
        <p:txBody>
          <a:bodyPr spcFirstLastPara="1" wrap="square" lIns="45700" tIns="91425" rIns="45700"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Challenge statement</a:t>
            </a:r>
            <a:endParaRPr sz="1400" b="0" i="0" u="none" strike="noStrike" cap="none">
              <a:solidFill>
                <a:srgbClr val="000000"/>
              </a:solidFill>
              <a:latin typeface="Arial"/>
              <a:ea typeface="Arial"/>
              <a:cs typeface="Arial"/>
              <a:sym typeface="Arial"/>
            </a:endParaRPr>
          </a:p>
        </p:txBody>
      </p:sp>
      <p:grpSp>
        <p:nvGrpSpPr>
          <p:cNvPr id="536" name="Google Shape;536;p53"/>
          <p:cNvGrpSpPr/>
          <p:nvPr/>
        </p:nvGrpSpPr>
        <p:grpSpPr>
          <a:xfrm>
            <a:off x="731520" y="2240280"/>
            <a:ext cx="7863840" cy="1188720"/>
            <a:chOff x="731520" y="2240280"/>
            <a:chExt cx="7863840" cy="1188720"/>
          </a:xfrm>
        </p:grpSpPr>
        <p:sp>
          <p:nvSpPr>
            <p:cNvPr id="537" name="Google Shape;537;p53"/>
            <p:cNvSpPr txBox="1"/>
            <p:nvPr/>
          </p:nvSpPr>
          <p:spPr>
            <a:xfrm>
              <a:off x="2651760" y="2240280"/>
              <a:ext cx="5943600" cy="1188720"/>
            </a:xfrm>
            <a:prstGeom prst="rect">
              <a:avLst/>
            </a:prstGeom>
            <a:noFill/>
            <a:ln>
              <a:noFill/>
            </a:ln>
          </p:spPr>
          <p:txBody>
            <a:bodyPr spcFirstLastPara="1" wrap="square" lIns="91425" tIns="91425" rIns="91425" bIns="91425" anchor="t" anchorCtr="0">
              <a:noAutofit/>
            </a:bodyPr>
            <a:lstStyle/>
            <a:p>
              <a:pPr marL="342900" marR="0" lvl="1" indent="-342900" algn="l" rtl="0">
                <a:lnSpc>
                  <a:spcPct val="100000"/>
                </a:lnSpc>
                <a:spcBef>
                  <a:spcPts val="0"/>
                </a:spcBef>
                <a:spcAft>
                  <a:spcPts val="0"/>
                </a:spcAft>
                <a:buClr>
                  <a:srgbClr val="7F7F7F"/>
                </a:buClr>
                <a:buSzPts val="2200"/>
                <a:buFont typeface="Noto Sans Symbols"/>
                <a:buChar char="⮚"/>
              </a:pPr>
              <a:r>
                <a:rPr lang="en-US" sz="2200" b="0" i="0" u="none" strike="noStrike" cap="none">
                  <a:solidFill>
                    <a:srgbClr val="7F7F7F"/>
                  </a:solidFill>
                  <a:latin typeface="Calibri"/>
                  <a:ea typeface="Calibri"/>
                  <a:cs typeface="Calibri"/>
                  <a:sym typeface="Calibri"/>
                </a:rPr>
                <a:t>what will be created, accomplished or established through your challenge; the transformation envisioned by the challenge </a:t>
              </a:r>
              <a:endParaRPr sz="1400" b="0" i="0" u="none" strike="noStrike" cap="none">
                <a:solidFill>
                  <a:srgbClr val="000000"/>
                </a:solidFill>
                <a:latin typeface="Arial"/>
                <a:ea typeface="Arial"/>
                <a:cs typeface="Arial"/>
                <a:sym typeface="Arial"/>
              </a:endParaRPr>
            </a:p>
          </p:txBody>
        </p:sp>
        <p:sp>
          <p:nvSpPr>
            <p:cNvPr id="538" name="Google Shape;538;p53"/>
            <p:cNvSpPr/>
            <p:nvPr/>
          </p:nvSpPr>
          <p:spPr>
            <a:xfrm>
              <a:off x="731520" y="2255222"/>
              <a:ext cx="1920240" cy="923330"/>
            </a:xfrm>
            <a:prstGeom prst="roundRect">
              <a:avLst>
                <a:gd name="adj" fmla="val 0"/>
              </a:avLst>
            </a:prstGeom>
            <a:noFill/>
            <a:ln>
              <a:noFill/>
            </a:ln>
          </p:spPr>
          <p:txBody>
            <a:bodyPr spcFirstLastPara="1" wrap="square" lIns="91425" tIns="91425" rIns="91425" bIns="91425" anchor="t" anchorCtr="0">
              <a:noAutofit/>
            </a:bodyPr>
            <a:lstStyle/>
            <a:p>
              <a:pPr marL="173038" marR="0" lvl="0" indent="-173038" algn="l" rtl="0">
                <a:lnSpc>
                  <a:spcPct val="100000"/>
                </a:lnSpc>
                <a:spcBef>
                  <a:spcPts val="0"/>
                </a:spcBef>
                <a:spcAft>
                  <a:spcPts val="0"/>
                </a:spcAft>
                <a:buClr>
                  <a:srgbClr val="7F7F7F"/>
                </a:buClr>
                <a:buSzPts val="2400"/>
                <a:buFont typeface="Arial"/>
                <a:buChar char="•"/>
              </a:pPr>
              <a:r>
                <a:rPr lang="en-US" sz="2400" b="1" i="0" u="none" strike="noStrike" cap="none">
                  <a:solidFill>
                    <a:srgbClr val="7F7F7F"/>
                  </a:solidFill>
                  <a:latin typeface="Calibri"/>
                  <a:ea typeface="Calibri"/>
                  <a:cs typeface="Calibri"/>
                  <a:sym typeface="Calibri"/>
                </a:rPr>
                <a:t>What will be done</a:t>
              </a:r>
              <a:endParaRPr sz="1400" b="0" i="0" u="none" strike="noStrike" cap="none">
                <a:solidFill>
                  <a:srgbClr val="000000"/>
                </a:solidFill>
                <a:latin typeface="Arial"/>
                <a:ea typeface="Arial"/>
                <a:cs typeface="Arial"/>
                <a:sym typeface="Arial"/>
              </a:endParaRPr>
            </a:p>
          </p:txBody>
        </p:sp>
      </p:grpSp>
      <p:grpSp>
        <p:nvGrpSpPr>
          <p:cNvPr id="539" name="Google Shape;539;p53"/>
          <p:cNvGrpSpPr/>
          <p:nvPr/>
        </p:nvGrpSpPr>
        <p:grpSpPr>
          <a:xfrm>
            <a:off x="731520" y="3657600"/>
            <a:ext cx="7863840" cy="1188720"/>
            <a:chOff x="731520" y="3657600"/>
            <a:chExt cx="7863840" cy="1188720"/>
          </a:xfrm>
        </p:grpSpPr>
        <p:sp>
          <p:nvSpPr>
            <p:cNvPr id="540" name="Google Shape;540;p53"/>
            <p:cNvSpPr txBox="1"/>
            <p:nvPr/>
          </p:nvSpPr>
          <p:spPr>
            <a:xfrm>
              <a:off x="2651760" y="3657600"/>
              <a:ext cx="5943600" cy="1188720"/>
            </a:xfrm>
            <a:prstGeom prst="rect">
              <a:avLst/>
            </a:prstGeom>
            <a:noFill/>
            <a:ln>
              <a:noFill/>
            </a:ln>
          </p:spPr>
          <p:txBody>
            <a:bodyPr spcFirstLastPara="1" wrap="square" lIns="91425" tIns="91425" rIns="91425" bIns="91425" anchor="t" anchorCtr="0">
              <a:noAutofit/>
            </a:bodyPr>
            <a:lstStyle/>
            <a:p>
              <a:pPr marL="342900" marR="0" lvl="1" indent="-342900" algn="l" rtl="0">
                <a:lnSpc>
                  <a:spcPct val="100000"/>
                </a:lnSpc>
                <a:spcBef>
                  <a:spcPts val="0"/>
                </a:spcBef>
                <a:spcAft>
                  <a:spcPts val="0"/>
                </a:spcAft>
                <a:buClr>
                  <a:srgbClr val="7F7F7F"/>
                </a:buClr>
                <a:buSzPts val="2200"/>
                <a:buFont typeface="Noto Sans Symbols"/>
                <a:buChar char="⮚"/>
              </a:pPr>
              <a:r>
                <a:rPr lang="en-US" sz="2200" b="0" i="0" u="none" strike="noStrike" cap="none">
                  <a:solidFill>
                    <a:srgbClr val="7F7F7F"/>
                  </a:solidFill>
                  <a:latin typeface="Calibri"/>
                  <a:ea typeface="Calibri"/>
                  <a:cs typeface="Calibri"/>
                  <a:sym typeface="Calibri"/>
                </a:rPr>
                <a:t>how achievement of your challenge will be objectively assessed in terms of SMART outcome goals </a:t>
              </a:r>
              <a:endParaRPr sz="1400" b="0" i="0" u="none" strike="noStrike" cap="none">
                <a:solidFill>
                  <a:srgbClr val="000000"/>
                </a:solidFill>
                <a:latin typeface="Arial"/>
                <a:ea typeface="Arial"/>
                <a:cs typeface="Arial"/>
                <a:sym typeface="Arial"/>
              </a:endParaRPr>
            </a:p>
          </p:txBody>
        </p:sp>
        <p:sp>
          <p:nvSpPr>
            <p:cNvPr id="541" name="Google Shape;541;p53"/>
            <p:cNvSpPr/>
            <p:nvPr/>
          </p:nvSpPr>
          <p:spPr>
            <a:xfrm>
              <a:off x="731520" y="3657600"/>
              <a:ext cx="1920240" cy="1188720"/>
            </a:xfrm>
            <a:prstGeom prst="roundRect">
              <a:avLst>
                <a:gd name="adj" fmla="val 0"/>
              </a:avLst>
            </a:prstGeom>
            <a:noFill/>
            <a:ln>
              <a:noFill/>
            </a:ln>
          </p:spPr>
          <p:txBody>
            <a:bodyPr spcFirstLastPara="1" wrap="square" lIns="91425" tIns="91425" rIns="182875" bIns="91425" anchor="t" anchorCtr="0">
              <a:noAutofit/>
            </a:bodyPr>
            <a:lstStyle/>
            <a:p>
              <a:pPr marL="173038" marR="0" lvl="0" indent="-173038" algn="l" rtl="0">
                <a:lnSpc>
                  <a:spcPct val="100000"/>
                </a:lnSpc>
                <a:spcBef>
                  <a:spcPts val="0"/>
                </a:spcBef>
                <a:spcAft>
                  <a:spcPts val="0"/>
                </a:spcAft>
                <a:buClr>
                  <a:srgbClr val="7F7F7F"/>
                </a:buClr>
                <a:buSzPts val="2400"/>
                <a:buFont typeface="Arial"/>
                <a:buChar char="•"/>
              </a:pPr>
              <a:r>
                <a:rPr lang="en-US" sz="2400" b="1" i="0" u="none" strike="noStrike" cap="none">
                  <a:solidFill>
                    <a:srgbClr val="7F7F7F"/>
                  </a:solidFill>
                  <a:latin typeface="Calibri"/>
                  <a:ea typeface="Calibri"/>
                  <a:cs typeface="Calibri"/>
                  <a:sym typeface="Calibri"/>
                </a:rPr>
                <a:t>How we will know success</a:t>
              </a:r>
              <a:endParaRPr sz="1400" b="0" i="0" u="none" strike="noStrike" cap="none">
                <a:solidFill>
                  <a:srgbClr val="000000"/>
                </a:solidFill>
                <a:latin typeface="Arial"/>
                <a:ea typeface="Arial"/>
                <a:cs typeface="Arial"/>
                <a:sym typeface="Arial"/>
              </a:endParaRPr>
            </a:p>
          </p:txBody>
        </p:sp>
      </p:grpSp>
      <p:grpSp>
        <p:nvGrpSpPr>
          <p:cNvPr id="542" name="Google Shape;542;p53"/>
          <p:cNvGrpSpPr/>
          <p:nvPr/>
        </p:nvGrpSpPr>
        <p:grpSpPr>
          <a:xfrm>
            <a:off x="731520" y="5074920"/>
            <a:ext cx="7863840" cy="1188720"/>
            <a:chOff x="731520" y="5074920"/>
            <a:chExt cx="7863840" cy="1188720"/>
          </a:xfrm>
        </p:grpSpPr>
        <p:sp>
          <p:nvSpPr>
            <p:cNvPr id="543" name="Google Shape;543;p53"/>
            <p:cNvSpPr txBox="1"/>
            <p:nvPr/>
          </p:nvSpPr>
          <p:spPr>
            <a:xfrm>
              <a:off x="2651760" y="5074920"/>
              <a:ext cx="5943600" cy="1188720"/>
            </a:xfrm>
            <a:prstGeom prst="rect">
              <a:avLst/>
            </a:prstGeom>
            <a:solidFill>
              <a:srgbClr val="75DBFF"/>
            </a:solidFill>
            <a:ln>
              <a:noFill/>
            </a:ln>
          </p:spPr>
          <p:txBody>
            <a:bodyPr spcFirstLastPara="1" wrap="square" lIns="91425" tIns="91425" rIns="91425" bIns="91425" anchor="t" anchorCtr="0">
              <a:noAutofit/>
            </a:bodyPr>
            <a:lstStyle/>
            <a:p>
              <a:pPr marL="342900" marR="0" lvl="1" indent="-342900" algn="l" rtl="0">
                <a:lnSpc>
                  <a:spcPct val="100000"/>
                </a:lnSpc>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The key actions (“3 to 7 things”) for achieving your challenge – your strategies under which you can plan your tactics</a:t>
              </a:r>
              <a:endParaRPr sz="1400" b="0" i="0" u="none" strike="noStrike" cap="none">
                <a:solidFill>
                  <a:srgbClr val="000000"/>
                </a:solidFill>
                <a:latin typeface="Arial"/>
                <a:ea typeface="Arial"/>
                <a:cs typeface="Arial"/>
                <a:sym typeface="Arial"/>
              </a:endParaRPr>
            </a:p>
          </p:txBody>
        </p:sp>
        <p:sp>
          <p:nvSpPr>
            <p:cNvPr id="544" name="Google Shape;544;p53"/>
            <p:cNvSpPr/>
            <p:nvPr/>
          </p:nvSpPr>
          <p:spPr>
            <a:xfrm>
              <a:off x="731520" y="5074920"/>
              <a:ext cx="1920240" cy="1188720"/>
            </a:xfrm>
            <a:prstGeom prst="roundRect">
              <a:avLst>
                <a:gd name="adj" fmla="val 0"/>
              </a:avLst>
            </a:prstGeom>
            <a:solidFill>
              <a:srgbClr val="75DBFF"/>
            </a:solidFill>
            <a:ln>
              <a:noFill/>
            </a:ln>
          </p:spPr>
          <p:txBody>
            <a:bodyPr spcFirstLastPara="1" wrap="square" lIns="91425" tIns="91425" rIns="91425" bIns="91425" anchor="t" anchorCtr="0">
              <a:noAutofit/>
            </a:bodyPr>
            <a:lstStyle/>
            <a:p>
              <a:pPr marL="173038" marR="0" lvl="0" indent="-173038" algn="l" rtl="0">
                <a:lnSpc>
                  <a:spcPct val="100000"/>
                </a:lnSpc>
                <a:spcBef>
                  <a:spcPts val="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How we will do it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4"/>
        <p:cNvGrpSpPr/>
        <p:nvPr/>
      </p:nvGrpSpPr>
      <p:grpSpPr>
        <a:xfrm>
          <a:off x="0" y="0"/>
          <a:ext cx="0" cy="0"/>
          <a:chOff x="0" y="0"/>
          <a:chExt cx="0" cy="0"/>
        </a:xfrm>
      </p:grpSpPr>
      <p:sp useBgFill="1">
        <p:nvSpPr>
          <p:cNvPr id="105" name="Google Shape;105;p8"/>
          <p:cNvSpPr txBox="1">
            <a:spLocks noGrp="1"/>
          </p:cNvSpPr>
          <p:nvPr>
            <p:ph type="title"/>
          </p:nvPr>
        </p:nvSpPr>
        <p:spPr>
          <a:xfrm>
            <a:off x="0" y="6313"/>
            <a:ext cx="9144000" cy="640080"/>
          </a:xfrm>
          <a:prstGeom prst="rect">
            <a:avLst/>
          </a:prstGeom>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Design-do loops take you up the S-curve</a:t>
            </a:r>
            <a:endParaRPr dirty="0"/>
          </a:p>
        </p:txBody>
      </p:sp>
      <p:cxnSp>
        <p:nvCxnSpPr>
          <p:cNvPr id="106" name="Google Shape;106;p8"/>
          <p:cNvCxnSpPr/>
          <p:nvPr/>
        </p:nvCxnSpPr>
        <p:spPr>
          <a:xfrm>
            <a:off x="2050869" y="5852160"/>
            <a:ext cx="6858000" cy="0"/>
          </a:xfrm>
          <a:prstGeom prst="straightConnector1">
            <a:avLst/>
          </a:prstGeom>
          <a:noFill/>
          <a:ln w="38100" cap="flat" cmpd="sng">
            <a:solidFill>
              <a:schemeClr val="dk1"/>
            </a:solidFill>
            <a:prstDash val="solid"/>
            <a:round/>
            <a:headEnd type="none" w="sm" len="sm"/>
            <a:tailEnd type="stealth" w="med" len="med"/>
          </a:ln>
        </p:spPr>
      </p:cxnSp>
      <p:sp>
        <p:nvSpPr>
          <p:cNvPr id="107" name="Google Shape;107;p8"/>
          <p:cNvSpPr/>
          <p:nvPr/>
        </p:nvSpPr>
        <p:spPr>
          <a:xfrm>
            <a:off x="4767815" y="5868489"/>
            <a:ext cx="712054"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Time</a:t>
            </a:r>
            <a:endParaRPr sz="1800" b="0" i="0" u="none" strike="noStrike" cap="none">
              <a:solidFill>
                <a:schemeClr val="dk1"/>
              </a:solidFill>
              <a:latin typeface="Calibri"/>
              <a:ea typeface="Calibri"/>
              <a:cs typeface="Calibri"/>
              <a:sym typeface="Calibri"/>
            </a:endParaRPr>
          </a:p>
        </p:txBody>
      </p:sp>
      <p:grpSp>
        <p:nvGrpSpPr>
          <p:cNvPr id="108" name="Google Shape;108;p8"/>
          <p:cNvGrpSpPr/>
          <p:nvPr/>
        </p:nvGrpSpPr>
        <p:grpSpPr>
          <a:xfrm>
            <a:off x="1449575" y="1645920"/>
            <a:ext cx="6778894" cy="4572000"/>
            <a:chOff x="1554480" y="1645920"/>
            <a:chExt cx="7269480" cy="4572000"/>
          </a:xfrm>
        </p:grpSpPr>
        <p:sp>
          <p:nvSpPr>
            <p:cNvPr id="109" name="Google Shape;109;p8"/>
            <p:cNvSpPr/>
            <p:nvPr/>
          </p:nvSpPr>
          <p:spPr>
            <a:xfrm>
              <a:off x="1554480" y="5760720"/>
              <a:ext cx="1371600" cy="457200"/>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0" name="Google Shape;110;p8"/>
            <p:cNvSpPr/>
            <p:nvPr/>
          </p:nvSpPr>
          <p:spPr>
            <a:xfrm>
              <a:off x="3566160" y="4937760"/>
              <a:ext cx="822960" cy="599528"/>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1" name="Google Shape;111;p8"/>
            <p:cNvSpPr/>
            <p:nvPr/>
          </p:nvSpPr>
          <p:spPr>
            <a:xfrm>
              <a:off x="4251960" y="4480560"/>
              <a:ext cx="640080" cy="599528"/>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2" name="Google Shape;112;p8"/>
            <p:cNvSpPr/>
            <p:nvPr/>
          </p:nvSpPr>
          <p:spPr>
            <a:xfrm>
              <a:off x="4800600" y="4023360"/>
              <a:ext cx="548640" cy="599528"/>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3" name="Google Shape;113;p8"/>
            <p:cNvSpPr/>
            <p:nvPr/>
          </p:nvSpPr>
          <p:spPr>
            <a:xfrm>
              <a:off x="5257800" y="3560992"/>
              <a:ext cx="457200" cy="599528"/>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4" name="Google Shape;114;p8"/>
            <p:cNvSpPr/>
            <p:nvPr/>
          </p:nvSpPr>
          <p:spPr>
            <a:xfrm>
              <a:off x="5669280" y="3103792"/>
              <a:ext cx="457200" cy="599528"/>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5" name="Google Shape;115;p8"/>
            <p:cNvSpPr/>
            <p:nvPr/>
          </p:nvSpPr>
          <p:spPr>
            <a:xfrm>
              <a:off x="6035040" y="2646592"/>
              <a:ext cx="548640" cy="599528"/>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6" name="Google Shape;116;p8"/>
            <p:cNvSpPr/>
            <p:nvPr/>
          </p:nvSpPr>
          <p:spPr>
            <a:xfrm>
              <a:off x="6446520" y="2194560"/>
              <a:ext cx="731520" cy="599528"/>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7" name="Google Shape;117;p8"/>
            <p:cNvSpPr/>
            <p:nvPr/>
          </p:nvSpPr>
          <p:spPr>
            <a:xfrm>
              <a:off x="7040880" y="1828800"/>
              <a:ext cx="1005840" cy="457200"/>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8" name="Google Shape;118;p8"/>
            <p:cNvSpPr/>
            <p:nvPr/>
          </p:nvSpPr>
          <p:spPr>
            <a:xfrm>
              <a:off x="7818120" y="1645920"/>
              <a:ext cx="1005840" cy="274320"/>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9" name="Google Shape;119;p8"/>
            <p:cNvSpPr/>
            <p:nvPr/>
          </p:nvSpPr>
          <p:spPr>
            <a:xfrm>
              <a:off x="2606040" y="5440680"/>
              <a:ext cx="1097280" cy="457200"/>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pic>
        <p:nvPicPr>
          <p:cNvPr id="120" name="Google Shape;120;p8"/>
          <p:cNvPicPr preferRelativeResize="0"/>
          <p:nvPr/>
        </p:nvPicPr>
        <p:blipFill rotWithShape="1">
          <a:blip r:embed="rId3">
            <a:alphaModFix/>
          </a:blip>
          <a:srcRect/>
          <a:stretch/>
        </p:blipFill>
        <p:spPr>
          <a:xfrm>
            <a:off x="4196324" y="2514600"/>
            <a:ext cx="3889585" cy="2944623"/>
          </a:xfrm>
          <a:prstGeom prst="rect">
            <a:avLst/>
          </a:prstGeom>
          <a:noFill/>
          <a:ln>
            <a:noFill/>
          </a:ln>
        </p:spPr>
      </p:pic>
      <p:cxnSp>
        <p:nvCxnSpPr>
          <p:cNvPr id="121" name="Google Shape;121;p8"/>
          <p:cNvCxnSpPr/>
          <p:nvPr/>
        </p:nvCxnSpPr>
        <p:spPr>
          <a:xfrm rot="10800000">
            <a:off x="2046364" y="1280160"/>
            <a:ext cx="0" cy="4572000"/>
          </a:xfrm>
          <a:prstGeom prst="straightConnector1">
            <a:avLst/>
          </a:prstGeom>
          <a:noFill/>
          <a:ln w="38100" cap="flat" cmpd="sng">
            <a:solidFill>
              <a:srgbClr val="00B050"/>
            </a:solidFill>
            <a:prstDash val="solid"/>
            <a:round/>
            <a:headEnd type="none" w="sm" len="sm"/>
            <a:tailEnd type="stealth" w="med" len="med"/>
          </a:ln>
        </p:spPr>
      </p:cxnSp>
      <p:sp>
        <p:nvSpPr>
          <p:cNvPr id="122" name="Google Shape;122;p8"/>
          <p:cNvSpPr/>
          <p:nvPr/>
        </p:nvSpPr>
        <p:spPr>
          <a:xfrm>
            <a:off x="222068" y="1508760"/>
            <a:ext cx="1816467" cy="2618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9644"/>
              </a:buClr>
              <a:buSzPts val="2000"/>
              <a:buFont typeface="Calibri"/>
              <a:buNone/>
            </a:pPr>
            <a:r>
              <a:rPr lang="en-US" sz="2000" b="1" i="0" u="none" strike="noStrike" cap="none" dirty="0">
                <a:solidFill>
                  <a:srgbClr val="009644"/>
                </a:solidFill>
                <a:latin typeface="Calibri"/>
                <a:ea typeface="Calibri"/>
                <a:cs typeface="Calibri"/>
                <a:sym typeface="Calibri"/>
              </a:rPr>
              <a:t>Performance results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650"/>
              </a:spcBef>
              <a:spcAft>
                <a:spcPts val="0"/>
              </a:spcAft>
              <a:buClr>
                <a:srgbClr val="000000"/>
              </a:buClr>
              <a:buSzPts val="2000"/>
              <a:buFont typeface="Calibri"/>
              <a:buNone/>
            </a:pPr>
            <a:r>
              <a:rPr lang="en-US" sz="2000" b="0" i="1" u="none" strike="noStrike" cap="none" dirty="0">
                <a:solidFill>
                  <a:srgbClr val="000000"/>
                </a:solidFill>
                <a:latin typeface="Calibri"/>
                <a:ea typeface="Calibri"/>
                <a:cs typeface="Calibri"/>
                <a:sym typeface="Calibri"/>
              </a:rPr>
              <a:t>and</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70C0"/>
              </a:buClr>
              <a:buSzPts val="2000"/>
              <a:buFont typeface="Calibri"/>
              <a:buNone/>
            </a:pPr>
            <a:r>
              <a:rPr lang="en-US" sz="2000" b="1" i="0" u="none" strike="noStrike" cap="none" dirty="0">
                <a:solidFill>
                  <a:srgbClr val="0070C0"/>
                </a:solidFill>
                <a:latin typeface="Calibri"/>
                <a:ea typeface="Calibri"/>
                <a:cs typeface="Calibri"/>
                <a:sym typeface="Calibri"/>
              </a:rPr>
              <a:t>People contributing </a:t>
            </a:r>
            <a:r>
              <a:rPr lang="en-US" sz="2000" b="0" i="0" u="none" strike="noStrike" cap="none" dirty="0">
                <a:solidFill>
                  <a:srgbClr val="000000"/>
                </a:solidFill>
                <a:latin typeface="Calibri"/>
                <a:ea typeface="Calibri"/>
                <a:cs typeface="Calibri"/>
                <a:sym typeface="Calibri"/>
              </a:rPr>
              <a:t>to performance results</a:t>
            </a:r>
            <a:endParaRPr sz="1800" b="0" i="0" u="none" strike="noStrike" cap="none" dirty="0">
              <a:solidFill>
                <a:schemeClr val="dk1"/>
              </a:solidFill>
              <a:latin typeface="Calibri"/>
              <a:ea typeface="Calibri"/>
              <a:cs typeface="Calibri"/>
              <a:sym typeface="Calibri"/>
            </a:endParaRPr>
          </a:p>
        </p:txBody>
      </p:sp>
      <p:cxnSp>
        <p:nvCxnSpPr>
          <p:cNvPr id="123" name="Google Shape;123;p8"/>
          <p:cNvCxnSpPr/>
          <p:nvPr/>
        </p:nvCxnSpPr>
        <p:spPr>
          <a:xfrm rot="10800000">
            <a:off x="2233749" y="1280160"/>
            <a:ext cx="0" cy="4572000"/>
          </a:xfrm>
          <a:prstGeom prst="straightConnector1">
            <a:avLst/>
          </a:prstGeom>
          <a:noFill/>
          <a:ln w="38100" cap="flat" cmpd="sng">
            <a:solidFill>
              <a:srgbClr val="0070C0"/>
            </a:solidFill>
            <a:prstDash val="solid"/>
            <a:round/>
            <a:headEnd type="none" w="sm" len="sm"/>
            <a:tailEnd type="stealth" w="med" len="med"/>
          </a:ln>
        </p:spPr>
      </p:cxnSp>
      <p:sp>
        <p:nvSpPr>
          <p:cNvPr id="124" name="Google Shape;124;p8"/>
          <p:cNvSpPr txBox="1"/>
          <p:nvPr/>
        </p:nvSpPr>
        <p:spPr>
          <a:xfrm>
            <a:off x="2584179" y="4419661"/>
            <a:ext cx="176522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End of beginning</a:t>
            </a:r>
            <a:endParaRPr sz="1400" b="0" i="0" u="none" strike="noStrike" cap="none" dirty="0">
              <a:solidFill>
                <a:srgbClr val="000000"/>
              </a:solidFill>
              <a:latin typeface="Arial"/>
              <a:ea typeface="Arial"/>
              <a:cs typeface="Arial"/>
              <a:sym typeface="Arial"/>
            </a:endParaRPr>
          </a:p>
        </p:txBody>
      </p:sp>
      <p:sp>
        <p:nvSpPr>
          <p:cNvPr id="125" name="Google Shape;125;p8"/>
          <p:cNvSpPr txBox="1"/>
          <p:nvPr/>
        </p:nvSpPr>
        <p:spPr>
          <a:xfrm>
            <a:off x="4776652" y="1952850"/>
            <a:ext cx="1771639"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Beginning of end</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548"/>
        <p:cNvGrpSpPr/>
        <p:nvPr/>
      </p:nvGrpSpPr>
      <p:grpSpPr>
        <a:xfrm>
          <a:off x="0" y="0"/>
          <a:ext cx="0" cy="0"/>
          <a:chOff x="0" y="0"/>
          <a:chExt cx="0" cy="0"/>
        </a:xfrm>
      </p:grpSpPr>
      <p:sp>
        <p:nvSpPr>
          <p:cNvPr id="549" name="Google Shape;549;p54"/>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200" dirty="0"/>
              <a:t>3-part challenge statement:  An example</a:t>
            </a:r>
            <a:endParaRPr sz="3200" dirty="0"/>
          </a:p>
        </p:txBody>
      </p:sp>
      <p:sp>
        <p:nvSpPr>
          <p:cNvPr id="550" name="Google Shape;550;p54"/>
          <p:cNvSpPr/>
          <p:nvPr/>
        </p:nvSpPr>
        <p:spPr>
          <a:xfrm>
            <a:off x="1371600" y="881875"/>
            <a:ext cx="7132320" cy="5435527"/>
          </a:xfrm>
          <a:prstGeom prst="rect">
            <a:avLst/>
          </a:prstGeom>
          <a:noFill/>
          <a:ln w="9525" cap="flat" cmpd="sng">
            <a:solidFill>
              <a:srgbClr val="D8D8D8"/>
            </a:solidFill>
            <a:prstDash val="solid"/>
            <a:round/>
            <a:headEnd type="none" w="sm" len="sm"/>
            <a:tailEnd type="none" w="sm" len="sm"/>
          </a:ln>
        </p:spPr>
        <p:txBody>
          <a:bodyPr spcFirstLastPara="1" wrap="square" lIns="182875" tIns="91425" rIns="182875" bIns="91425" anchor="t" anchorCtr="0">
            <a:noAutofit/>
          </a:bodyPr>
          <a:lstStyle/>
          <a:p>
            <a:pPr marL="114300" marR="0" lvl="0" indent="0" algn="l" rtl="0">
              <a:lnSpc>
                <a:spcPct val="115000"/>
              </a:lnSpc>
              <a:spcBef>
                <a:spcPts val="0"/>
              </a:spcBef>
              <a:spcAft>
                <a:spcPts val="0"/>
              </a:spcAft>
              <a:buClr>
                <a:srgbClr val="000000"/>
              </a:buClr>
              <a:buSzPts val="1400"/>
              <a:buFont typeface="Arial"/>
              <a:buNone/>
            </a:pPr>
            <a:r>
              <a:rPr lang="en-US" sz="1400" b="0" i="0" u="none" strike="noStrike" cap="none" dirty="0">
                <a:solidFill>
                  <a:schemeClr val="dk1"/>
                </a:solidFill>
                <a:latin typeface="Calibri"/>
                <a:ea typeface="Calibri"/>
                <a:cs typeface="Calibri"/>
                <a:sym typeface="Calibri"/>
              </a:rPr>
              <a:t>We will expand Metrics for News </a:t>
            </a:r>
            <a:r>
              <a:rPr lang="en-US" sz="1400" b="1" i="0" u="none" strike="noStrike" cap="none" dirty="0">
                <a:solidFill>
                  <a:srgbClr val="52528C"/>
                </a:solidFill>
                <a:latin typeface="Calibri"/>
                <a:ea typeface="Calibri"/>
                <a:cs typeface="Calibri"/>
                <a:sym typeface="Calibri"/>
              </a:rPr>
              <a:t>from a small program to a scaled business</a:t>
            </a:r>
            <a:r>
              <a:rPr lang="en-US" sz="1400" b="0" i="0" u="none" strike="noStrike" cap="none" dirty="0">
                <a:solidFill>
                  <a:schemeClr val="dk1"/>
                </a:solidFill>
                <a:latin typeface="Calibri"/>
                <a:ea typeface="Calibri"/>
                <a:cs typeface="Calibri"/>
                <a:sym typeface="Calibri"/>
              </a:rPr>
              <a:t>, in a quest to empower thousands more journalists to engage audiences and sustain their enterprises and to generate net income to underwrite API’s other programs that support journalism.</a:t>
            </a:r>
            <a:endParaRPr sz="1400" b="0" i="0" u="none" strike="noStrike" cap="none" dirty="0">
              <a:solidFill>
                <a:srgbClr val="000000"/>
              </a:solidFill>
              <a:latin typeface="Arial"/>
              <a:ea typeface="Arial"/>
              <a:cs typeface="Arial"/>
              <a:sym typeface="Arial"/>
            </a:endParaRPr>
          </a:p>
          <a:p>
            <a:pPr marL="114300" marR="0" lvl="0" indent="0" algn="l" rtl="0">
              <a:lnSpc>
                <a:spcPct val="115000"/>
              </a:lnSpc>
              <a:spcBef>
                <a:spcPts val="0"/>
              </a:spcBef>
              <a:spcAft>
                <a:spcPts val="0"/>
              </a:spcAft>
              <a:buClr>
                <a:srgbClr val="000000"/>
              </a:buClr>
              <a:buSzPts val="1400"/>
              <a:buFont typeface="Arial"/>
              <a:buNone/>
            </a:pPr>
            <a:br>
              <a:rPr lang="en-US" sz="1400" b="0" i="0" u="none" strike="noStrike" cap="none" dirty="0">
                <a:solidFill>
                  <a:srgbClr val="000000"/>
                </a:solidFill>
                <a:latin typeface="Calibri"/>
                <a:ea typeface="Calibri"/>
                <a:cs typeface="Calibri"/>
                <a:sym typeface="Calibri"/>
              </a:rPr>
            </a:br>
            <a:r>
              <a:rPr lang="en-US" sz="1400" b="0" i="0" u="none" strike="noStrike" cap="none" dirty="0">
                <a:solidFill>
                  <a:schemeClr val="dk1"/>
                </a:solidFill>
                <a:latin typeface="Calibri"/>
                <a:ea typeface="Calibri"/>
                <a:cs typeface="Calibri"/>
                <a:sym typeface="Calibri"/>
              </a:rPr>
              <a:t>By Jan. 31, 2020, we will triple the number of active customer organizations to </a:t>
            </a:r>
            <a:r>
              <a:rPr lang="en-US" sz="1400" b="1" i="0" u="none" strike="noStrike" cap="none" dirty="0">
                <a:solidFill>
                  <a:srgbClr val="52528C"/>
                </a:solidFill>
                <a:latin typeface="Calibri"/>
                <a:ea typeface="Calibri"/>
                <a:cs typeface="Calibri"/>
                <a:sym typeface="Calibri"/>
              </a:rPr>
              <a:t>100</a:t>
            </a:r>
            <a:r>
              <a:rPr lang="en-US" sz="1400" b="0" i="0" u="none" strike="noStrike" cap="none" dirty="0">
                <a:solidFill>
                  <a:schemeClr val="dk1"/>
                </a:solidFill>
                <a:latin typeface="Calibri"/>
                <a:ea typeface="Calibri"/>
                <a:cs typeface="Calibri"/>
                <a:sym typeface="Calibri"/>
              </a:rPr>
              <a:t>, reach at least </a:t>
            </a:r>
            <a:r>
              <a:rPr lang="en-US" sz="1400" b="1" i="0" u="none" strike="noStrike" cap="none" dirty="0">
                <a:solidFill>
                  <a:srgbClr val="52528C"/>
                </a:solidFill>
                <a:latin typeface="Calibri"/>
                <a:ea typeface="Calibri"/>
                <a:cs typeface="Calibri"/>
                <a:sym typeface="Calibri"/>
              </a:rPr>
              <a:t>3,500</a:t>
            </a:r>
            <a:r>
              <a:rPr lang="en-US" sz="1400" b="0" i="0" u="none" strike="noStrike" cap="none" dirty="0">
                <a:solidFill>
                  <a:schemeClr val="dk1"/>
                </a:solidFill>
                <a:latin typeface="Calibri"/>
                <a:ea typeface="Calibri"/>
                <a:cs typeface="Calibri"/>
                <a:sym typeface="Calibri"/>
              </a:rPr>
              <a:t> active monthly users, and document at least </a:t>
            </a:r>
            <a:r>
              <a:rPr lang="en-US" sz="1400" b="1" i="0" u="none" strike="noStrike" cap="none" dirty="0">
                <a:solidFill>
                  <a:srgbClr val="52528C"/>
                </a:solidFill>
                <a:latin typeface="Calibri"/>
                <a:ea typeface="Calibri"/>
                <a:cs typeface="Calibri"/>
                <a:sym typeface="Calibri"/>
              </a:rPr>
              <a:t>6</a:t>
            </a:r>
            <a:r>
              <a:rPr lang="en-US" sz="1400" b="0" i="0" u="none" strike="noStrike" cap="none" dirty="0">
                <a:solidFill>
                  <a:schemeClr val="dk1"/>
                </a:solidFill>
                <a:latin typeface="Calibri"/>
                <a:ea typeface="Calibri"/>
                <a:cs typeface="Calibri"/>
                <a:sym typeface="Calibri"/>
              </a:rPr>
              <a:t> cases of customers generating new revenue aided by our program. At this scale we will generate </a:t>
            </a:r>
            <a:r>
              <a:rPr lang="en-US" sz="1400" b="1" i="0" u="none" strike="noStrike" cap="none" dirty="0">
                <a:solidFill>
                  <a:srgbClr val="52528C"/>
                </a:solidFill>
                <a:latin typeface="Calibri"/>
                <a:ea typeface="Calibri"/>
                <a:cs typeface="Calibri"/>
                <a:sym typeface="Calibri"/>
              </a:rPr>
              <a:t>$750,000</a:t>
            </a:r>
            <a:r>
              <a:rPr lang="en-US" sz="1400" b="0" i="0" u="none" strike="noStrike" cap="none" dirty="0">
                <a:solidFill>
                  <a:schemeClr val="dk1"/>
                </a:solidFill>
                <a:latin typeface="Calibri"/>
                <a:ea typeface="Calibri"/>
                <a:cs typeface="Calibri"/>
                <a:sym typeface="Calibri"/>
              </a:rPr>
              <a:t> in annualized revenue (up more than 6x from $120,000) including at least </a:t>
            </a:r>
            <a:r>
              <a:rPr lang="en-US" sz="1400" b="1" i="0" u="none" strike="noStrike" cap="none" dirty="0">
                <a:solidFill>
                  <a:srgbClr val="52528C"/>
                </a:solidFill>
                <a:latin typeface="Calibri"/>
                <a:ea typeface="Calibri"/>
                <a:cs typeface="Calibri"/>
                <a:sym typeface="Calibri"/>
              </a:rPr>
              <a:t>$200,000</a:t>
            </a:r>
            <a:r>
              <a:rPr lang="en-US" sz="1400" b="0" i="0" u="none" strike="noStrike" cap="none" dirty="0">
                <a:solidFill>
                  <a:schemeClr val="dk1"/>
                </a:solidFill>
                <a:latin typeface="Calibri"/>
                <a:ea typeface="Calibri"/>
                <a:cs typeface="Calibri"/>
                <a:sym typeface="Calibri"/>
              </a:rPr>
              <a:t> that is reinvested in other API programs.</a:t>
            </a:r>
            <a:endParaRPr sz="1400" b="0" i="0" u="none" strike="noStrike" cap="none" dirty="0">
              <a:solidFill>
                <a:srgbClr val="000000"/>
              </a:solidFill>
              <a:latin typeface="Arial"/>
              <a:ea typeface="Arial"/>
              <a:cs typeface="Arial"/>
              <a:sym typeface="Arial"/>
            </a:endParaRPr>
          </a:p>
          <a:p>
            <a:pPr marL="11430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114300" marR="0" lvl="0" indent="0" algn="l" rtl="0">
              <a:lnSpc>
                <a:spcPct val="115000"/>
              </a:lnSpc>
              <a:spcBef>
                <a:spcPts val="0"/>
              </a:spcBef>
              <a:spcAft>
                <a:spcPts val="0"/>
              </a:spcAft>
              <a:buClr>
                <a:srgbClr val="000000"/>
              </a:buClr>
              <a:buSzPts val="2200"/>
              <a:buFont typeface="Arial"/>
              <a:buNone/>
            </a:pPr>
            <a:r>
              <a:rPr lang="en-US" sz="2200" b="0" i="0" u="none" strike="noStrike" cap="none" dirty="0">
                <a:solidFill>
                  <a:schemeClr val="dk1"/>
                </a:solidFill>
                <a:latin typeface="Calibri"/>
                <a:ea typeface="Calibri"/>
                <a:cs typeface="Calibri"/>
                <a:sym typeface="Calibri"/>
              </a:rPr>
              <a:t>We will do this by (a) improving and formalizing our processes for </a:t>
            </a:r>
            <a:r>
              <a:rPr lang="en-US" sz="2200" b="1" i="0" u="none" strike="noStrike" cap="none" dirty="0">
                <a:solidFill>
                  <a:srgbClr val="52528C"/>
                </a:solidFill>
                <a:latin typeface="Calibri"/>
                <a:ea typeface="Calibri"/>
                <a:cs typeface="Calibri"/>
                <a:sym typeface="Calibri"/>
              </a:rPr>
              <a:t>marketing and information dissemination,</a:t>
            </a:r>
            <a:r>
              <a:rPr lang="en-US" sz="2200" b="0" i="0" u="none" strike="noStrike" cap="none" dirty="0">
                <a:solidFill>
                  <a:schemeClr val="dk1"/>
                </a:solidFill>
                <a:latin typeface="Calibri"/>
                <a:ea typeface="Calibri"/>
                <a:cs typeface="Calibri"/>
                <a:sym typeface="Calibri"/>
              </a:rPr>
              <a:t>  (b) working closely </a:t>
            </a:r>
            <a:r>
              <a:rPr lang="en-US" sz="2200" b="1" i="0" u="none" strike="noStrike" cap="none" dirty="0">
                <a:solidFill>
                  <a:srgbClr val="52528C"/>
                </a:solidFill>
                <a:latin typeface="Calibri"/>
                <a:ea typeface="Calibri"/>
                <a:cs typeface="Calibri"/>
                <a:sym typeface="Calibri"/>
              </a:rPr>
              <a:t>alongside our users</a:t>
            </a:r>
            <a:r>
              <a:rPr lang="en-US" sz="2200" b="0" i="0" u="none" strike="noStrike" cap="none" dirty="0">
                <a:solidFill>
                  <a:schemeClr val="dk1"/>
                </a:solidFill>
                <a:latin typeface="Calibri"/>
                <a:ea typeface="Calibri"/>
                <a:cs typeface="Calibri"/>
                <a:sym typeface="Calibri"/>
              </a:rPr>
              <a:t> to increase their impact, satisfaction, and retention and use their feedback to make our product more valuable[, and (c) creating </a:t>
            </a:r>
            <a:r>
              <a:rPr lang="en-US" sz="2200" b="1" i="0" u="none" strike="noStrike" cap="none" dirty="0">
                <a:solidFill>
                  <a:srgbClr val="52528C"/>
                </a:solidFill>
                <a:latin typeface="Calibri"/>
                <a:ea typeface="Calibri"/>
                <a:cs typeface="Calibri"/>
                <a:sym typeface="Calibri"/>
              </a:rPr>
              <a:t>scalable technology and staffing</a:t>
            </a:r>
            <a:r>
              <a:rPr lang="en-US" sz="2200" b="0" i="0" u="none" strike="noStrike" cap="none" dirty="0">
                <a:solidFill>
                  <a:schemeClr val="dk1"/>
                </a:solidFill>
                <a:latin typeface="Calibri"/>
                <a:ea typeface="Calibri"/>
                <a:cs typeface="Calibri"/>
                <a:sym typeface="Calibri"/>
              </a:rPr>
              <a:t> structures so we can maintain excellence as our customer base booms].</a:t>
            </a:r>
            <a:endParaRPr sz="1400" b="0" i="0" u="none" strike="noStrike" cap="none" dirty="0">
              <a:solidFill>
                <a:srgbClr val="000000"/>
              </a:solidFill>
              <a:latin typeface="Arial"/>
              <a:ea typeface="Arial"/>
              <a:cs typeface="Arial"/>
              <a:sym typeface="Arial"/>
            </a:endParaRPr>
          </a:p>
        </p:txBody>
      </p:sp>
      <p:sp>
        <p:nvSpPr>
          <p:cNvPr id="551" name="Google Shape;551;p54"/>
          <p:cNvSpPr txBox="1"/>
          <p:nvPr/>
        </p:nvSpPr>
        <p:spPr>
          <a:xfrm>
            <a:off x="237370" y="1048108"/>
            <a:ext cx="1102674"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What will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be done</a:t>
            </a:r>
            <a:endParaRPr sz="1400" b="0" i="0" u="none" strike="noStrike" cap="none">
              <a:solidFill>
                <a:srgbClr val="000000"/>
              </a:solidFill>
              <a:latin typeface="Arial"/>
              <a:ea typeface="Arial"/>
              <a:cs typeface="Arial"/>
              <a:sym typeface="Arial"/>
            </a:endParaRPr>
          </a:p>
        </p:txBody>
      </p:sp>
      <p:sp>
        <p:nvSpPr>
          <p:cNvPr id="552" name="Google Shape;552;p54"/>
          <p:cNvSpPr txBox="1"/>
          <p:nvPr/>
        </p:nvSpPr>
        <p:spPr>
          <a:xfrm>
            <a:off x="173882" y="2032628"/>
            <a:ext cx="1134606"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How we’ll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know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success</a:t>
            </a:r>
            <a:endParaRPr sz="1400" b="0" i="0" u="none" strike="noStrike" cap="none">
              <a:solidFill>
                <a:srgbClr val="000000"/>
              </a:solidFill>
              <a:latin typeface="Arial"/>
              <a:ea typeface="Arial"/>
              <a:cs typeface="Arial"/>
              <a:sym typeface="Arial"/>
            </a:endParaRPr>
          </a:p>
        </p:txBody>
      </p:sp>
      <p:sp>
        <p:nvSpPr>
          <p:cNvPr id="553" name="Google Shape;553;p54"/>
          <p:cNvSpPr txBox="1"/>
          <p:nvPr/>
        </p:nvSpPr>
        <p:spPr>
          <a:xfrm>
            <a:off x="110770" y="4849394"/>
            <a:ext cx="1134606"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How we’ll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do it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557"/>
        <p:cNvGrpSpPr/>
        <p:nvPr/>
      </p:nvGrpSpPr>
      <p:grpSpPr>
        <a:xfrm>
          <a:off x="0" y="0"/>
          <a:ext cx="0" cy="0"/>
          <a:chOff x="0" y="0"/>
          <a:chExt cx="0" cy="0"/>
        </a:xfrm>
      </p:grpSpPr>
      <p:sp>
        <p:nvSpPr>
          <p:cNvPr id="558" name="Google Shape;558;p55"/>
          <p:cNvSpPr txBox="1">
            <a:spLocks noGrp="1"/>
          </p:cNvSpPr>
          <p:nvPr>
            <p:ph type="title"/>
          </p:nvPr>
        </p:nvSpPr>
        <p:spPr>
          <a:xfrm>
            <a:off x="2286000" y="0"/>
            <a:ext cx="6858000" cy="1097280"/>
          </a:xfrm>
          <a:prstGeom prst="rect">
            <a:avLst/>
          </a:prstGeom>
          <a:solidFill>
            <a:srgbClr val="29FF29"/>
          </a:solidFill>
          <a:ln>
            <a:noFill/>
          </a:ln>
        </p:spPr>
        <p:txBody>
          <a:bodyPr spcFirstLastPara="1" wrap="square" lIns="182875" tIns="91425" rIns="182875" bIns="91425"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Draft part 3 of your challenge statement – “how it will be done”</a:t>
            </a:r>
            <a:endParaRPr/>
          </a:p>
        </p:txBody>
      </p:sp>
      <p:sp>
        <p:nvSpPr>
          <p:cNvPr id="559" name="Google Shape;559;p55"/>
          <p:cNvSpPr txBox="1"/>
          <p:nvPr/>
        </p:nvSpPr>
        <p:spPr>
          <a:xfrm>
            <a:off x="457200" y="1371600"/>
            <a:ext cx="8229600" cy="1846659"/>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Directions: </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Based on “what will be done” and “how you will measures success,” identify 3 to 7 strategies by which you will achieve the challenge.</a:t>
            </a:r>
            <a:endParaRPr sz="1400" b="0" i="0" u="none" strike="noStrike" cap="none" dirty="0">
              <a:solidFill>
                <a:srgbClr val="000000"/>
              </a:solidFill>
              <a:latin typeface="Arial"/>
              <a:ea typeface="Arial"/>
              <a:cs typeface="Arial"/>
              <a:sym typeface="Arial"/>
            </a:endParaRPr>
          </a:p>
        </p:txBody>
      </p:sp>
      <p:sp>
        <p:nvSpPr>
          <p:cNvPr id="560" name="Google Shape;560;p55"/>
          <p:cNvSpPr txBox="1"/>
          <p:nvPr/>
        </p:nvSpPr>
        <p:spPr>
          <a:xfrm>
            <a:off x="6152713" y="3977640"/>
            <a:ext cx="2743200" cy="646331"/>
          </a:xfrm>
          <a:prstGeom prst="rect">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See next page for a blank template</a:t>
            </a:r>
            <a:endParaRPr sz="1400" b="0" i="0" u="none" strike="noStrike" cap="none">
              <a:solidFill>
                <a:srgbClr val="000000"/>
              </a:solidFill>
              <a:latin typeface="Arial"/>
              <a:ea typeface="Arial"/>
              <a:cs typeface="Arial"/>
              <a:sym typeface="Arial"/>
            </a:endParaRPr>
          </a:p>
        </p:txBody>
      </p:sp>
      <p:sp>
        <p:nvSpPr>
          <p:cNvPr id="561" name="Google Shape;561;p55"/>
          <p:cNvSpPr txBox="1"/>
          <p:nvPr/>
        </p:nvSpPr>
        <p:spPr>
          <a:xfrm>
            <a:off x="9144" y="0"/>
            <a:ext cx="2267712" cy="1097280"/>
          </a:xfrm>
          <a:prstGeom prst="rect">
            <a:avLst/>
          </a:prstGeom>
          <a:solidFill>
            <a:srgbClr val="29FF29"/>
          </a:solidFill>
          <a:ln>
            <a:noFill/>
          </a:ln>
        </p:spPr>
        <p:txBody>
          <a:bodyPr spcFirstLastPara="1" wrap="square" lIns="182875" tIns="91425" rIns="91425" bIns="91425" anchor="t"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Assignment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 5</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565"/>
        <p:cNvGrpSpPr/>
        <p:nvPr/>
      </p:nvGrpSpPr>
      <p:grpSpPr>
        <a:xfrm>
          <a:off x="0" y="0"/>
          <a:ext cx="0" cy="0"/>
          <a:chOff x="0" y="0"/>
          <a:chExt cx="0" cy="0"/>
        </a:xfrm>
      </p:grpSpPr>
      <p:sp>
        <p:nvSpPr>
          <p:cNvPr id="566" name="Google Shape;566;p56"/>
          <p:cNvSpPr txBox="1">
            <a:spLocks noGrp="1"/>
          </p:cNvSpPr>
          <p:nvPr>
            <p:ph type="title"/>
          </p:nvPr>
        </p:nvSpPr>
        <p:spPr>
          <a:xfrm>
            <a:off x="0" y="0"/>
            <a:ext cx="9144000" cy="640080"/>
          </a:xfrm>
          <a:prstGeom prst="rect">
            <a:avLst/>
          </a:prstGeom>
          <a:solidFill>
            <a:srgbClr val="29FF29"/>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Part 3:  How we will do it</a:t>
            </a:r>
            <a:endParaRPr/>
          </a:p>
        </p:txBody>
      </p:sp>
      <p:sp>
        <p:nvSpPr>
          <p:cNvPr id="567" name="Google Shape;567;p56"/>
          <p:cNvSpPr txBox="1"/>
          <p:nvPr/>
        </p:nvSpPr>
        <p:spPr>
          <a:xfrm>
            <a:off x="457200" y="1645920"/>
            <a:ext cx="8229600" cy="2616101"/>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How we will do it:</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Strategy</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Strategy</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_____</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___</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55"/>
        <p:cNvGrpSpPr/>
        <p:nvPr/>
      </p:nvGrpSpPr>
      <p:grpSpPr>
        <a:xfrm>
          <a:off x="0" y="0"/>
          <a:ext cx="0" cy="0"/>
          <a:chOff x="0" y="0"/>
          <a:chExt cx="0" cy="0"/>
        </a:xfrm>
      </p:grpSpPr>
      <p:sp useBgFill="1">
        <p:nvSpPr>
          <p:cNvPr id="56" name="Google Shape;56;p1"/>
          <p:cNvSpPr txBox="1">
            <a:spLocks noGrp="1"/>
          </p:cNvSpPr>
          <p:nvPr>
            <p:ph type="ctrTitle"/>
          </p:nvPr>
        </p:nvSpPr>
        <p:spPr>
          <a:xfrm>
            <a:off x="4989965" y="1413659"/>
            <a:ext cx="3483937" cy="2089951"/>
          </a:xfrm>
          <a:prstGeom prst="rect">
            <a:avLst/>
          </a:prstGeom>
        </p:spPr>
        <p:txBody>
          <a:bodyPr spcFirstLastPara="1" lIns="182875" tIns="45700" rIns="457200" bIns="45700" anchor="b" anchorCtr="0">
            <a:normAutofit fontScale="90000"/>
          </a:bodyPr>
          <a:lstStyle/>
          <a:p>
            <a:pPr marL="228600" lvl="0" indent="0" rtl="0">
              <a:spcBef>
                <a:spcPts val="0"/>
              </a:spcBef>
              <a:spcAft>
                <a:spcPts val="0"/>
              </a:spcAft>
              <a:buClr>
                <a:schemeClr val="lt1"/>
              </a:buClr>
              <a:buSzPts val="4800"/>
              <a:buFont typeface="Calibri"/>
              <a:buNone/>
            </a:pPr>
            <a:r>
              <a:rPr lang="en-US" sz="4400" b="1" dirty="0">
                <a:solidFill>
                  <a:schemeClr val="bg1"/>
                </a:solidFill>
                <a:latin typeface="Calibri"/>
                <a:ea typeface="Calibri"/>
                <a:cs typeface="Calibri"/>
                <a:sym typeface="Calibri"/>
              </a:rPr>
              <a:t>Technical Writing</a:t>
            </a: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Coronavirus Challenge</a:t>
            </a:r>
            <a:br>
              <a:rPr lang="en-US" sz="4400" b="1" dirty="0">
                <a:solidFill>
                  <a:schemeClr val="bg1"/>
                </a:solidFill>
                <a:latin typeface="Calibri"/>
                <a:ea typeface="Calibri"/>
                <a:cs typeface="Calibri"/>
                <a:sym typeface="Calibri"/>
              </a:rPr>
            </a:b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Part 6</a:t>
            </a:r>
            <a:endParaRPr lang="en-US" sz="4400" b="1" dirty="0"/>
          </a:p>
        </p:txBody>
      </p:sp>
      <p:sp useBgFill="1">
        <p:nvSpPr>
          <p:cNvPr id="57" name="Google Shape;57;p1"/>
          <p:cNvSpPr txBox="1">
            <a:spLocks noGrp="1"/>
          </p:cNvSpPr>
          <p:nvPr>
            <p:ph type="subTitle" idx="1"/>
          </p:nvPr>
        </p:nvSpPr>
        <p:spPr>
          <a:xfrm>
            <a:off x="4989965" y="3678221"/>
            <a:ext cx="3483937" cy="420875"/>
          </a:xfrm>
          <a:prstGeom prst="rect">
            <a:avLst/>
          </a:prstGeom>
        </p:spPr>
        <p:txBody>
          <a:bodyPr spcFirstLastPara="1" lIns="457200" tIns="45700" rIns="457200" bIns="45700" anchor="t" anchorCtr="0">
            <a:normAutofit/>
          </a:bodyPr>
          <a:lstStyle/>
          <a:p>
            <a:pPr marL="0" lvl="0" indent="0" rtl="0">
              <a:spcBef>
                <a:spcPts val="0"/>
              </a:spcBef>
              <a:spcAft>
                <a:spcPts val="600"/>
              </a:spcAft>
              <a:buClr>
                <a:schemeClr val="lt1"/>
              </a:buClr>
              <a:buSzPts val="2400"/>
              <a:buNone/>
            </a:pPr>
            <a:r>
              <a:rPr lang="en-US" sz="1700" dirty="0">
                <a:solidFill>
                  <a:schemeClr val="bg1"/>
                </a:solidFill>
              </a:rPr>
              <a:t>Summer 2020</a:t>
            </a:r>
          </a:p>
        </p:txBody>
      </p:sp>
      <p:sp>
        <p:nvSpPr>
          <p:cNvPr id="62" name="Freeform: Shape 6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 name="Picture 2" descr="A group of people standing next to a person&#10;&#10;Description automatically generated">
            <a:extLst>
              <a:ext uri="{FF2B5EF4-FFF2-40B4-BE49-F238E27FC236}">
                <a16:creationId xmlns:a16="http://schemas.microsoft.com/office/drawing/2014/main" id="{9CF90D71-5BC5-4717-80D8-0C6A1B22B626}"/>
              </a:ext>
            </a:extLst>
          </p:cNvPr>
          <p:cNvPicPr>
            <a:picLocks noChangeAspect="1"/>
          </p:cNvPicPr>
          <p:nvPr/>
        </p:nvPicPr>
        <p:blipFill rotWithShape="1">
          <a:blip r:embed="rId3"/>
          <a:srcRect l="28649" t="5367" r="21940" b="-1376"/>
          <a:stretch/>
        </p:blipFill>
        <p:spPr>
          <a:xfrm>
            <a:off x="0" y="98333"/>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useBgFill="1">
        <p:nvSpPr>
          <p:cNvPr id="6" name="Rectangle 5">
            <a:extLst>
              <a:ext uri="{FF2B5EF4-FFF2-40B4-BE49-F238E27FC236}">
                <a16:creationId xmlns:a16="http://schemas.microsoft.com/office/drawing/2014/main" id="{244373EE-DB43-4F6A-9ED1-5C52E44D517F}"/>
              </a:ext>
            </a:extLst>
          </p:cNvPr>
          <p:cNvSpPr/>
          <p:nvPr/>
        </p:nvSpPr>
        <p:spPr>
          <a:xfrm>
            <a:off x="4262284" y="4273707"/>
            <a:ext cx="4572000" cy="4001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033713795"/>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571"/>
        <p:cNvGrpSpPr/>
        <p:nvPr/>
      </p:nvGrpSpPr>
      <p:grpSpPr>
        <a:xfrm>
          <a:off x="0" y="0"/>
          <a:ext cx="0" cy="0"/>
          <a:chOff x="0" y="0"/>
          <a:chExt cx="0" cy="0"/>
        </a:xfrm>
      </p:grpSpPr>
      <p:sp>
        <p:nvSpPr>
          <p:cNvPr id="572" name="Google Shape;572;p57"/>
          <p:cNvSpPr txBox="1">
            <a:spLocks noGrp="1"/>
          </p:cNvSpPr>
          <p:nvPr>
            <p:ph type="title"/>
          </p:nvPr>
        </p:nvSpPr>
        <p:spPr>
          <a:xfrm>
            <a:off x="0" y="0"/>
            <a:ext cx="9144000" cy="1097280"/>
          </a:xfrm>
          <a:prstGeom prst="rect">
            <a:avLst/>
          </a:prstGeom>
          <a:solidFill>
            <a:srgbClr val="1E4E79"/>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a:t>Pulling together your complete </a:t>
            </a:r>
            <a:br>
              <a:rPr lang="en-US"/>
            </a:br>
            <a:r>
              <a:rPr lang="en-US"/>
              <a:t>challenge statement</a:t>
            </a:r>
            <a:endParaRPr/>
          </a:p>
        </p:txBody>
      </p:sp>
      <p:sp>
        <p:nvSpPr>
          <p:cNvPr id="573" name="Google Shape;573;p57"/>
          <p:cNvSpPr/>
          <p:nvPr/>
        </p:nvSpPr>
        <p:spPr>
          <a:xfrm>
            <a:off x="2514600" y="1550504"/>
            <a:ext cx="4114800" cy="4987456"/>
          </a:xfrm>
          <a:prstGeom prst="foldedCorner">
            <a:avLst>
              <a:gd name="adj" fmla="val 6134"/>
            </a:avLst>
          </a:prstGeom>
          <a:noFill/>
          <a:ln w="9525" cap="flat" cmpd="sng">
            <a:solidFill>
              <a:schemeClr val="dk1"/>
            </a:solidFill>
            <a:prstDash val="solid"/>
            <a:miter lim="800000"/>
            <a:headEnd type="none" w="sm" len="sm"/>
            <a:tailEnd type="none" w="sm" len="sm"/>
          </a:ln>
        </p:spPr>
        <p:txBody>
          <a:bodyPr spcFirstLastPara="1" wrap="square" lIns="45700" tIns="91425" rIns="45700"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Calibri"/>
                <a:ea typeface="Calibri"/>
                <a:cs typeface="Calibri"/>
                <a:sym typeface="Calibri"/>
              </a:rPr>
              <a:t>Challenge statement</a:t>
            </a:r>
            <a:endParaRPr sz="1400" b="0" i="0" u="none" strike="noStrike" cap="none" dirty="0">
              <a:solidFill>
                <a:srgbClr val="000000"/>
              </a:solidFill>
              <a:latin typeface="Arial"/>
              <a:ea typeface="Arial"/>
              <a:cs typeface="Arial"/>
              <a:sym typeface="Arial"/>
            </a:endParaRPr>
          </a:p>
        </p:txBody>
      </p:sp>
      <p:grpSp>
        <p:nvGrpSpPr>
          <p:cNvPr id="574" name="Google Shape;574;p57"/>
          <p:cNvGrpSpPr/>
          <p:nvPr/>
        </p:nvGrpSpPr>
        <p:grpSpPr>
          <a:xfrm>
            <a:off x="731520" y="2240280"/>
            <a:ext cx="7863840" cy="1203662"/>
            <a:chOff x="731520" y="2240280"/>
            <a:chExt cx="7863840" cy="1203662"/>
          </a:xfrm>
        </p:grpSpPr>
        <p:sp>
          <p:nvSpPr>
            <p:cNvPr id="575" name="Google Shape;575;p57"/>
            <p:cNvSpPr txBox="1"/>
            <p:nvPr/>
          </p:nvSpPr>
          <p:spPr>
            <a:xfrm>
              <a:off x="2651760" y="2240280"/>
              <a:ext cx="5943600" cy="1188720"/>
            </a:xfrm>
            <a:prstGeom prst="rect">
              <a:avLst/>
            </a:prstGeom>
            <a:solidFill>
              <a:srgbClr val="75DBFF"/>
            </a:solidFill>
            <a:ln>
              <a:noFill/>
            </a:ln>
          </p:spPr>
          <p:txBody>
            <a:bodyPr spcFirstLastPara="1" wrap="square" lIns="91425" tIns="91425" rIns="91425" bIns="91425" anchor="t" anchorCtr="0">
              <a:noAutofit/>
            </a:bodyPr>
            <a:lstStyle/>
            <a:p>
              <a:pPr marL="342900" marR="0" lvl="1" indent="-342900" algn="l" rtl="0">
                <a:lnSpc>
                  <a:spcPct val="100000"/>
                </a:lnSpc>
                <a:spcBef>
                  <a:spcPts val="0"/>
                </a:spcBef>
                <a:spcAft>
                  <a:spcPts val="0"/>
                </a:spcAft>
                <a:buClr>
                  <a:srgbClr val="000000"/>
                </a:buClr>
                <a:buSzPts val="2200"/>
                <a:buFont typeface="Noto Sans Symbols"/>
                <a:buChar char="⮚"/>
              </a:pPr>
              <a:r>
                <a:rPr lang="en-US" sz="2200" b="0" i="0" u="none" strike="noStrike" cap="none" dirty="0">
                  <a:solidFill>
                    <a:srgbClr val="000000"/>
                  </a:solidFill>
                  <a:latin typeface="Calibri"/>
                  <a:ea typeface="Calibri"/>
                  <a:cs typeface="Calibri"/>
                  <a:sym typeface="Calibri"/>
                </a:rPr>
                <a:t>what will be created, accomplished or established through your challenge; the transformation envisioned by the challenge </a:t>
              </a:r>
              <a:endParaRPr sz="1400" b="0" i="0" u="none" strike="noStrike" cap="none" dirty="0">
                <a:solidFill>
                  <a:srgbClr val="000000"/>
                </a:solidFill>
                <a:latin typeface="Arial"/>
                <a:ea typeface="Arial"/>
                <a:cs typeface="Arial"/>
                <a:sym typeface="Arial"/>
              </a:endParaRPr>
            </a:p>
          </p:txBody>
        </p:sp>
        <p:sp>
          <p:nvSpPr>
            <p:cNvPr id="576" name="Google Shape;576;p57"/>
            <p:cNvSpPr/>
            <p:nvPr/>
          </p:nvSpPr>
          <p:spPr>
            <a:xfrm>
              <a:off x="731520" y="2255222"/>
              <a:ext cx="1920240" cy="1188720"/>
            </a:xfrm>
            <a:prstGeom prst="roundRect">
              <a:avLst>
                <a:gd name="adj" fmla="val 0"/>
              </a:avLst>
            </a:prstGeom>
            <a:solidFill>
              <a:srgbClr val="75DBFF"/>
            </a:solidFill>
            <a:ln>
              <a:noFill/>
            </a:ln>
          </p:spPr>
          <p:txBody>
            <a:bodyPr spcFirstLastPara="1" wrap="square" lIns="91425" tIns="91425" rIns="91425" bIns="91425" anchor="t" anchorCtr="0">
              <a:noAutofit/>
            </a:bodyPr>
            <a:lstStyle/>
            <a:p>
              <a:pPr marL="173038" marR="0" lvl="0" indent="-173038"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Calibri"/>
                  <a:ea typeface="Calibri"/>
                  <a:cs typeface="Calibri"/>
                  <a:sym typeface="Calibri"/>
                </a:rPr>
                <a:t>What will be done</a:t>
              </a:r>
              <a:endParaRPr sz="1400" b="0" i="0" u="none" strike="noStrike" cap="none">
                <a:solidFill>
                  <a:srgbClr val="000000"/>
                </a:solidFill>
                <a:latin typeface="Arial"/>
                <a:ea typeface="Arial"/>
                <a:cs typeface="Arial"/>
                <a:sym typeface="Arial"/>
              </a:endParaRPr>
            </a:p>
          </p:txBody>
        </p:sp>
      </p:grpSp>
      <p:grpSp>
        <p:nvGrpSpPr>
          <p:cNvPr id="577" name="Google Shape;577;p57"/>
          <p:cNvGrpSpPr/>
          <p:nvPr/>
        </p:nvGrpSpPr>
        <p:grpSpPr>
          <a:xfrm>
            <a:off x="731520" y="3657600"/>
            <a:ext cx="7863840" cy="1188720"/>
            <a:chOff x="731520" y="3657600"/>
            <a:chExt cx="7863840" cy="1188720"/>
          </a:xfrm>
        </p:grpSpPr>
        <p:sp>
          <p:nvSpPr>
            <p:cNvPr id="578" name="Google Shape;578;p57"/>
            <p:cNvSpPr txBox="1"/>
            <p:nvPr/>
          </p:nvSpPr>
          <p:spPr>
            <a:xfrm>
              <a:off x="2651760" y="3657600"/>
              <a:ext cx="5943600" cy="1188720"/>
            </a:xfrm>
            <a:prstGeom prst="rect">
              <a:avLst/>
            </a:prstGeom>
            <a:solidFill>
              <a:srgbClr val="75DBFF"/>
            </a:solidFill>
            <a:ln>
              <a:noFill/>
            </a:ln>
          </p:spPr>
          <p:txBody>
            <a:bodyPr spcFirstLastPara="1" wrap="square" lIns="91425" tIns="91425" rIns="91425" bIns="91425" anchor="t" anchorCtr="0">
              <a:noAutofit/>
            </a:bodyPr>
            <a:lstStyle/>
            <a:p>
              <a:pPr marL="342900" marR="0" lvl="1" indent="-342900" algn="l" rtl="0">
                <a:lnSpc>
                  <a:spcPct val="100000"/>
                </a:lnSpc>
                <a:spcBef>
                  <a:spcPts val="0"/>
                </a:spcBef>
                <a:spcAft>
                  <a:spcPts val="0"/>
                </a:spcAft>
                <a:buClr>
                  <a:srgbClr val="000000"/>
                </a:buClr>
                <a:buSzPts val="2200"/>
                <a:buFont typeface="Noto Sans Symbols"/>
                <a:buChar char="⮚"/>
              </a:pPr>
              <a:r>
                <a:rPr lang="en-US" sz="2200" b="0" i="0" u="none" strike="noStrike" cap="none">
                  <a:solidFill>
                    <a:srgbClr val="000000"/>
                  </a:solidFill>
                  <a:latin typeface="Calibri"/>
                  <a:ea typeface="Calibri"/>
                  <a:cs typeface="Calibri"/>
                  <a:sym typeface="Calibri"/>
                </a:rPr>
                <a:t>how achievement of your challenge will be objectively assessed in terms of SMART outcome goals </a:t>
              </a:r>
              <a:endParaRPr sz="1400" b="0" i="0" u="none" strike="noStrike" cap="none">
                <a:solidFill>
                  <a:srgbClr val="000000"/>
                </a:solidFill>
                <a:latin typeface="Arial"/>
                <a:ea typeface="Arial"/>
                <a:cs typeface="Arial"/>
                <a:sym typeface="Arial"/>
              </a:endParaRPr>
            </a:p>
          </p:txBody>
        </p:sp>
        <p:sp>
          <p:nvSpPr>
            <p:cNvPr id="579" name="Google Shape;579;p57"/>
            <p:cNvSpPr/>
            <p:nvPr/>
          </p:nvSpPr>
          <p:spPr>
            <a:xfrm>
              <a:off x="731520" y="3657600"/>
              <a:ext cx="1920240" cy="1188720"/>
            </a:xfrm>
            <a:prstGeom prst="roundRect">
              <a:avLst>
                <a:gd name="adj" fmla="val 0"/>
              </a:avLst>
            </a:prstGeom>
            <a:solidFill>
              <a:srgbClr val="75DBFF"/>
            </a:solidFill>
            <a:ln>
              <a:noFill/>
            </a:ln>
          </p:spPr>
          <p:txBody>
            <a:bodyPr spcFirstLastPara="1" wrap="square" lIns="91425" tIns="91425" rIns="182875" bIns="91425" anchor="t" anchorCtr="0">
              <a:noAutofit/>
            </a:bodyPr>
            <a:lstStyle/>
            <a:p>
              <a:pPr marL="173038" marR="0" lvl="0" indent="-173038"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Calibri"/>
                  <a:ea typeface="Calibri"/>
                  <a:cs typeface="Calibri"/>
                  <a:sym typeface="Calibri"/>
                </a:rPr>
                <a:t>How we will know success</a:t>
              </a:r>
              <a:endParaRPr sz="1400" b="0" i="0" u="none" strike="noStrike" cap="none">
                <a:solidFill>
                  <a:srgbClr val="000000"/>
                </a:solidFill>
                <a:latin typeface="Arial"/>
                <a:ea typeface="Arial"/>
                <a:cs typeface="Arial"/>
                <a:sym typeface="Arial"/>
              </a:endParaRPr>
            </a:p>
          </p:txBody>
        </p:sp>
      </p:grpSp>
      <p:grpSp>
        <p:nvGrpSpPr>
          <p:cNvPr id="580" name="Google Shape;580;p57"/>
          <p:cNvGrpSpPr/>
          <p:nvPr/>
        </p:nvGrpSpPr>
        <p:grpSpPr>
          <a:xfrm>
            <a:off x="731520" y="5074920"/>
            <a:ext cx="7863840" cy="1188720"/>
            <a:chOff x="731520" y="5074920"/>
            <a:chExt cx="7863840" cy="1188720"/>
          </a:xfrm>
        </p:grpSpPr>
        <p:sp>
          <p:nvSpPr>
            <p:cNvPr id="581" name="Google Shape;581;p57"/>
            <p:cNvSpPr txBox="1"/>
            <p:nvPr/>
          </p:nvSpPr>
          <p:spPr>
            <a:xfrm>
              <a:off x="2651760" y="5074920"/>
              <a:ext cx="5943600" cy="1188720"/>
            </a:xfrm>
            <a:prstGeom prst="rect">
              <a:avLst/>
            </a:prstGeom>
            <a:solidFill>
              <a:srgbClr val="75DBFF"/>
            </a:solidFill>
            <a:ln>
              <a:noFill/>
            </a:ln>
          </p:spPr>
          <p:txBody>
            <a:bodyPr spcFirstLastPara="1" wrap="square" lIns="91425" tIns="91425" rIns="91425" bIns="91425" anchor="t" anchorCtr="0">
              <a:noAutofit/>
            </a:bodyPr>
            <a:lstStyle/>
            <a:p>
              <a:pPr marL="342900" marR="0" lvl="1" indent="-342900" algn="l" rtl="0">
                <a:lnSpc>
                  <a:spcPct val="100000"/>
                </a:lnSpc>
                <a:spcBef>
                  <a:spcPts val="0"/>
                </a:spcBef>
                <a:spcAft>
                  <a:spcPts val="0"/>
                </a:spcAft>
                <a:buClr>
                  <a:srgbClr val="000000"/>
                </a:buClr>
                <a:buSzPts val="2200"/>
                <a:buFont typeface="Noto Sans Symbols"/>
                <a:buChar char="⮚"/>
              </a:pPr>
              <a:r>
                <a:rPr lang="en-US" sz="2200" b="0" i="0" u="none" strike="noStrike" cap="none" dirty="0">
                  <a:solidFill>
                    <a:srgbClr val="000000"/>
                  </a:solidFill>
                  <a:latin typeface="Calibri"/>
                  <a:ea typeface="Calibri"/>
                  <a:cs typeface="Calibri"/>
                  <a:sym typeface="Calibri"/>
                </a:rPr>
                <a:t>The key actions (“3 to 7 things”) for achieving your challenge as further developed in your strategies and tactics</a:t>
              </a:r>
              <a:endParaRPr sz="1400" b="0" i="0" u="none" strike="noStrike" cap="none" dirty="0">
                <a:solidFill>
                  <a:srgbClr val="000000"/>
                </a:solidFill>
                <a:latin typeface="Arial"/>
                <a:ea typeface="Arial"/>
                <a:cs typeface="Arial"/>
                <a:sym typeface="Arial"/>
              </a:endParaRPr>
            </a:p>
          </p:txBody>
        </p:sp>
        <p:sp>
          <p:nvSpPr>
            <p:cNvPr id="582" name="Google Shape;582;p57"/>
            <p:cNvSpPr/>
            <p:nvPr/>
          </p:nvSpPr>
          <p:spPr>
            <a:xfrm>
              <a:off x="731520" y="5074920"/>
              <a:ext cx="1920240" cy="1188720"/>
            </a:xfrm>
            <a:prstGeom prst="roundRect">
              <a:avLst>
                <a:gd name="adj" fmla="val 0"/>
              </a:avLst>
            </a:prstGeom>
            <a:solidFill>
              <a:srgbClr val="75DBFF"/>
            </a:solidFill>
            <a:ln>
              <a:noFill/>
            </a:ln>
          </p:spPr>
          <p:txBody>
            <a:bodyPr spcFirstLastPara="1" wrap="square" lIns="91425" tIns="91425" rIns="91425" bIns="91425" anchor="t" anchorCtr="0">
              <a:noAutofit/>
            </a:bodyPr>
            <a:lstStyle/>
            <a:p>
              <a:pPr marL="173038" marR="0" lvl="0" indent="-173038"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How we will do it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586"/>
        <p:cNvGrpSpPr/>
        <p:nvPr/>
      </p:nvGrpSpPr>
      <p:grpSpPr>
        <a:xfrm>
          <a:off x="0" y="0"/>
          <a:ext cx="0" cy="0"/>
          <a:chOff x="0" y="0"/>
          <a:chExt cx="0" cy="0"/>
        </a:xfrm>
      </p:grpSpPr>
      <p:sp>
        <p:nvSpPr>
          <p:cNvPr id="587" name="Google Shape;587;p58"/>
          <p:cNvSpPr txBox="1">
            <a:spLocks noGrp="1"/>
          </p:cNvSpPr>
          <p:nvPr>
            <p:ph type="title"/>
          </p:nvPr>
        </p:nvSpPr>
        <p:spPr>
          <a:xfrm>
            <a:off x="0" y="0"/>
            <a:ext cx="9144000" cy="10972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Tips on shaping </a:t>
            </a:r>
            <a:br>
              <a:rPr lang="en-US"/>
            </a:br>
            <a:r>
              <a:rPr lang="en-US"/>
              <a:t>a complete challenge statement</a:t>
            </a:r>
            <a:endParaRPr/>
          </a:p>
        </p:txBody>
      </p:sp>
      <p:sp>
        <p:nvSpPr>
          <p:cNvPr id="588" name="Google Shape;588;p58"/>
          <p:cNvSpPr txBox="1"/>
          <p:nvPr/>
        </p:nvSpPr>
        <p:spPr>
          <a:xfrm>
            <a:off x="457200" y="1633418"/>
            <a:ext cx="8229600" cy="4081582"/>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Cohesion and flow – the three parts hang together and make a compelling case;</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4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Language – meaningful, powerful, compelling and clear (write to engage and energize your internal audience);</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4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Apply your editing skills – keep it lean and concise without losing meaning.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599"/>
        <p:cNvGrpSpPr/>
        <p:nvPr/>
      </p:nvGrpSpPr>
      <p:grpSpPr>
        <a:xfrm>
          <a:off x="0" y="0"/>
          <a:ext cx="0" cy="0"/>
          <a:chOff x="0" y="0"/>
          <a:chExt cx="0" cy="0"/>
        </a:xfrm>
      </p:grpSpPr>
      <p:sp>
        <p:nvSpPr>
          <p:cNvPr id="600" name="Google Shape;600;p60"/>
          <p:cNvSpPr txBox="1">
            <a:spLocks noGrp="1"/>
          </p:cNvSpPr>
          <p:nvPr>
            <p:ph type="title"/>
          </p:nvPr>
        </p:nvSpPr>
        <p:spPr>
          <a:xfrm>
            <a:off x="2286000" y="0"/>
            <a:ext cx="6858000" cy="1097280"/>
          </a:xfrm>
          <a:prstGeom prst="rect">
            <a:avLst/>
          </a:prstGeom>
          <a:solidFill>
            <a:srgbClr val="29FF29"/>
          </a:solidFill>
          <a:ln>
            <a:noFill/>
          </a:ln>
        </p:spPr>
        <p:txBody>
          <a:bodyPr spcFirstLastPara="1" wrap="square" lIns="182875" tIns="91425" rIns="182875" bIns="91425"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Pull the three parts you’ve drafted into a complete challenge statement</a:t>
            </a:r>
            <a:endParaRPr/>
          </a:p>
        </p:txBody>
      </p:sp>
      <p:sp>
        <p:nvSpPr>
          <p:cNvPr id="601" name="Google Shape;601;p60"/>
          <p:cNvSpPr txBox="1"/>
          <p:nvPr/>
        </p:nvSpPr>
        <p:spPr>
          <a:xfrm>
            <a:off x="502920" y="1484174"/>
            <a:ext cx="8183880" cy="3224986"/>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Directions</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Shape the three parts of the challenge you have drafted separately into a complete, compelling challenge statement.</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Use meaningful language –write to engage and energize your audience.</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Apply your editing skills – keep it clear and concise without losing meaning.</a:t>
            </a:r>
            <a:endParaRPr sz="1400" b="0" i="0" u="none" strike="noStrike" cap="none" dirty="0">
              <a:solidFill>
                <a:srgbClr val="000000"/>
              </a:solidFill>
              <a:latin typeface="Arial"/>
              <a:ea typeface="Arial"/>
              <a:cs typeface="Arial"/>
              <a:sym typeface="Arial"/>
            </a:endParaRPr>
          </a:p>
          <a:p>
            <a:pPr marL="168275" marR="0" lvl="0" indent="-41275" algn="l" rtl="0">
              <a:lnSpc>
                <a:spcPct val="100000"/>
              </a:lnSpc>
              <a:spcBef>
                <a:spcPts val="6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p:txBody>
      </p:sp>
      <p:sp>
        <p:nvSpPr>
          <p:cNvPr id="602" name="Google Shape;602;p60"/>
          <p:cNvSpPr txBox="1"/>
          <p:nvPr/>
        </p:nvSpPr>
        <p:spPr>
          <a:xfrm>
            <a:off x="5806440" y="4520029"/>
            <a:ext cx="2743200" cy="646331"/>
          </a:xfrm>
          <a:prstGeom prst="rect">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See next page for a blank template</a:t>
            </a:r>
            <a:endParaRPr sz="1400" b="0" i="0" u="none" strike="noStrike" cap="none">
              <a:solidFill>
                <a:srgbClr val="000000"/>
              </a:solidFill>
              <a:latin typeface="Arial"/>
              <a:ea typeface="Arial"/>
              <a:cs typeface="Arial"/>
              <a:sym typeface="Arial"/>
            </a:endParaRPr>
          </a:p>
        </p:txBody>
      </p:sp>
      <p:sp>
        <p:nvSpPr>
          <p:cNvPr id="603" name="Google Shape;603;p60"/>
          <p:cNvSpPr txBox="1"/>
          <p:nvPr/>
        </p:nvSpPr>
        <p:spPr>
          <a:xfrm>
            <a:off x="9144" y="0"/>
            <a:ext cx="2267712" cy="1097280"/>
          </a:xfrm>
          <a:prstGeom prst="rect">
            <a:avLst/>
          </a:prstGeom>
          <a:solidFill>
            <a:srgbClr val="29FF29"/>
          </a:solidFill>
          <a:ln>
            <a:noFill/>
          </a:ln>
        </p:spPr>
        <p:txBody>
          <a:bodyPr spcFirstLastPara="1" wrap="square" lIns="182875" tIns="91425" rIns="91425" bIns="91425" anchor="t"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Assignment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 6</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607"/>
        <p:cNvGrpSpPr/>
        <p:nvPr/>
      </p:nvGrpSpPr>
      <p:grpSpPr>
        <a:xfrm>
          <a:off x="0" y="0"/>
          <a:ext cx="0" cy="0"/>
          <a:chOff x="0" y="0"/>
          <a:chExt cx="0" cy="0"/>
        </a:xfrm>
      </p:grpSpPr>
      <p:sp>
        <p:nvSpPr>
          <p:cNvPr id="608" name="Google Shape;608;p61"/>
          <p:cNvSpPr txBox="1">
            <a:spLocks noGrp="1"/>
          </p:cNvSpPr>
          <p:nvPr>
            <p:ph type="title"/>
          </p:nvPr>
        </p:nvSpPr>
        <p:spPr>
          <a:xfrm>
            <a:off x="0" y="0"/>
            <a:ext cx="9144000" cy="640080"/>
          </a:xfrm>
          <a:prstGeom prst="rect">
            <a:avLst/>
          </a:prstGeom>
          <a:solidFill>
            <a:srgbClr val="29FF29"/>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Complete challenge statement</a:t>
            </a:r>
            <a:endParaRPr/>
          </a:p>
        </p:txBody>
      </p:sp>
      <p:sp>
        <p:nvSpPr>
          <p:cNvPr id="609" name="Google Shape;609;p61"/>
          <p:cNvSpPr txBox="1"/>
          <p:nvPr/>
        </p:nvSpPr>
        <p:spPr>
          <a:xfrm>
            <a:off x="457200" y="914400"/>
            <a:ext cx="8229600" cy="2554545"/>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What we will do</a:t>
            </a:r>
            <a:r>
              <a:rPr lang="en-US"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How we will know success: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How we will do 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55"/>
        <p:cNvGrpSpPr/>
        <p:nvPr/>
      </p:nvGrpSpPr>
      <p:grpSpPr>
        <a:xfrm>
          <a:off x="0" y="0"/>
          <a:ext cx="0" cy="0"/>
          <a:chOff x="0" y="0"/>
          <a:chExt cx="0" cy="0"/>
        </a:xfrm>
      </p:grpSpPr>
      <p:sp useBgFill="1">
        <p:nvSpPr>
          <p:cNvPr id="56" name="Google Shape;56;p1"/>
          <p:cNvSpPr txBox="1">
            <a:spLocks noGrp="1"/>
          </p:cNvSpPr>
          <p:nvPr>
            <p:ph type="ctrTitle"/>
          </p:nvPr>
        </p:nvSpPr>
        <p:spPr>
          <a:xfrm>
            <a:off x="4989965" y="1413659"/>
            <a:ext cx="3483937" cy="2089951"/>
          </a:xfrm>
          <a:prstGeom prst="rect">
            <a:avLst/>
          </a:prstGeom>
        </p:spPr>
        <p:txBody>
          <a:bodyPr spcFirstLastPara="1" lIns="182875" tIns="45700" rIns="457200" bIns="45700" anchor="b" anchorCtr="0">
            <a:normAutofit fontScale="90000"/>
          </a:bodyPr>
          <a:lstStyle/>
          <a:p>
            <a:pPr marL="228600" lvl="0" indent="0" rtl="0">
              <a:spcBef>
                <a:spcPts val="0"/>
              </a:spcBef>
              <a:spcAft>
                <a:spcPts val="0"/>
              </a:spcAft>
              <a:buClr>
                <a:schemeClr val="lt1"/>
              </a:buClr>
              <a:buSzPts val="4800"/>
              <a:buFont typeface="Calibri"/>
              <a:buNone/>
            </a:pPr>
            <a:r>
              <a:rPr lang="en-US" sz="4400" b="1" dirty="0">
                <a:solidFill>
                  <a:schemeClr val="bg1"/>
                </a:solidFill>
                <a:latin typeface="Calibri"/>
                <a:ea typeface="Calibri"/>
                <a:cs typeface="Calibri"/>
                <a:sym typeface="Calibri"/>
              </a:rPr>
              <a:t>Technical Writing</a:t>
            </a: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Coronavirus Challenge</a:t>
            </a:r>
            <a:br>
              <a:rPr lang="en-US" sz="4400" b="1" dirty="0">
                <a:solidFill>
                  <a:schemeClr val="bg1"/>
                </a:solidFill>
                <a:latin typeface="Calibri"/>
                <a:ea typeface="Calibri"/>
                <a:cs typeface="Calibri"/>
                <a:sym typeface="Calibri"/>
              </a:rPr>
            </a:b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Part 7</a:t>
            </a:r>
            <a:endParaRPr lang="en-US" sz="4400" b="1" dirty="0"/>
          </a:p>
        </p:txBody>
      </p:sp>
      <p:sp useBgFill="1">
        <p:nvSpPr>
          <p:cNvPr id="57" name="Google Shape;57;p1"/>
          <p:cNvSpPr txBox="1">
            <a:spLocks noGrp="1"/>
          </p:cNvSpPr>
          <p:nvPr>
            <p:ph type="subTitle" idx="1"/>
          </p:nvPr>
        </p:nvSpPr>
        <p:spPr>
          <a:xfrm>
            <a:off x="4989965" y="3678221"/>
            <a:ext cx="3483937" cy="420875"/>
          </a:xfrm>
          <a:prstGeom prst="rect">
            <a:avLst/>
          </a:prstGeom>
        </p:spPr>
        <p:txBody>
          <a:bodyPr spcFirstLastPara="1" lIns="457200" tIns="45700" rIns="457200" bIns="45700" anchor="t" anchorCtr="0">
            <a:normAutofit/>
          </a:bodyPr>
          <a:lstStyle/>
          <a:p>
            <a:pPr marL="0" lvl="0" indent="0" rtl="0">
              <a:spcBef>
                <a:spcPts val="0"/>
              </a:spcBef>
              <a:spcAft>
                <a:spcPts val="600"/>
              </a:spcAft>
              <a:buClr>
                <a:schemeClr val="lt1"/>
              </a:buClr>
              <a:buSzPts val="2400"/>
              <a:buNone/>
            </a:pPr>
            <a:r>
              <a:rPr lang="en-US" sz="1700" dirty="0">
                <a:solidFill>
                  <a:schemeClr val="bg1"/>
                </a:solidFill>
              </a:rPr>
              <a:t>Summer 2020</a:t>
            </a:r>
          </a:p>
        </p:txBody>
      </p:sp>
      <p:sp>
        <p:nvSpPr>
          <p:cNvPr id="62" name="Freeform: Shape 6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 name="Picture 2" descr="A group of people standing next to a person&#10;&#10;Description automatically generated">
            <a:extLst>
              <a:ext uri="{FF2B5EF4-FFF2-40B4-BE49-F238E27FC236}">
                <a16:creationId xmlns:a16="http://schemas.microsoft.com/office/drawing/2014/main" id="{9CF90D71-5BC5-4717-80D8-0C6A1B22B626}"/>
              </a:ext>
            </a:extLst>
          </p:cNvPr>
          <p:cNvPicPr>
            <a:picLocks noChangeAspect="1"/>
          </p:cNvPicPr>
          <p:nvPr/>
        </p:nvPicPr>
        <p:blipFill rotWithShape="1">
          <a:blip r:embed="rId3"/>
          <a:srcRect l="28649" t="5367" r="21940" b="-1376"/>
          <a:stretch/>
        </p:blipFill>
        <p:spPr>
          <a:xfrm>
            <a:off x="0" y="98333"/>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useBgFill="1">
        <p:nvSpPr>
          <p:cNvPr id="6" name="Rectangle 5">
            <a:extLst>
              <a:ext uri="{FF2B5EF4-FFF2-40B4-BE49-F238E27FC236}">
                <a16:creationId xmlns:a16="http://schemas.microsoft.com/office/drawing/2014/main" id="{244373EE-DB43-4F6A-9ED1-5C52E44D517F}"/>
              </a:ext>
            </a:extLst>
          </p:cNvPr>
          <p:cNvSpPr/>
          <p:nvPr/>
        </p:nvSpPr>
        <p:spPr>
          <a:xfrm>
            <a:off x="4262284" y="4273707"/>
            <a:ext cx="4572000" cy="4001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40866501"/>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613"/>
        <p:cNvGrpSpPr/>
        <p:nvPr/>
      </p:nvGrpSpPr>
      <p:grpSpPr>
        <a:xfrm>
          <a:off x="0" y="0"/>
          <a:ext cx="0" cy="0"/>
          <a:chOff x="0" y="0"/>
          <a:chExt cx="0" cy="0"/>
        </a:xfrm>
      </p:grpSpPr>
      <p:sp>
        <p:nvSpPr>
          <p:cNvPr id="614" name="Google Shape;614;p62"/>
          <p:cNvSpPr txBox="1">
            <a:spLocks noGrp="1"/>
          </p:cNvSpPr>
          <p:nvPr>
            <p:ph type="title"/>
          </p:nvPr>
        </p:nvSpPr>
        <p:spPr>
          <a:xfrm>
            <a:off x="2293938" y="2651124"/>
            <a:ext cx="6850062" cy="2716005"/>
          </a:xfrm>
          <a:prstGeom prst="rect">
            <a:avLst/>
          </a:prstGeom>
          <a:solidFill>
            <a:srgbClr val="2E75B5"/>
          </a:solidFill>
          <a:ln>
            <a:noFill/>
          </a:ln>
        </p:spPr>
        <p:txBody>
          <a:bodyPr spcFirstLastPara="1" wrap="square" lIns="182875" tIns="91425" rIns="182875" bIns="91425"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b="1" i="0" u="none" strike="noStrike" cap="none" dirty="0">
                <a:solidFill>
                  <a:schemeClr val="lt1"/>
                </a:solidFill>
                <a:latin typeface="Calibri"/>
                <a:ea typeface="Calibri"/>
                <a:cs typeface="Calibri"/>
                <a:sym typeface="Calibri"/>
              </a:rPr>
              <a:t>Share your draft challenge statement with class partners for reactions and feedback  and then combine and create to put together a final challenge statement fo</a:t>
            </a:r>
            <a:r>
              <a:rPr lang="en-US" sz="3200" b="1" dirty="0">
                <a:solidFill>
                  <a:schemeClr val="lt1"/>
                </a:solidFill>
                <a:latin typeface="Calibri"/>
                <a:ea typeface="Calibri"/>
                <a:cs typeface="Calibri"/>
                <a:sym typeface="Calibri"/>
              </a:rPr>
              <a:t>r the class as a whole.</a:t>
            </a:r>
            <a:endParaRPr sz="1400" b="0" i="0" u="none" strike="noStrike" cap="none" dirty="0">
              <a:solidFill>
                <a:srgbClr val="000000"/>
              </a:solidFill>
              <a:latin typeface="Arial"/>
              <a:ea typeface="Arial"/>
              <a:cs typeface="Arial"/>
              <a:sym typeface="Arial"/>
            </a:endParaRPr>
          </a:p>
        </p:txBody>
      </p:sp>
      <p:sp>
        <p:nvSpPr>
          <p:cNvPr id="615" name="Google Shape;615;p62"/>
          <p:cNvSpPr txBox="1"/>
          <p:nvPr/>
        </p:nvSpPr>
        <p:spPr>
          <a:xfrm>
            <a:off x="0" y="2651759"/>
            <a:ext cx="2286000" cy="2715369"/>
          </a:xfrm>
          <a:prstGeom prst="rect">
            <a:avLst/>
          </a:prstGeom>
          <a:solidFill>
            <a:srgbClr val="2E75B5"/>
          </a:solidFill>
          <a:ln>
            <a:noFill/>
          </a:ln>
        </p:spPr>
        <p:txBody>
          <a:bodyPr spcFirstLastPara="1" wrap="square" lIns="182875" tIns="91425" rIns="91425" bIns="91425" anchor="t" anchorCtr="0">
            <a:noAutofit/>
          </a:bodyPr>
          <a:lstStyle/>
          <a:p>
            <a:pPr marL="0" marR="0" lvl="0" indent="0" algn="l" rtl="0">
              <a:lnSpc>
                <a:spcPct val="100000"/>
              </a:lnSpc>
              <a:spcBef>
                <a:spcPts val="0"/>
              </a:spcBef>
              <a:spcAft>
                <a:spcPts val="0"/>
              </a:spcAft>
              <a:buClr>
                <a:srgbClr val="FFFFFF"/>
              </a:buClr>
              <a:buSzPts val="3200"/>
              <a:buFont typeface="Calibri"/>
              <a:buNone/>
            </a:pPr>
            <a:r>
              <a:rPr lang="en-US" sz="3200" b="1" i="0" u="none" strike="noStrike" cap="none">
                <a:solidFill>
                  <a:srgbClr val="FFFFFF"/>
                </a:solidFill>
                <a:latin typeface="Calibri"/>
                <a:ea typeface="Calibri"/>
                <a:cs typeface="Calibri"/>
                <a:sym typeface="Calibri"/>
              </a:rPr>
              <a:t>Sharing session</a:t>
            </a:r>
            <a:endParaRPr sz="3200" b="1" i="0" u="none" strike="noStrike" cap="none">
              <a:solidFill>
                <a:srgbClr val="FFFFFF"/>
              </a:solidFill>
              <a:latin typeface="Calibri"/>
              <a:ea typeface="Calibri"/>
              <a:cs typeface="Calibri"/>
              <a:sym typeface="Calibri"/>
            </a:endParaRPr>
          </a:p>
        </p:txBody>
      </p:sp>
      <p:cxnSp>
        <p:nvCxnSpPr>
          <p:cNvPr id="616" name="Google Shape;616;p62"/>
          <p:cNvCxnSpPr/>
          <p:nvPr/>
        </p:nvCxnSpPr>
        <p:spPr>
          <a:xfrm>
            <a:off x="2285999" y="2651760"/>
            <a:ext cx="0" cy="155448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6"/>
        <p:cNvGrpSpPr/>
        <p:nvPr/>
      </p:nvGrpSpPr>
      <p:grpSpPr>
        <a:xfrm>
          <a:off x="0" y="0"/>
          <a:ext cx="0" cy="0"/>
          <a:chOff x="0" y="0"/>
          <a:chExt cx="0" cy="0"/>
        </a:xfrm>
      </p:grpSpPr>
      <p:sp useBgFill="1">
        <p:nvSpPr>
          <p:cNvPr id="137" name="Google Shape;137;p10"/>
          <p:cNvSpPr txBox="1">
            <a:spLocks noGrp="1"/>
          </p:cNvSpPr>
          <p:nvPr>
            <p:ph type="title"/>
          </p:nvPr>
        </p:nvSpPr>
        <p:spPr>
          <a:xfrm>
            <a:off x="0" y="0"/>
            <a:ext cx="9144000" cy="640080"/>
          </a:xfrm>
          <a:prstGeom prst="rect">
            <a:avLst/>
          </a:prstGeom>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A few notes…</a:t>
            </a:r>
            <a:endParaRPr dirty="0"/>
          </a:p>
        </p:txBody>
      </p:sp>
      <p:sp useBgFill="1">
        <p:nvSpPr>
          <p:cNvPr id="138" name="Google Shape;138;p10"/>
          <p:cNvSpPr txBox="1"/>
          <p:nvPr/>
        </p:nvSpPr>
        <p:spPr>
          <a:xfrm>
            <a:off x="457200" y="1325879"/>
            <a:ext cx="8229600" cy="5035591"/>
          </a:xfrm>
          <a:prstGeom prst="rect">
            <a:avLst/>
          </a:prstGeom>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rgbClr val="000000"/>
              </a:buClr>
              <a:buSzPts val="2600"/>
              <a:buFont typeface="Arial"/>
              <a:buChar char="•"/>
            </a:pPr>
            <a:r>
              <a:rPr lang="en-US" sz="2600" b="0" i="0" u="none" strike="noStrike" cap="none" dirty="0">
                <a:solidFill>
                  <a:srgbClr val="000000"/>
                </a:solidFill>
                <a:latin typeface="Calibri"/>
                <a:ea typeface="Calibri"/>
                <a:cs typeface="Calibri"/>
                <a:sym typeface="Calibri"/>
              </a:rPr>
              <a:t>The challenge is framed around multiple</a:t>
            </a:r>
            <a:r>
              <a:rPr lang="en-US" sz="2600" b="0" i="0" u="none" strike="noStrike" cap="none" dirty="0">
                <a:solidFill>
                  <a:schemeClr val="dk1"/>
                </a:solidFill>
                <a:latin typeface="Calibri"/>
                <a:ea typeface="Calibri"/>
                <a:cs typeface="Calibri"/>
                <a:sym typeface="Calibri"/>
              </a:rPr>
              <a:t> </a:t>
            </a:r>
            <a:r>
              <a:rPr lang="en-US" sz="2600" b="0" i="0" u="none" strike="noStrike" cap="none" dirty="0">
                <a:solidFill>
                  <a:srgbClr val="000000"/>
                </a:solidFill>
                <a:latin typeface="Calibri"/>
                <a:ea typeface="Calibri"/>
                <a:cs typeface="Calibri"/>
                <a:sym typeface="Calibri"/>
              </a:rPr>
              <a:t>“assignments” for your chosen challenge area.</a:t>
            </a:r>
          </a:p>
          <a:p>
            <a:pPr marL="274320" marR="0" lvl="0" indent="-274320" algn="l" rtl="0">
              <a:lnSpc>
                <a:spcPct val="100000"/>
              </a:lnSpc>
              <a:spcBef>
                <a:spcPts val="0"/>
              </a:spcBef>
              <a:spcAft>
                <a:spcPts val="0"/>
              </a:spcAft>
              <a:buClr>
                <a:srgbClr val="000000"/>
              </a:buClr>
              <a:buSzPts val="2600"/>
              <a:buFont typeface="Arial"/>
              <a:buChar char="•"/>
            </a:pPr>
            <a:r>
              <a:rPr lang="en-US" sz="2600" dirty="0">
                <a:latin typeface="Calibri"/>
                <a:cs typeface="Calibri"/>
                <a:sym typeface="Calibri"/>
              </a:rPr>
              <a:t>These include, but are not limited to, development of a website and related app, a podcast, a paper manual, and a video.</a:t>
            </a:r>
          </a:p>
          <a:p>
            <a:pPr marL="274320" marR="0" lvl="0" indent="-274320" algn="l" rtl="0">
              <a:lnSpc>
                <a:spcPct val="100000"/>
              </a:lnSpc>
              <a:spcBef>
                <a:spcPts val="0"/>
              </a:spcBef>
              <a:spcAft>
                <a:spcPts val="0"/>
              </a:spcAft>
              <a:buClr>
                <a:srgbClr val="000000"/>
              </a:buClr>
              <a:buSzPts val="2600"/>
              <a:buFont typeface="Arial"/>
              <a:buChar char="•"/>
            </a:pPr>
            <a:r>
              <a:rPr lang="en-US" sz="2600" b="0" i="0" u="none" strike="noStrike" cap="none" dirty="0">
                <a:solidFill>
                  <a:srgbClr val="000000"/>
                </a:solidFill>
                <a:latin typeface="Calibri"/>
                <a:ea typeface="Arial"/>
                <a:cs typeface="Calibri"/>
                <a:sym typeface="Calibri"/>
              </a:rPr>
              <a:t>You cannot do this alone but must work with others in the class. Just bec</a:t>
            </a:r>
            <a:r>
              <a:rPr lang="en-US" sz="2600" dirty="0">
                <a:latin typeface="Calibri"/>
                <a:cs typeface="Calibri"/>
                <a:sym typeface="Calibri"/>
              </a:rPr>
              <a:t>ause you are working remotely you cannot assume you are working alone.</a:t>
            </a:r>
            <a:endParaRPr sz="1400" b="0" i="0" u="none" strike="noStrike" cap="none" dirty="0">
              <a:solidFill>
                <a:srgbClr val="000000"/>
              </a:solidFill>
              <a:latin typeface="Arial"/>
              <a:ea typeface="Arial"/>
              <a:cs typeface="Arial"/>
              <a:sym typeface="Arial"/>
            </a:endParaRPr>
          </a:p>
          <a:p>
            <a:pPr marL="274320" marR="0" lvl="0" indent="-274320" algn="l" rtl="0">
              <a:lnSpc>
                <a:spcPct val="100000"/>
              </a:lnSpc>
              <a:spcBef>
                <a:spcPts val="600"/>
              </a:spcBef>
              <a:spcAft>
                <a:spcPts val="0"/>
              </a:spcAft>
              <a:buClr>
                <a:srgbClr val="000000"/>
              </a:buClr>
              <a:buSzPts val="2600"/>
              <a:buFont typeface="Arial"/>
              <a:buChar char="•"/>
            </a:pPr>
            <a:r>
              <a:rPr lang="en-US" sz="2600" b="0" i="0" u="none" strike="noStrike" cap="none" dirty="0">
                <a:solidFill>
                  <a:srgbClr val="000000"/>
                </a:solidFill>
                <a:latin typeface="Calibri"/>
                <a:ea typeface="Calibri"/>
                <a:cs typeface="Calibri"/>
                <a:sym typeface="Calibri"/>
              </a:rPr>
              <a:t>“Just do it” with the assignments – don’t get hung-up debating things to death; make choices and move on.  </a:t>
            </a:r>
            <a:endParaRPr dirty="0"/>
          </a:p>
          <a:p>
            <a:pPr marL="274320" marR="0" lvl="0" indent="-274320" algn="l" rtl="0">
              <a:lnSpc>
                <a:spcPct val="100000"/>
              </a:lnSpc>
              <a:spcBef>
                <a:spcPts val="600"/>
              </a:spcBef>
              <a:spcAft>
                <a:spcPts val="0"/>
              </a:spcAft>
              <a:buClr>
                <a:srgbClr val="000000"/>
              </a:buClr>
              <a:buSzPts val="2600"/>
              <a:buFont typeface="Arial"/>
              <a:buChar char="•"/>
            </a:pPr>
            <a:r>
              <a:rPr lang="en-US" sz="2600" b="0" i="0" u="none" strike="noStrike" cap="none" dirty="0">
                <a:solidFill>
                  <a:srgbClr val="000000"/>
                </a:solidFill>
                <a:latin typeface="Calibri"/>
                <a:ea typeface="Calibri"/>
                <a:cs typeface="Calibri"/>
                <a:sym typeface="Calibri"/>
              </a:rPr>
              <a:t>This is the short version – but core!</a:t>
            </a:r>
            <a:endParaRPr sz="2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None/>
            </a:pPr>
            <a:endParaRPr sz="26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620"/>
        <p:cNvGrpSpPr/>
        <p:nvPr/>
      </p:nvGrpSpPr>
      <p:grpSpPr>
        <a:xfrm>
          <a:off x="0" y="0"/>
          <a:ext cx="0" cy="0"/>
          <a:chOff x="0" y="0"/>
          <a:chExt cx="0" cy="0"/>
        </a:xfrm>
      </p:grpSpPr>
      <p:sp>
        <p:nvSpPr>
          <p:cNvPr id="621" name="Google Shape;621;p63"/>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Now that you know your performance challenge…</a:t>
            </a:r>
            <a:endParaRPr/>
          </a:p>
        </p:txBody>
      </p:sp>
      <p:sp>
        <p:nvSpPr>
          <p:cNvPr id="622" name="Google Shape;622;p63"/>
          <p:cNvSpPr/>
          <p:nvPr/>
        </p:nvSpPr>
        <p:spPr>
          <a:xfrm>
            <a:off x="594360" y="1143759"/>
            <a:ext cx="7223760" cy="509370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716"/>
              <a:buFont typeface="Calibri"/>
              <a:buChar char="•"/>
            </a:pPr>
            <a:r>
              <a:rPr lang="en-US" sz="2800" b="0" i="0" u="none" strike="noStrike" cap="none" dirty="0">
                <a:solidFill>
                  <a:schemeClr val="dk1"/>
                </a:solidFill>
                <a:latin typeface="Calibri"/>
                <a:ea typeface="Calibri"/>
                <a:cs typeface="Calibri"/>
                <a:sym typeface="Calibri"/>
              </a:rPr>
              <a:t>Assumptions versus knowledge</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2716"/>
              <a:buFont typeface="Calibri"/>
              <a:buChar char="•"/>
            </a:pPr>
            <a:r>
              <a:rPr lang="en-US" sz="2800" b="0" i="0" u="none" strike="noStrike" cap="none" dirty="0">
                <a:solidFill>
                  <a:schemeClr val="dk1"/>
                </a:solidFill>
                <a:latin typeface="Calibri"/>
                <a:ea typeface="Calibri"/>
                <a:cs typeface="Calibri"/>
                <a:sym typeface="Calibri"/>
              </a:rPr>
              <a:t>People, politics, change</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ts val="2716"/>
              <a:buFont typeface="Calibri"/>
              <a:buChar char="–"/>
            </a:pPr>
            <a:r>
              <a:rPr lang="en-US" sz="2800" b="0" i="0" u="none" strike="noStrike" cap="none" dirty="0">
                <a:solidFill>
                  <a:schemeClr val="dk1"/>
                </a:solidFill>
                <a:latin typeface="Calibri"/>
                <a:ea typeface="Calibri"/>
                <a:cs typeface="Calibri"/>
                <a:sym typeface="Calibri"/>
              </a:rPr>
              <a:t>Social map</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ts val="2716"/>
              <a:buFont typeface="Calibri"/>
              <a:buChar char="–"/>
            </a:pPr>
            <a:r>
              <a:rPr lang="en-US" sz="2800" b="0" i="0" u="none" strike="noStrike" cap="none" dirty="0">
                <a:solidFill>
                  <a:schemeClr val="dk1"/>
                </a:solidFill>
                <a:latin typeface="Calibri"/>
                <a:ea typeface="Calibri"/>
                <a:cs typeface="Calibri"/>
                <a:sym typeface="Calibri"/>
              </a:rPr>
              <a:t>Power/opinion matrix</a:t>
            </a:r>
            <a:endParaRPr sz="1400" b="0" i="0" u="none" strike="noStrike" cap="none" dirty="0">
              <a:solidFill>
                <a:srgbClr val="000000"/>
              </a:solidFill>
              <a:latin typeface="Arial"/>
              <a:ea typeface="Arial"/>
              <a:cs typeface="Arial"/>
              <a:sym typeface="Arial"/>
            </a:endParaRPr>
          </a:p>
          <a:p>
            <a:pPr marL="457200" marR="0" lvl="1" algn="l" rtl="0">
              <a:lnSpc>
                <a:spcPct val="100000"/>
              </a:lnSpc>
              <a:spcBef>
                <a:spcPts val="560"/>
              </a:spcBef>
              <a:spcAft>
                <a:spcPts val="0"/>
              </a:spcAft>
              <a:buClr>
                <a:schemeClr val="dk1"/>
              </a:buClr>
              <a:buSzPts val="2716"/>
            </a:pP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2716"/>
              <a:buFont typeface="Calibri"/>
              <a:buChar char="•"/>
            </a:pPr>
            <a:r>
              <a:rPr lang="en-US" sz="2800" b="0" i="0" u="none" strike="noStrike" cap="none" dirty="0">
                <a:solidFill>
                  <a:schemeClr val="dk1"/>
                </a:solidFill>
                <a:latin typeface="Calibri"/>
                <a:ea typeface="Calibri"/>
                <a:cs typeface="Calibri"/>
                <a:sym typeface="Calibri"/>
              </a:rPr>
              <a:t>Getting off to a good start</a:t>
            </a:r>
            <a:endParaRPr sz="1400"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640"/>
              </a:spcBef>
              <a:spcAft>
                <a:spcPts val="0"/>
              </a:spcAft>
              <a:buClr>
                <a:schemeClr val="dk1"/>
              </a:buClr>
              <a:buSzPts val="2716"/>
              <a:buFont typeface="Calibri"/>
              <a:buChar char="•"/>
            </a:pPr>
            <a:r>
              <a:rPr lang="en-US" sz="2800" b="0" i="0" u="none" strike="noStrike" cap="none" dirty="0">
                <a:solidFill>
                  <a:schemeClr val="dk1"/>
                </a:solidFill>
                <a:latin typeface="Calibri"/>
                <a:ea typeface="Calibri"/>
                <a:cs typeface="Calibri"/>
                <a:sym typeface="Calibri"/>
              </a:rPr>
              <a:t>S-curve</a:t>
            </a:r>
            <a:endParaRPr sz="1400"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640"/>
              </a:spcBef>
              <a:spcAft>
                <a:spcPts val="0"/>
              </a:spcAft>
              <a:buClr>
                <a:schemeClr val="dk1"/>
              </a:buClr>
              <a:buSzPts val="2716"/>
              <a:buFont typeface="Calibri"/>
              <a:buChar char="•"/>
            </a:pPr>
            <a:r>
              <a:rPr lang="en-US" sz="2800" b="0" i="0" u="none" strike="noStrike" cap="none" dirty="0">
                <a:solidFill>
                  <a:schemeClr val="dk1"/>
                </a:solidFill>
                <a:latin typeface="Calibri"/>
                <a:ea typeface="Calibri"/>
                <a:cs typeface="Calibri"/>
                <a:sym typeface="Calibri"/>
              </a:rPr>
              <a:t>Early wins</a:t>
            </a:r>
            <a:endParaRPr sz="1400"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640"/>
              </a:spcBef>
              <a:spcAft>
                <a:spcPts val="0"/>
              </a:spcAft>
              <a:buClr>
                <a:schemeClr val="dk1"/>
              </a:buClr>
              <a:buSzPts val="2716"/>
              <a:buFont typeface="Calibri"/>
              <a:buChar char="•"/>
            </a:pPr>
            <a:r>
              <a:rPr lang="en-US" sz="2800" b="0" i="0" u="none" strike="noStrike" cap="none" dirty="0">
                <a:solidFill>
                  <a:schemeClr val="dk1"/>
                </a:solidFill>
                <a:latin typeface="Calibri"/>
                <a:ea typeface="Calibri"/>
                <a:cs typeface="Calibri"/>
                <a:sym typeface="Calibri"/>
              </a:rPr>
              <a:t>Going public</a:t>
            </a:r>
            <a:endParaRPr sz="1400" b="0" i="0" u="none" strike="noStrike" cap="none" dirty="0">
              <a:solidFill>
                <a:srgbClr val="000000"/>
              </a:solidFill>
              <a:latin typeface="Arial"/>
              <a:ea typeface="Arial"/>
              <a:cs typeface="Arial"/>
              <a:sym typeface="Arial"/>
            </a:endParaRPr>
          </a:p>
          <a:p>
            <a:pPr marL="800100" marR="0" lvl="1" indent="-342900" algn="l" rtl="0">
              <a:lnSpc>
                <a:spcPct val="100000"/>
              </a:lnSpc>
              <a:spcBef>
                <a:spcPts val="640"/>
              </a:spcBef>
              <a:spcAft>
                <a:spcPts val="0"/>
              </a:spcAft>
              <a:buClr>
                <a:schemeClr val="dk1"/>
              </a:buClr>
              <a:buSzPts val="2716"/>
              <a:buFont typeface="Calibri"/>
              <a:buChar char="•"/>
            </a:pPr>
            <a:r>
              <a:rPr lang="en-US" sz="2800" b="0" i="0" u="none" strike="noStrike" cap="none" dirty="0">
                <a:solidFill>
                  <a:schemeClr val="dk1"/>
                </a:solidFill>
                <a:latin typeface="Calibri"/>
                <a:ea typeface="Calibri"/>
                <a:cs typeface="Calibri"/>
                <a:sym typeface="Calibri"/>
              </a:rPr>
              <a:t>Power of story</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626"/>
        <p:cNvGrpSpPr/>
        <p:nvPr/>
      </p:nvGrpSpPr>
      <p:grpSpPr>
        <a:xfrm>
          <a:off x="0" y="0"/>
          <a:ext cx="0" cy="0"/>
          <a:chOff x="0" y="0"/>
          <a:chExt cx="0" cy="0"/>
        </a:xfrm>
      </p:grpSpPr>
      <p:sp>
        <p:nvSpPr>
          <p:cNvPr id="627" name="Google Shape;627;p64"/>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Assumptions vs. knowledge</a:t>
            </a:r>
            <a:endParaRPr/>
          </a:p>
        </p:txBody>
      </p:sp>
      <p:graphicFrame>
        <p:nvGraphicFramePr>
          <p:cNvPr id="628" name="Google Shape;628;p64"/>
          <p:cNvGraphicFramePr/>
          <p:nvPr>
            <p:extLst>
              <p:ext uri="{D42A27DB-BD31-4B8C-83A1-F6EECF244321}">
                <p14:modId xmlns:p14="http://schemas.microsoft.com/office/powerpoint/2010/main" val="1361847844"/>
              </p:ext>
            </p:extLst>
          </p:nvPr>
        </p:nvGraphicFramePr>
        <p:xfrm>
          <a:off x="323850" y="4709160"/>
          <a:ext cx="8275600" cy="1895000"/>
        </p:xfrm>
        <a:graphic>
          <a:graphicData uri="http://schemas.openxmlformats.org/drawingml/2006/table">
            <a:tbl>
              <a:tblPr firstRow="1" bandRow="1">
                <a:noFill/>
                <a:tableStyleId>{405AE814-6241-4188-B05F-845E1E96DFF7}</a:tableStyleId>
              </a:tblPr>
              <a:tblGrid>
                <a:gridCol w="2068900">
                  <a:extLst>
                    <a:ext uri="{9D8B030D-6E8A-4147-A177-3AD203B41FA5}">
                      <a16:colId xmlns:a16="http://schemas.microsoft.com/office/drawing/2014/main" val="20000"/>
                    </a:ext>
                  </a:extLst>
                </a:gridCol>
                <a:gridCol w="2068900">
                  <a:extLst>
                    <a:ext uri="{9D8B030D-6E8A-4147-A177-3AD203B41FA5}">
                      <a16:colId xmlns:a16="http://schemas.microsoft.com/office/drawing/2014/main" val="20001"/>
                    </a:ext>
                  </a:extLst>
                </a:gridCol>
                <a:gridCol w="2068900">
                  <a:extLst>
                    <a:ext uri="{9D8B030D-6E8A-4147-A177-3AD203B41FA5}">
                      <a16:colId xmlns:a16="http://schemas.microsoft.com/office/drawing/2014/main" val="20002"/>
                    </a:ext>
                  </a:extLst>
                </a:gridCol>
                <a:gridCol w="2068900">
                  <a:extLst>
                    <a:ext uri="{9D8B030D-6E8A-4147-A177-3AD203B41FA5}">
                      <a16:colId xmlns:a16="http://schemas.microsoft.com/office/drawing/2014/main" val="20003"/>
                    </a:ext>
                  </a:extLst>
                </a:gridCol>
              </a:tblGrid>
              <a:tr h="37100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dirty="0"/>
                        <a:t>1</a:t>
                      </a:r>
                      <a:endParaRPr sz="2400" b="1" u="none" strike="noStrike" cap="none" dirty="0">
                        <a:solidFill>
                          <a:schemeClr val="dk1"/>
                        </a:solidFill>
                      </a:endParaRPr>
                    </a:p>
                  </a:txBody>
                  <a:tcPr marL="91450" marR="91450" marT="0" marB="0">
                    <a:lnR w="9525" cap="flat" cmpd="sng">
                      <a:solidFill>
                        <a:schemeClr val="dk1"/>
                      </a:solidFill>
                      <a:prstDash val="solid"/>
                      <a:round/>
                      <a:headEnd type="none" w="sm" len="sm"/>
                      <a:tailEnd type="none" w="sm" len="sm"/>
                    </a:ln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dirty="0"/>
                        <a:t>2</a:t>
                      </a:r>
                      <a:endParaRPr sz="2400" b="1" u="none" strike="noStrike" cap="none" dirty="0">
                        <a:solidFill>
                          <a:schemeClr val="dk1"/>
                        </a:solidFill>
                      </a:endParaRPr>
                    </a:p>
                  </a:txBody>
                  <a:tcPr marL="91450" marR="9145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dirty="0"/>
                        <a:t>3</a:t>
                      </a:r>
                      <a:endParaRPr sz="2400" b="1" u="none" strike="noStrike" cap="none" dirty="0">
                        <a:solidFill>
                          <a:schemeClr val="dk1"/>
                        </a:solidFill>
                      </a:endParaRPr>
                    </a:p>
                  </a:txBody>
                  <a:tcPr marL="91450" marR="9145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dirty="0"/>
                        <a:t>4</a:t>
                      </a:r>
                      <a:endParaRPr sz="2400" b="1" u="none" strike="noStrike" cap="none" dirty="0">
                        <a:solidFill>
                          <a:schemeClr val="dk1"/>
                        </a:solidFill>
                      </a:endParaRPr>
                    </a:p>
                  </a:txBody>
                  <a:tcPr marL="91450" marR="91450" marT="0" marB="0">
                    <a:lnL w="9525" cap="flat" cmpd="sng">
                      <a:solidFill>
                        <a:schemeClr val="dk1"/>
                      </a:solidFill>
                      <a:prstDash val="solid"/>
                      <a:round/>
                      <a:headEnd type="none" w="sm" len="sm"/>
                      <a:tailEnd type="none" w="sm" len="sm"/>
                    </a:lnL>
                    <a:noFill/>
                  </a:tcPr>
                </a:tc>
                <a:extLst>
                  <a:ext uri="{0D108BD9-81ED-4DB2-BD59-A6C34878D82A}">
                    <a16:rowId xmlns:a16="http://schemas.microsoft.com/office/drawing/2014/main" val="10000"/>
                  </a:ext>
                </a:extLst>
              </a:tr>
              <a:tr h="1067275">
                <a:tc>
                  <a:txBody>
                    <a:bodyPr/>
                    <a:lstStyle/>
                    <a:p>
                      <a:pPr marL="169863" marR="0" lvl="0" indent="-169863" algn="l" rtl="0">
                        <a:lnSpc>
                          <a:spcPct val="100000"/>
                        </a:lnSpc>
                        <a:spcBef>
                          <a:spcPts val="0"/>
                        </a:spcBef>
                        <a:spcAft>
                          <a:spcPts val="0"/>
                        </a:spcAft>
                        <a:buClr>
                          <a:schemeClr val="dk1"/>
                        </a:buClr>
                        <a:buSzPts val="2000"/>
                        <a:buFont typeface="Arial"/>
                        <a:buChar char="•"/>
                      </a:pPr>
                      <a:r>
                        <a:rPr lang="en-US" sz="2000" u="none" strike="noStrike" cap="none" dirty="0"/>
                        <a:t>pure gut</a:t>
                      </a:r>
                      <a:endParaRPr sz="1400" u="none" strike="noStrike" cap="none" dirty="0"/>
                    </a:p>
                    <a:p>
                      <a:pPr marL="169863" marR="0" lvl="0" indent="-169863" algn="l" rtl="0">
                        <a:lnSpc>
                          <a:spcPct val="100000"/>
                        </a:lnSpc>
                        <a:spcBef>
                          <a:spcPts val="0"/>
                        </a:spcBef>
                        <a:spcAft>
                          <a:spcPts val="0"/>
                        </a:spcAft>
                        <a:buClr>
                          <a:schemeClr val="dk1"/>
                        </a:buClr>
                        <a:buSzPts val="2000"/>
                        <a:buFont typeface="Arial"/>
                        <a:buChar char="•"/>
                      </a:pPr>
                      <a:r>
                        <a:rPr lang="en-US" sz="2000" u="none" strike="noStrike" cap="none" dirty="0"/>
                        <a:t>just a hunch</a:t>
                      </a:r>
                      <a:endParaRPr sz="1400" u="none" strike="noStrike" cap="none" dirty="0"/>
                    </a:p>
                    <a:p>
                      <a:pPr marL="169863" marR="0" lvl="0" indent="-169863" algn="l" rtl="0">
                        <a:lnSpc>
                          <a:spcPct val="100000"/>
                        </a:lnSpc>
                        <a:spcBef>
                          <a:spcPts val="0"/>
                        </a:spcBef>
                        <a:spcAft>
                          <a:spcPts val="0"/>
                        </a:spcAft>
                        <a:buClr>
                          <a:schemeClr val="dk1"/>
                        </a:buClr>
                        <a:buSzPts val="2000"/>
                        <a:buFont typeface="Arial"/>
                        <a:buChar char="•"/>
                      </a:pPr>
                      <a:r>
                        <a:rPr lang="en-US" sz="2000" u="none" strike="noStrike" cap="none" dirty="0"/>
                        <a:t>hopeful thinking</a:t>
                      </a:r>
                      <a:endParaRPr sz="1400" u="none" strike="noStrike" cap="none" dirty="0"/>
                    </a:p>
                    <a:p>
                      <a:pPr marL="285750" marR="0" lvl="0" indent="-158750" algn="l" rtl="0">
                        <a:lnSpc>
                          <a:spcPct val="100000"/>
                        </a:lnSpc>
                        <a:spcBef>
                          <a:spcPts val="0"/>
                        </a:spcBef>
                        <a:spcAft>
                          <a:spcPts val="0"/>
                        </a:spcAft>
                        <a:buClr>
                          <a:schemeClr val="dk1"/>
                        </a:buClr>
                        <a:buSzPts val="2000"/>
                        <a:buFont typeface="Arial"/>
                        <a:buNone/>
                      </a:pPr>
                      <a:endParaRPr sz="2000" u="none" strike="noStrike" cap="none" dirty="0"/>
                    </a:p>
                  </a:txBody>
                  <a:tcPr marL="91450" marR="91450" marT="0" marB="0">
                    <a:lnR w="9525" cap="flat" cmpd="sng">
                      <a:solidFill>
                        <a:schemeClr val="dk1"/>
                      </a:solidFill>
                      <a:prstDash val="solid"/>
                      <a:round/>
                      <a:headEnd type="none" w="sm" len="sm"/>
                      <a:tailEnd type="none" w="sm" len="sm"/>
                    </a:lnR>
                    <a:noFill/>
                  </a:tcPr>
                </a:tc>
                <a:tc>
                  <a:txBody>
                    <a:bodyPr/>
                    <a:lstStyle/>
                    <a:p>
                      <a:pPr marL="169863" marR="0" lvl="0" indent="-169863" algn="l" rtl="0">
                        <a:lnSpc>
                          <a:spcPct val="100000"/>
                        </a:lnSpc>
                        <a:spcBef>
                          <a:spcPts val="0"/>
                        </a:spcBef>
                        <a:spcAft>
                          <a:spcPts val="0"/>
                        </a:spcAft>
                        <a:buClr>
                          <a:schemeClr val="dk1"/>
                        </a:buClr>
                        <a:buSzPts val="2000"/>
                        <a:buFont typeface="Arial"/>
                        <a:buChar char="•"/>
                      </a:pPr>
                      <a:r>
                        <a:rPr lang="en-US" sz="2000" u="none" strike="noStrike" cap="none" dirty="0"/>
                        <a:t>a few insights</a:t>
                      </a:r>
                      <a:endParaRPr sz="1400" u="none" strike="noStrike" cap="none" dirty="0"/>
                    </a:p>
                    <a:p>
                      <a:pPr marL="169863" marR="0" lvl="0" indent="-169863" algn="l" rtl="0">
                        <a:lnSpc>
                          <a:spcPct val="100000"/>
                        </a:lnSpc>
                        <a:spcBef>
                          <a:spcPts val="0"/>
                        </a:spcBef>
                        <a:spcAft>
                          <a:spcPts val="0"/>
                        </a:spcAft>
                        <a:buClr>
                          <a:schemeClr val="dk1"/>
                        </a:buClr>
                        <a:buSzPts val="2000"/>
                        <a:buFont typeface="Arial"/>
                        <a:buChar char="•"/>
                      </a:pPr>
                      <a:r>
                        <a:rPr lang="en-US" sz="2000" u="none" strike="noStrike" cap="none" dirty="0"/>
                        <a:t>some evidence</a:t>
                      </a:r>
                      <a:endParaRPr sz="1400" u="none" strike="noStrike" cap="none" dirty="0"/>
                    </a:p>
                    <a:p>
                      <a:pPr marL="169863" marR="0" lvl="0" indent="-169863" algn="l" rtl="0">
                        <a:lnSpc>
                          <a:spcPct val="100000"/>
                        </a:lnSpc>
                        <a:spcBef>
                          <a:spcPts val="0"/>
                        </a:spcBef>
                        <a:spcAft>
                          <a:spcPts val="0"/>
                        </a:spcAft>
                        <a:buClr>
                          <a:schemeClr val="dk1"/>
                        </a:buClr>
                        <a:buSzPts val="2000"/>
                        <a:buFont typeface="Arial"/>
                        <a:buChar char="•"/>
                      </a:pPr>
                      <a:r>
                        <a:rPr lang="en-US" sz="2000" u="none" strike="noStrike" cap="none" dirty="0"/>
                        <a:t>many remaining questions</a:t>
                      </a:r>
                      <a:endParaRPr sz="2000" u="none" strike="noStrike" cap="none" dirty="0"/>
                    </a:p>
                  </a:txBody>
                  <a:tcPr marL="91450" marR="9145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noFill/>
                  </a:tcPr>
                </a:tc>
                <a:tc>
                  <a:txBody>
                    <a:bodyPr/>
                    <a:lstStyle/>
                    <a:p>
                      <a:pPr marL="169863" marR="0" lvl="0" indent="-169863" algn="l" rtl="0">
                        <a:lnSpc>
                          <a:spcPct val="100000"/>
                        </a:lnSpc>
                        <a:spcBef>
                          <a:spcPts val="0"/>
                        </a:spcBef>
                        <a:spcAft>
                          <a:spcPts val="0"/>
                        </a:spcAft>
                        <a:buClr>
                          <a:schemeClr val="dk1"/>
                        </a:buClr>
                        <a:buSzPts val="2000"/>
                        <a:buFont typeface="Arial"/>
                        <a:buChar char="•"/>
                      </a:pPr>
                      <a:r>
                        <a:rPr lang="en-US" sz="2000" u="none" strike="noStrike" cap="none" dirty="0"/>
                        <a:t>mounting evidence</a:t>
                      </a:r>
                      <a:endParaRPr sz="2000" u="none" strike="noStrike" cap="none" dirty="0"/>
                    </a:p>
                    <a:p>
                      <a:pPr marL="169863" marR="0" lvl="0" indent="-169863" algn="l" rtl="0">
                        <a:lnSpc>
                          <a:spcPct val="100000"/>
                        </a:lnSpc>
                        <a:spcBef>
                          <a:spcPts val="0"/>
                        </a:spcBef>
                        <a:spcAft>
                          <a:spcPts val="0"/>
                        </a:spcAft>
                        <a:buClr>
                          <a:schemeClr val="dk1"/>
                        </a:buClr>
                        <a:buSzPts val="2000"/>
                        <a:buFont typeface="Arial"/>
                        <a:buChar char="•"/>
                      </a:pPr>
                      <a:r>
                        <a:rPr lang="en-US" sz="2000" u="none" strike="noStrike" cap="none" dirty="0"/>
                        <a:t>a few remaining questions</a:t>
                      </a:r>
                      <a:endParaRPr sz="2000" u="none" strike="noStrike" cap="none" dirty="0"/>
                    </a:p>
                  </a:txBody>
                  <a:tcPr marL="91450" marR="9145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noFill/>
                  </a:tcPr>
                </a:tc>
                <a:tc>
                  <a:txBody>
                    <a:bodyPr/>
                    <a:lstStyle/>
                    <a:p>
                      <a:pPr marL="169863" marR="0" lvl="0" indent="-169863" algn="l" rtl="0">
                        <a:lnSpc>
                          <a:spcPct val="100000"/>
                        </a:lnSpc>
                        <a:spcBef>
                          <a:spcPts val="0"/>
                        </a:spcBef>
                        <a:spcAft>
                          <a:spcPts val="0"/>
                        </a:spcAft>
                        <a:buClr>
                          <a:schemeClr val="dk1"/>
                        </a:buClr>
                        <a:buSzPts val="2000"/>
                        <a:buFont typeface="Arial"/>
                        <a:buChar char="•"/>
                      </a:pPr>
                      <a:r>
                        <a:rPr lang="en-US" sz="2000" u="none" strike="noStrike" cap="none" dirty="0"/>
                        <a:t>extensive evidence</a:t>
                      </a:r>
                      <a:endParaRPr sz="1400" u="none" strike="noStrike" cap="none" dirty="0"/>
                    </a:p>
                    <a:p>
                      <a:pPr marL="169863" marR="0" lvl="0" indent="-169863" algn="l" rtl="0">
                        <a:lnSpc>
                          <a:spcPct val="100000"/>
                        </a:lnSpc>
                        <a:spcBef>
                          <a:spcPts val="0"/>
                        </a:spcBef>
                        <a:spcAft>
                          <a:spcPts val="0"/>
                        </a:spcAft>
                        <a:buClr>
                          <a:schemeClr val="dk1"/>
                        </a:buClr>
                        <a:buSzPts val="2000"/>
                        <a:buFont typeface="Arial"/>
                        <a:buChar char="•"/>
                      </a:pPr>
                      <a:r>
                        <a:rPr lang="en-US" sz="2000" u="none" strike="noStrike" cap="none" dirty="0"/>
                        <a:t>known facts</a:t>
                      </a:r>
                      <a:endParaRPr sz="1400" u="none" strike="noStrike" cap="none" dirty="0"/>
                    </a:p>
                    <a:p>
                      <a:pPr marL="169863" marR="0" lvl="0" indent="-169863" algn="l" rtl="0">
                        <a:lnSpc>
                          <a:spcPct val="100000"/>
                        </a:lnSpc>
                        <a:spcBef>
                          <a:spcPts val="0"/>
                        </a:spcBef>
                        <a:spcAft>
                          <a:spcPts val="0"/>
                        </a:spcAft>
                        <a:buClr>
                          <a:schemeClr val="dk1"/>
                        </a:buClr>
                        <a:buSzPts val="2000"/>
                        <a:buFont typeface="Arial"/>
                        <a:buChar char="•"/>
                      </a:pPr>
                      <a:r>
                        <a:rPr lang="en-US" sz="2000" u="none" strike="noStrike" cap="none" dirty="0"/>
                        <a:t>absolute certainty</a:t>
                      </a:r>
                      <a:endParaRPr sz="1400" u="none" strike="noStrike" cap="none" dirty="0"/>
                    </a:p>
                  </a:txBody>
                  <a:tcPr marL="91450" marR="91450" marT="0" marB="0">
                    <a:lnL w="9525" cap="flat" cmpd="sng">
                      <a:solidFill>
                        <a:schemeClr val="dk1"/>
                      </a:solidFill>
                      <a:prstDash val="solid"/>
                      <a:round/>
                      <a:headEnd type="none" w="sm" len="sm"/>
                      <a:tailEnd type="none" w="sm" len="sm"/>
                    </a:lnL>
                    <a:noFill/>
                  </a:tcPr>
                </a:tc>
                <a:extLst>
                  <a:ext uri="{0D108BD9-81ED-4DB2-BD59-A6C34878D82A}">
                    <a16:rowId xmlns:a16="http://schemas.microsoft.com/office/drawing/2014/main" val="10001"/>
                  </a:ext>
                </a:extLst>
              </a:tr>
            </a:tbl>
          </a:graphicData>
        </a:graphic>
      </p:graphicFrame>
      <p:cxnSp>
        <p:nvCxnSpPr>
          <p:cNvPr id="629" name="Google Shape;629;p64"/>
          <p:cNvCxnSpPr/>
          <p:nvPr/>
        </p:nvCxnSpPr>
        <p:spPr>
          <a:xfrm>
            <a:off x="320040" y="4617720"/>
            <a:ext cx="8321040" cy="0"/>
          </a:xfrm>
          <a:prstGeom prst="straightConnector1">
            <a:avLst/>
          </a:prstGeom>
          <a:noFill/>
          <a:ln w="57150" cap="flat" cmpd="sng">
            <a:solidFill>
              <a:srgbClr val="0070C0"/>
            </a:solidFill>
            <a:prstDash val="solid"/>
            <a:miter lim="800000"/>
            <a:headEnd type="none" w="sm" len="sm"/>
            <a:tailEnd type="triangle" w="med" len="med"/>
          </a:ln>
        </p:spPr>
      </p:cxnSp>
      <p:graphicFrame>
        <p:nvGraphicFramePr>
          <p:cNvPr id="630" name="Google Shape;630;p64"/>
          <p:cNvGraphicFramePr/>
          <p:nvPr>
            <p:extLst>
              <p:ext uri="{D42A27DB-BD31-4B8C-83A1-F6EECF244321}">
                <p14:modId xmlns:p14="http://schemas.microsoft.com/office/powerpoint/2010/main" val="1894827273"/>
              </p:ext>
            </p:extLst>
          </p:nvPr>
        </p:nvGraphicFramePr>
        <p:xfrm>
          <a:off x="320040" y="868680"/>
          <a:ext cx="8275325" cy="3566240"/>
        </p:xfrm>
        <a:graphic>
          <a:graphicData uri="http://schemas.openxmlformats.org/drawingml/2006/table">
            <a:tbl>
              <a:tblPr firstRow="1" bandRow="1">
                <a:noFill/>
                <a:tableStyleId>{77A76CC9-9744-4508-BD43-08D2B44C092B}</a:tableStyleId>
              </a:tblPr>
              <a:tblGrid>
                <a:gridCol w="2069875">
                  <a:extLst>
                    <a:ext uri="{9D8B030D-6E8A-4147-A177-3AD203B41FA5}">
                      <a16:colId xmlns:a16="http://schemas.microsoft.com/office/drawing/2014/main" val="20000"/>
                    </a:ext>
                  </a:extLst>
                </a:gridCol>
                <a:gridCol w="163345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370850">
                <a:tc gridSpan="4">
                  <a:txBody>
                    <a:bodyPr/>
                    <a:lstStyle/>
                    <a:p>
                      <a:pPr marL="274320" marR="0" lvl="0" indent="-274320" algn="l" rtl="0">
                        <a:lnSpc>
                          <a:spcPct val="100000"/>
                        </a:lnSpc>
                        <a:spcBef>
                          <a:spcPts val="0"/>
                        </a:spcBef>
                        <a:spcAft>
                          <a:spcPts val="0"/>
                        </a:spcAft>
                        <a:buClr>
                          <a:schemeClr val="dk1"/>
                        </a:buClr>
                        <a:buSzPts val="2400"/>
                        <a:buFont typeface="Arial"/>
                        <a:buChar char="•"/>
                      </a:pPr>
                      <a:r>
                        <a:rPr lang="en-US" sz="2400" b="0" u="none" strike="noStrike" cap="none" dirty="0">
                          <a:solidFill>
                            <a:schemeClr val="dk1"/>
                          </a:solidFill>
                        </a:rPr>
                        <a:t>What must go right for your challenge to succeed?</a:t>
                      </a:r>
                      <a:endParaRPr sz="1400" u="none" strike="noStrike" cap="none" dirty="0"/>
                    </a:p>
                  </a:txBody>
                  <a:tcPr marL="91450" marR="91450" marT="91450" marB="91450">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gridSpan="4">
                  <a:txBody>
                    <a:bodyPr/>
                    <a:lstStyle/>
                    <a:p>
                      <a:pPr marL="274320" marR="0" lvl="0" indent="-274320" algn="l" rtl="0">
                        <a:lnSpc>
                          <a:spcPct val="100000"/>
                        </a:lnSpc>
                        <a:spcBef>
                          <a:spcPts val="0"/>
                        </a:spcBef>
                        <a:spcAft>
                          <a:spcPts val="0"/>
                        </a:spcAft>
                        <a:buClr>
                          <a:schemeClr val="dk1"/>
                        </a:buClr>
                        <a:buSzPts val="2400"/>
                        <a:buFont typeface="Arial"/>
                        <a:buChar char="•"/>
                      </a:pPr>
                      <a:r>
                        <a:rPr lang="en-US" sz="2400" u="none" strike="noStrike" cap="none" dirty="0"/>
                        <a:t>What are you assuming will be true about …</a:t>
                      </a:r>
                      <a:endParaRPr sz="1400" u="none" strike="noStrike" cap="none" dirty="0"/>
                    </a:p>
                  </a:txBody>
                  <a:tcPr marL="91450" marR="91450" marT="91450" marB="91450">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71600">
                <a:tc>
                  <a:txBody>
                    <a:bodyPr/>
                    <a:lstStyle/>
                    <a:p>
                      <a:pPr marL="137160" marR="0" lvl="0" indent="-137160" algn="l" rtl="0">
                        <a:lnSpc>
                          <a:spcPct val="100000"/>
                        </a:lnSpc>
                        <a:spcBef>
                          <a:spcPts val="0"/>
                        </a:spcBef>
                        <a:spcAft>
                          <a:spcPts val="0"/>
                        </a:spcAft>
                        <a:buClr>
                          <a:schemeClr val="dk1"/>
                        </a:buClr>
                        <a:buSzPts val="1800"/>
                        <a:buFont typeface="Arial"/>
                        <a:buChar char="•"/>
                      </a:pPr>
                      <a:r>
                        <a:rPr lang="en-US" sz="1800" u="none" strike="noStrike" cap="none" dirty="0"/>
                        <a:t>audience segments and needs?</a:t>
                      </a:r>
                      <a:endParaRPr sz="1400" u="none" strike="noStrike" cap="none" dirty="0"/>
                    </a:p>
                    <a:p>
                      <a:pPr marL="137160" marR="0" lvl="0" indent="-137160" algn="l" rtl="0">
                        <a:lnSpc>
                          <a:spcPct val="100000"/>
                        </a:lnSpc>
                        <a:spcBef>
                          <a:spcPts val="0"/>
                        </a:spcBef>
                        <a:spcAft>
                          <a:spcPts val="0"/>
                        </a:spcAft>
                        <a:buClr>
                          <a:schemeClr val="dk1"/>
                        </a:buClr>
                        <a:buSzPts val="1800"/>
                        <a:buFont typeface="Arial"/>
                        <a:buChar char="•"/>
                      </a:pPr>
                      <a:r>
                        <a:rPr lang="en-US" sz="1800" u="none" strike="noStrike" cap="none" dirty="0"/>
                        <a:t>competitors?</a:t>
                      </a:r>
                      <a:endParaRPr sz="1400" u="none" strike="noStrike" cap="none" dirty="0"/>
                    </a:p>
                    <a:p>
                      <a:pPr marL="137160" marR="0" lvl="0" indent="-137160" algn="l" rtl="0">
                        <a:lnSpc>
                          <a:spcPct val="100000"/>
                        </a:lnSpc>
                        <a:spcBef>
                          <a:spcPts val="0"/>
                        </a:spcBef>
                        <a:spcAft>
                          <a:spcPts val="0"/>
                        </a:spcAft>
                        <a:buClr>
                          <a:srgbClr val="000000"/>
                        </a:buClr>
                        <a:buSzPts val="1800"/>
                        <a:buFont typeface="Arial"/>
                        <a:buNone/>
                      </a:pPr>
                      <a:endParaRPr sz="1800" u="none" strike="noStrike" cap="none" dirty="0"/>
                    </a:p>
                  </a:txBody>
                  <a:tcPr marL="365750" marR="91450" marT="91450" marB="91450">
                    <a:noFill/>
                  </a:tcPr>
                </a:tc>
                <a:tc>
                  <a:txBody>
                    <a:bodyPr/>
                    <a:lstStyle/>
                    <a:p>
                      <a:pPr marL="137160" marR="0" lvl="0" indent="-137160" algn="l" rtl="0">
                        <a:lnSpc>
                          <a:spcPct val="100000"/>
                        </a:lnSpc>
                        <a:spcBef>
                          <a:spcPts val="0"/>
                        </a:spcBef>
                        <a:spcAft>
                          <a:spcPts val="0"/>
                        </a:spcAft>
                        <a:buClr>
                          <a:schemeClr val="dk1"/>
                        </a:buClr>
                        <a:buSzPts val="1800"/>
                        <a:buFont typeface="Arial"/>
                        <a:buChar char="•"/>
                      </a:pPr>
                      <a:r>
                        <a:rPr lang="en-US" sz="1800" u="none" strike="noStrike" cap="none" dirty="0"/>
                        <a:t>publishing platforms?</a:t>
                      </a:r>
                      <a:endParaRPr sz="1400" u="none" strike="noStrike" cap="none" dirty="0"/>
                    </a:p>
                    <a:p>
                      <a:pPr marL="137160" marR="0" lvl="0" indent="-137160" algn="l" rtl="0">
                        <a:lnSpc>
                          <a:spcPct val="100000"/>
                        </a:lnSpc>
                        <a:spcBef>
                          <a:spcPts val="0"/>
                        </a:spcBef>
                        <a:spcAft>
                          <a:spcPts val="0"/>
                        </a:spcAft>
                        <a:buClr>
                          <a:schemeClr val="dk1"/>
                        </a:buClr>
                        <a:buSzPts val="1800"/>
                        <a:buFont typeface="Arial"/>
                        <a:buChar char="•"/>
                      </a:pPr>
                      <a:r>
                        <a:rPr lang="en-US" sz="1800" u="none" strike="noStrike" cap="none" dirty="0"/>
                        <a:t>technology?</a:t>
                      </a:r>
                      <a:endParaRPr sz="1400" u="none" strike="noStrike" cap="none" dirty="0"/>
                    </a:p>
                    <a:p>
                      <a:pPr marL="137160" marR="0" lvl="0" indent="-137160" algn="l" rtl="0">
                        <a:lnSpc>
                          <a:spcPct val="100000"/>
                        </a:lnSpc>
                        <a:spcBef>
                          <a:spcPts val="0"/>
                        </a:spcBef>
                        <a:spcAft>
                          <a:spcPts val="0"/>
                        </a:spcAft>
                        <a:buClr>
                          <a:schemeClr val="dk1"/>
                        </a:buClr>
                        <a:buSzPts val="1800"/>
                        <a:buFont typeface="Arial"/>
                        <a:buChar char="•"/>
                      </a:pPr>
                      <a:r>
                        <a:rPr lang="en-US" sz="1800" u="none" strike="noStrike" cap="none" dirty="0"/>
                        <a:t>costs?</a:t>
                      </a:r>
                      <a:endParaRPr sz="1400" u="none" strike="noStrike" cap="none" dirty="0"/>
                    </a:p>
                    <a:p>
                      <a:pPr marL="137160" marR="0" lvl="0" indent="-22860" algn="l" rtl="0">
                        <a:lnSpc>
                          <a:spcPct val="100000"/>
                        </a:lnSpc>
                        <a:spcBef>
                          <a:spcPts val="0"/>
                        </a:spcBef>
                        <a:spcAft>
                          <a:spcPts val="0"/>
                        </a:spcAft>
                        <a:buClr>
                          <a:schemeClr val="dk1"/>
                        </a:buClr>
                        <a:buSzPts val="1800"/>
                        <a:buFont typeface="Arial"/>
                        <a:buNone/>
                      </a:pPr>
                      <a:endParaRPr sz="1800" u="none" strike="noStrike" cap="none" dirty="0"/>
                    </a:p>
                  </a:txBody>
                  <a:tcPr marL="91450" marR="91450" marT="91450" marB="91450">
                    <a:noFill/>
                  </a:tcPr>
                </a:tc>
                <a:tc>
                  <a:txBody>
                    <a:bodyPr/>
                    <a:lstStyle/>
                    <a:p>
                      <a:pPr marL="137160" marR="0" lvl="0" indent="-137160" algn="l" rtl="0">
                        <a:lnSpc>
                          <a:spcPct val="100000"/>
                        </a:lnSpc>
                        <a:spcBef>
                          <a:spcPts val="0"/>
                        </a:spcBef>
                        <a:spcAft>
                          <a:spcPts val="0"/>
                        </a:spcAft>
                        <a:buClr>
                          <a:schemeClr val="dk1"/>
                        </a:buClr>
                        <a:buSzPts val="1800"/>
                        <a:buFont typeface="Arial"/>
                        <a:buChar char="•"/>
                      </a:pPr>
                      <a:r>
                        <a:rPr lang="en-US" sz="1800" u="none" strike="noStrike" cap="none" dirty="0"/>
                        <a:t>needed partners?</a:t>
                      </a:r>
                      <a:endParaRPr sz="1400" u="none" strike="noStrike" cap="none" dirty="0"/>
                    </a:p>
                    <a:p>
                      <a:pPr marL="137160" marR="0" lvl="0" indent="-137160" algn="l" rtl="0">
                        <a:lnSpc>
                          <a:spcPct val="100000"/>
                        </a:lnSpc>
                        <a:spcBef>
                          <a:spcPts val="0"/>
                        </a:spcBef>
                        <a:spcAft>
                          <a:spcPts val="0"/>
                        </a:spcAft>
                        <a:buClr>
                          <a:schemeClr val="dk1"/>
                        </a:buClr>
                        <a:buSzPts val="1800"/>
                        <a:buFont typeface="Arial"/>
                        <a:buChar char="•"/>
                      </a:pPr>
                      <a:r>
                        <a:rPr lang="en-US" sz="1800" u="none" strike="noStrike" cap="none" dirty="0"/>
                        <a:t>advertisers?</a:t>
                      </a:r>
                      <a:endParaRPr sz="1400" u="none" strike="noStrike" cap="none" dirty="0"/>
                    </a:p>
                    <a:p>
                      <a:pPr marL="137160" marR="0" lvl="0" indent="-137160" algn="l" rtl="0">
                        <a:lnSpc>
                          <a:spcPct val="100000"/>
                        </a:lnSpc>
                        <a:spcBef>
                          <a:spcPts val="0"/>
                        </a:spcBef>
                        <a:spcAft>
                          <a:spcPts val="0"/>
                        </a:spcAft>
                        <a:buClr>
                          <a:schemeClr val="dk1"/>
                        </a:buClr>
                        <a:buSzPts val="1800"/>
                        <a:buFont typeface="Arial"/>
                        <a:buChar char="•"/>
                      </a:pPr>
                      <a:r>
                        <a:rPr lang="en-US" sz="1800" u="none" strike="noStrike" cap="none" dirty="0"/>
                        <a:t>needed funding?</a:t>
                      </a:r>
                      <a:endParaRPr sz="1400" u="none" strike="noStrike" cap="none" dirty="0"/>
                    </a:p>
                    <a:p>
                      <a:pPr marL="137160" marR="0" lvl="0" indent="-22860" algn="l" rtl="0">
                        <a:lnSpc>
                          <a:spcPct val="100000"/>
                        </a:lnSpc>
                        <a:spcBef>
                          <a:spcPts val="0"/>
                        </a:spcBef>
                        <a:spcAft>
                          <a:spcPts val="0"/>
                        </a:spcAft>
                        <a:buClr>
                          <a:schemeClr val="dk1"/>
                        </a:buClr>
                        <a:buSzPts val="1800"/>
                        <a:buFont typeface="Arial"/>
                        <a:buNone/>
                      </a:pPr>
                      <a:endParaRPr sz="1800" u="none" strike="noStrike" cap="none" dirty="0"/>
                    </a:p>
                  </a:txBody>
                  <a:tcPr marL="91450" marR="91450" marT="91450" marB="91450">
                    <a:noFill/>
                  </a:tcPr>
                </a:tc>
                <a:tc>
                  <a:txBody>
                    <a:bodyPr/>
                    <a:lstStyle/>
                    <a:p>
                      <a:pPr marL="137160" marR="0" lvl="0" indent="-137160" algn="l" rtl="0">
                        <a:lnSpc>
                          <a:spcPct val="100000"/>
                        </a:lnSpc>
                        <a:spcBef>
                          <a:spcPts val="0"/>
                        </a:spcBef>
                        <a:spcAft>
                          <a:spcPts val="0"/>
                        </a:spcAft>
                        <a:buClr>
                          <a:schemeClr val="dk1"/>
                        </a:buClr>
                        <a:buSzPts val="1800"/>
                        <a:buFont typeface="Arial"/>
                        <a:buChar char="•"/>
                      </a:pPr>
                      <a:r>
                        <a:rPr lang="en-US" sz="1800" u="none" strike="noStrike" cap="none" dirty="0"/>
                        <a:t>people in your org?</a:t>
                      </a:r>
                      <a:endParaRPr sz="1400" u="none" strike="noStrike" cap="none" dirty="0"/>
                    </a:p>
                    <a:p>
                      <a:pPr marL="137160" marR="0" lvl="0" indent="-137160" algn="l" rtl="0">
                        <a:lnSpc>
                          <a:spcPct val="100000"/>
                        </a:lnSpc>
                        <a:spcBef>
                          <a:spcPts val="0"/>
                        </a:spcBef>
                        <a:spcAft>
                          <a:spcPts val="0"/>
                        </a:spcAft>
                        <a:buClr>
                          <a:schemeClr val="dk1"/>
                        </a:buClr>
                        <a:buSzPts val="1800"/>
                        <a:buFont typeface="Arial"/>
                        <a:buChar char="•"/>
                      </a:pPr>
                      <a:r>
                        <a:rPr lang="en-US" sz="1800" u="none" strike="noStrike" cap="none" dirty="0"/>
                        <a:t>your org’s capabilities?</a:t>
                      </a:r>
                      <a:endParaRPr sz="1400" u="none" strike="noStrike" cap="none" dirty="0"/>
                    </a:p>
                    <a:p>
                      <a:pPr marL="137160" marR="0" lvl="0" indent="-137160" algn="l" rtl="0">
                        <a:lnSpc>
                          <a:spcPct val="100000"/>
                        </a:lnSpc>
                        <a:spcBef>
                          <a:spcPts val="0"/>
                        </a:spcBef>
                        <a:spcAft>
                          <a:spcPts val="0"/>
                        </a:spcAft>
                        <a:buClr>
                          <a:schemeClr val="dk1"/>
                        </a:buClr>
                        <a:buSzPts val="1800"/>
                        <a:buFont typeface="Arial"/>
                        <a:buChar char="•"/>
                      </a:pPr>
                      <a:r>
                        <a:rPr lang="en-US" sz="1800" u="none" strike="noStrike" cap="none" dirty="0"/>
                        <a:t>your owners support?</a:t>
                      </a:r>
                      <a:endParaRPr sz="1400" u="none" strike="noStrike" cap="none" dirty="0"/>
                    </a:p>
                    <a:p>
                      <a:pPr marL="137160" marR="0" lvl="0" indent="-137160" algn="l" rtl="0">
                        <a:lnSpc>
                          <a:spcPct val="100000"/>
                        </a:lnSpc>
                        <a:spcBef>
                          <a:spcPts val="0"/>
                        </a:spcBef>
                        <a:spcAft>
                          <a:spcPts val="0"/>
                        </a:spcAft>
                        <a:buClr>
                          <a:schemeClr val="dk1"/>
                        </a:buClr>
                        <a:buSzPts val="1800"/>
                        <a:buFont typeface="Arial"/>
                        <a:buChar char="•"/>
                      </a:pPr>
                      <a:r>
                        <a:rPr lang="en-US" sz="1800" u="none" strike="noStrike" cap="none" dirty="0"/>
                        <a:t>yourselves?</a:t>
                      </a:r>
                      <a:endParaRPr sz="1400" u="none" strike="noStrike" cap="none" dirty="0"/>
                    </a:p>
                  </a:txBody>
                  <a:tcPr marL="91450" marR="91450" marT="91450" marB="91450">
                    <a:noFill/>
                  </a:tcPr>
                </a:tc>
                <a:extLst>
                  <a:ext uri="{0D108BD9-81ED-4DB2-BD59-A6C34878D82A}">
                    <a16:rowId xmlns:a16="http://schemas.microsoft.com/office/drawing/2014/main" val="10002"/>
                  </a:ext>
                </a:extLst>
              </a:tr>
              <a:tr h="370850">
                <a:tc gridSpan="4">
                  <a:txBody>
                    <a:bodyPr/>
                    <a:lstStyle/>
                    <a:p>
                      <a:pPr marL="274320" marR="0" lvl="0" indent="-274320" algn="l" rtl="0">
                        <a:lnSpc>
                          <a:spcPct val="100000"/>
                        </a:lnSpc>
                        <a:spcBef>
                          <a:spcPts val="0"/>
                        </a:spcBef>
                        <a:spcAft>
                          <a:spcPts val="0"/>
                        </a:spcAft>
                        <a:buClr>
                          <a:schemeClr val="dk1"/>
                        </a:buClr>
                        <a:buSzPts val="2400"/>
                        <a:buFont typeface="Arial"/>
                        <a:buChar char="•"/>
                      </a:pPr>
                      <a:r>
                        <a:rPr lang="en-US" sz="2400" u="none" strike="noStrike" cap="none" dirty="0"/>
                        <a:t>How certain are you of each of these assumptions?  Where would you rate them based on current evidence?</a:t>
                      </a:r>
                      <a:endParaRPr sz="2400" u="none" strike="noStrike" cap="none" dirty="0"/>
                    </a:p>
                  </a:txBody>
                  <a:tcPr marL="91450" marR="91450" marT="91450" marB="91450">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631" name="Google Shape;631;p64"/>
          <p:cNvSpPr/>
          <p:nvPr/>
        </p:nvSpPr>
        <p:spPr>
          <a:xfrm>
            <a:off x="4453217" y="3244334"/>
            <a:ext cx="2375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640"/>
        <p:cNvGrpSpPr/>
        <p:nvPr/>
      </p:nvGrpSpPr>
      <p:grpSpPr>
        <a:xfrm>
          <a:off x="0" y="0"/>
          <a:ext cx="0" cy="0"/>
          <a:chOff x="0" y="0"/>
          <a:chExt cx="0" cy="0"/>
        </a:xfrm>
      </p:grpSpPr>
      <p:sp>
        <p:nvSpPr>
          <p:cNvPr id="641" name="Google Shape;641;p66"/>
          <p:cNvSpPr txBox="1">
            <a:spLocks noGrp="1"/>
          </p:cNvSpPr>
          <p:nvPr>
            <p:ph type="title"/>
          </p:nvPr>
        </p:nvSpPr>
        <p:spPr>
          <a:xfrm>
            <a:off x="0" y="4572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Tips on capturing and using Assumptions</a:t>
            </a:r>
            <a:endParaRPr/>
          </a:p>
        </p:txBody>
      </p:sp>
      <p:sp>
        <p:nvSpPr>
          <p:cNvPr id="642" name="Google Shape;642;p66"/>
          <p:cNvSpPr/>
          <p:nvPr/>
        </p:nvSpPr>
        <p:spPr>
          <a:xfrm>
            <a:off x="228600" y="960120"/>
            <a:ext cx="8686800" cy="3600729"/>
          </a:xfrm>
          <a:prstGeom prst="rect">
            <a:avLst/>
          </a:prstGeom>
          <a:noFill/>
          <a:ln w="9525" cap="flat" cmpd="sng">
            <a:solidFill>
              <a:srgbClr val="D8D8D8"/>
            </a:solidFill>
            <a:prstDash val="solid"/>
            <a:round/>
            <a:headEnd type="none" w="sm" len="sm"/>
            <a:tailEnd type="none" w="sm" len="sm"/>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rgbClr val="000000"/>
              </a:buClr>
              <a:buSzPts val="2200"/>
              <a:buFont typeface="Arial"/>
              <a:buChar char="•"/>
            </a:pPr>
            <a:r>
              <a:rPr lang="en-US" sz="2400" b="0" i="0" u="none" strike="noStrike" cap="none" dirty="0">
                <a:solidFill>
                  <a:srgbClr val="000000"/>
                </a:solidFill>
                <a:latin typeface="Calibri"/>
                <a:ea typeface="Calibri"/>
                <a:cs typeface="Calibri"/>
                <a:sym typeface="Calibri"/>
              </a:rPr>
              <a:t>State in the affirmative, as an hypothesis.</a:t>
            </a:r>
            <a:endParaRPr sz="2400" b="0" i="0" u="none" strike="noStrike" cap="none" dirty="0">
              <a:solidFill>
                <a:srgbClr val="000000"/>
              </a:solidFill>
              <a:latin typeface="Arial"/>
              <a:ea typeface="Arial"/>
              <a:cs typeface="Arial"/>
              <a:sym typeface="Arial"/>
            </a:endParaRPr>
          </a:p>
          <a:p>
            <a:pPr marL="274320" marR="0" lvl="0" indent="-274320" algn="l" rtl="0">
              <a:lnSpc>
                <a:spcPct val="100000"/>
              </a:lnSpc>
              <a:spcBef>
                <a:spcPts val="600"/>
              </a:spcBef>
              <a:spcAft>
                <a:spcPts val="0"/>
              </a:spcAft>
              <a:buClr>
                <a:srgbClr val="000000"/>
              </a:buClr>
              <a:buSzPts val="2200"/>
              <a:buFont typeface="Arial"/>
              <a:buChar char="•"/>
            </a:pPr>
            <a:r>
              <a:rPr lang="en-US" sz="2400" b="0" i="0" u="none" strike="noStrike" cap="none" dirty="0">
                <a:solidFill>
                  <a:srgbClr val="000000"/>
                </a:solidFill>
                <a:latin typeface="Calibri"/>
                <a:ea typeface="Calibri"/>
                <a:cs typeface="Calibri"/>
                <a:sym typeface="Calibri"/>
              </a:rPr>
              <a:t>Calibrate your ratings across your team and with others.</a:t>
            </a:r>
            <a:endParaRPr sz="2400" b="0" i="0" u="none" strike="noStrike" cap="none" dirty="0">
              <a:solidFill>
                <a:srgbClr val="000000"/>
              </a:solidFill>
              <a:latin typeface="Arial"/>
              <a:ea typeface="Arial"/>
              <a:cs typeface="Arial"/>
              <a:sym typeface="Arial"/>
            </a:endParaRPr>
          </a:p>
          <a:p>
            <a:pPr marL="274320" marR="0" lvl="0" indent="-274320" algn="l" rtl="0">
              <a:lnSpc>
                <a:spcPct val="100000"/>
              </a:lnSpc>
              <a:spcBef>
                <a:spcPts val="600"/>
              </a:spcBef>
              <a:spcAft>
                <a:spcPts val="0"/>
              </a:spcAft>
              <a:buClr>
                <a:srgbClr val="000000"/>
              </a:buClr>
              <a:buSzPts val="2200"/>
              <a:buFont typeface="Arial"/>
              <a:buChar char="•"/>
            </a:pPr>
            <a:r>
              <a:rPr lang="en-US" sz="2400" b="0" i="0" u="none" strike="noStrike" cap="none" dirty="0">
                <a:solidFill>
                  <a:srgbClr val="000000"/>
                </a:solidFill>
                <a:latin typeface="Calibri"/>
                <a:ea typeface="Calibri"/>
                <a:cs typeface="Calibri"/>
                <a:sym typeface="Calibri"/>
              </a:rPr>
              <a:t>Keep discussing them as circumstances change and new factors emerge.</a:t>
            </a:r>
            <a:endParaRPr sz="2400" b="0" i="0" u="none" strike="noStrike" cap="none" dirty="0">
              <a:solidFill>
                <a:srgbClr val="000000"/>
              </a:solidFill>
              <a:latin typeface="Arial"/>
              <a:ea typeface="Arial"/>
              <a:cs typeface="Arial"/>
              <a:sym typeface="Arial"/>
            </a:endParaRPr>
          </a:p>
          <a:p>
            <a:pPr marL="274320" marR="0" lvl="0" indent="-274320" algn="l" rtl="0">
              <a:lnSpc>
                <a:spcPct val="100000"/>
              </a:lnSpc>
              <a:spcBef>
                <a:spcPts val="600"/>
              </a:spcBef>
              <a:spcAft>
                <a:spcPts val="0"/>
              </a:spcAft>
              <a:buClr>
                <a:srgbClr val="000000"/>
              </a:buClr>
              <a:buSzPts val="2200"/>
              <a:buFont typeface="Arial"/>
              <a:buChar char="•"/>
            </a:pPr>
            <a:r>
              <a:rPr lang="en-US" sz="2400" b="0" i="0" u="none" strike="noStrike" cap="none" dirty="0">
                <a:solidFill>
                  <a:srgbClr val="000000"/>
                </a:solidFill>
                <a:latin typeface="Calibri"/>
                <a:ea typeface="Calibri"/>
                <a:cs typeface="Calibri"/>
                <a:sym typeface="Calibri"/>
              </a:rPr>
              <a:t>Use them to drive your plan.  What data gathering or experiments need to be done to advance your assumptions to knowledge?</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646"/>
        <p:cNvGrpSpPr/>
        <p:nvPr/>
      </p:nvGrpSpPr>
      <p:grpSpPr>
        <a:xfrm>
          <a:off x="0" y="0"/>
          <a:ext cx="0" cy="0"/>
          <a:chOff x="0" y="0"/>
          <a:chExt cx="0" cy="0"/>
        </a:xfrm>
      </p:grpSpPr>
      <p:sp>
        <p:nvSpPr>
          <p:cNvPr id="647" name="Google Shape;647;p67"/>
          <p:cNvSpPr txBox="1">
            <a:spLocks noGrp="1"/>
          </p:cNvSpPr>
          <p:nvPr>
            <p:ph type="title"/>
          </p:nvPr>
        </p:nvSpPr>
        <p:spPr>
          <a:xfrm>
            <a:off x="2286000" y="0"/>
            <a:ext cx="6858000" cy="1097280"/>
          </a:xfrm>
          <a:prstGeom prst="rect">
            <a:avLst/>
          </a:prstGeom>
          <a:solidFill>
            <a:srgbClr val="29FF29"/>
          </a:solidFill>
          <a:ln>
            <a:noFill/>
          </a:ln>
        </p:spPr>
        <p:txBody>
          <a:bodyPr spcFirstLastPara="1" wrap="square" lIns="182875" tIns="91425" rIns="182875" bIns="91425"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Identify and rate the key assumptions underlying your challenge</a:t>
            </a:r>
            <a:endParaRPr/>
          </a:p>
        </p:txBody>
      </p:sp>
      <p:sp>
        <p:nvSpPr>
          <p:cNvPr id="648" name="Google Shape;648;p67"/>
          <p:cNvSpPr txBox="1"/>
          <p:nvPr/>
        </p:nvSpPr>
        <p:spPr>
          <a:xfrm>
            <a:off x="457200" y="1484174"/>
            <a:ext cx="8229600" cy="2402026"/>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Directions</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Think through the assumptions you are making to be able to succeed in your challenge – what must go right, what must prove true.</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Based on your current level of actual knowledge, rate each of the assumptions.</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Share one of your most “oh, yeah” assumptions.</a:t>
            </a:r>
            <a:endParaRPr sz="1400" b="0" i="0" u="none" strike="noStrike" cap="none" dirty="0">
              <a:solidFill>
                <a:srgbClr val="000000"/>
              </a:solidFill>
              <a:latin typeface="Arial"/>
              <a:ea typeface="Arial"/>
              <a:cs typeface="Arial"/>
              <a:sym typeface="Arial"/>
            </a:endParaRPr>
          </a:p>
        </p:txBody>
      </p:sp>
      <p:sp>
        <p:nvSpPr>
          <p:cNvPr id="649" name="Google Shape;649;p67"/>
          <p:cNvSpPr txBox="1"/>
          <p:nvPr/>
        </p:nvSpPr>
        <p:spPr>
          <a:xfrm>
            <a:off x="5806440" y="3657600"/>
            <a:ext cx="2743200" cy="646331"/>
          </a:xfrm>
          <a:prstGeom prst="rect">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See next page for a blank template</a:t>
            </a:r>
            <a:endParaRPr sz="1400" b="0" i="0" u="none" strike="noStrike" cap="none">
              <a:solidFill>
                <a:srgbClr val="000000"/>
              </a:solidFill>
              <a:latin typeface="Arial"/>
              <a:ea typeface="Arial"/>
              <a:cs typeface="Arial"/>
              <a:sym typeface="Arial"/>
            </a:endParaRPr>
          </a:p>
        </p:txBody>
      </p:sp>
      <p:sp>
        <p:nvSpPr>
          <p:cNvPr id="650" name="Google Shape;650;p67"/>
          <p:cNvSpPr txBox="1"/>
          <p:nvPr/>
        </p:nvSpPr>
        <p:spPr>
          <a:xfrm>
            <a:off x="9144" y="0"/>
            <a:ext cx="2267712" cy="1097280"/>
          </a:xfrm>
          <a:prstGeom prst="rect">
            <a:avLst/>
          </a:prstGeom>
          <a:solidFill>
            <a:srgbClr val="29FF29"/>
          </a:solidFill>
          <a:ln>
            <a:noFill/>
          </a:ln>
        </p:spPr>
        <p:txBody>
          <a:bodyPr spcFirstLastPara="1" wrap="square" lIns="182875" tIns="91425" rIns="91425" bIns="91425" anchor="t"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Assignment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 7</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654"/>
        <p:cNvGrpSpPr/>
        <p:nvPr/>
      </p:nvGrpSpPr>
      <p:grpSpPr>
        <a:xfrm>
          <a:off x="0" y="0"/>
          <a:ext cx="0" cy="0"/>
          <a:chOff x="0" y="0"/>
          <a:chExt cx="0" cy="0"/>
        </a:xfrm>
      </p:grpSpPr>
      <p:sp>
        <p:nvSpPr>
          <p:cNvPr id="655" name="Google Shape;655;p68"/>
          <p:cNvSpPr txBox="1">
            <a:spLocks noGrp="1"/>
          </p:cNvSpPr>
          <p:nvPr>
            <p:ph type="title"/>
          </p:nvPr>
        </p:nvSpPr>
        <p:spPr>
          <a:xfrm>
            <a:off x="0" y="45720"/>
            <a:ext cx="9144000" cy="640080"/>
          </a:xfrm>
          <a:prstGeom prst="rect">
            <a:avLst/>
          </a:prstGeom>
          <a:solidFill>
            <a:srgbClr val="29FF29"/>
          </a:solidFill>
          <a:ln>
            <a:noFill/>
          </a:ln>
        </p:spPr>
        <p:txBody>
          <a:bodyPr spcFirstLastPara="1" wrap="square" lIns="182875" tIns="0" rIns="91425" bIns="0" anchor="ctr" anchorCtr="0">
            <a:no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Assumptions vs. knowledge for your challenge</a:t>
            </a:r>
            <a:endParaRPr sz="3200"/>
          </a:p>
        </p:txBody>
      </p:sp>
      <p:graphicFrame>
        <p:nvGraphicFramePr>
          <p:cNvPr id="656" name="Google Shape;656;p68"/>
          <p:cNvGraphicFramePr/>
          <p:nvPr/>
        </p:nvGraphicFramePr>
        <p:xfrm>
          <a:off x="427220" y="1143000"/>
          <a:ext cx="8259575" cy="3651840"/>
        </p:xfrm>
        <a:graphic>
          <a:graphicData uri="http://schemas.openxmlformats.org/drawingml/2006/table">
            <a:tbl>
              <a:tblPr firstRow="1" bandRow="1">
                <a:noFill/>
                <a:tableStyleId>{77A76CC9-9744-4508-BD43-08D2B44C092B}</a:tableStyleId>
              </a:tblPr>
              <a:tblGrid>
                <a:gridCol w="7273450">
                  <a:extLst>
                    <a:ext uri="{9D8B030D-6E8A-4147-A177-3AD203B41FA5}">
                      <a16:colId xmlns:a16="http://schemas.microsoft.com/office/drawing/2014/main" val="20000"/>
                    </a:ext>
                  </a:extLst>
                </a:gridCol>
                <a:gridCol w="986125">
                  <a:extLst>
                    <a:ext uri="{9D8B030D-6E8A-4147-A177-3AD203B41FA5}">
                      <a16:colId xmlns:a16="http://schemas.microsoft.com/office/drawing/2014/main" val="20001"/>
                    </a:ext>
                  </a:extLst>
                </a:gridCol>
              </a:tblGrid>
              <a:tr h="136900">
                <a:tc>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t>Assumption</a:t>
                      </a:r>
                      <a:endParaRPr sz="1400" u="none" strike="noStrike" cap="none"/>
                    </a:p>
                  </a:txBody>
                  <a:tcPr marL="91450" marR="91450" marT="18300" marB="18300">
                    <a:solidFill>
                      <a:srgbClr val="1E4E7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Current rating (1-4)</a:t>
                      </a:r>
                      <a:endParaRPr sz="1200" u="none" strike="noStrike" cap="none"/>
                    </a:p>
                  </a:txBody>
                  <a:tcPr marL="91450" marR="91450" marT="18300" marB="18300">
                    <a:solidFill>
                      <a:srgbClr val="1E4E79"/>
                    </a:solidFill>
                  </a:tcPr>
                </a:tc>
                <a:extLst>
                  <a:ext uri="{0D108BD9-81ED-4DB2-BD59-A6C34878D82A}">
                    <a16:rowId xmlns:a16="http://schemas.microsoft.com/office/drawing/2014/main" val="10000"/>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1"/>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2"/>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3"/>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4"/>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5"/>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6"/>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7"/>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8"/>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9"/>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10"/>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11"/>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12"/>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13"/>
                  </a:ext>
                </a:extLst>
              </a:tr>
            </a:tbl>
          </a:graphicData>
        </a:graphic>
      </p:graphicFrame>
      <p:graphicFrame>
        <p:nvGraphicFramePr>
          <p:cNvPr id="657" name="Google Shape;657;p68"/>
          <p:cNvGraphicFramePr/>
          <p:nvPr/>
        </p:nvGraphicFramePr>
        <p:xfrm>
          <a:off x="442211" y="5251704"/>
          <a:ext cx="8229600" cy="1015540"/>
        </p:xfrm>
        <a:graphic>
          <a:graphicData uri="http://schemas.openxmlformats.org/drawingml/2006/table">
            <a:tbl>
              <a:tblPr firstRow="1" bandRow="1">
                <a:noFill/>
                <a:tableStyleId>{405AE814-6241-4188-B05F-845E1E96DFF7}</a:tableStyleId>
              </a:tblPr>
              <a:tblGrid>
                <a:gridCol w="1981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536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1</a:t>
                      </a:r>
                      <a:endParaRPr sz="1400" b="1" u="none" strike="noStrike" cap="none">
                        <a:solidFill>
                          <a:schemeClr val="dk1"/>
                        </a:solidFill>
                        <a:latin typeface="Calibri"/>
                        <a:ea typeface="Calibri"/>
                        <a:cs typeface="Calibri"/>
                        <a:sym typeface="Calibri"/>
                      </a:endParaRPr>
                    </a:p>
                  </a:txBody>
                  <a:tcPr marL="91450" marR="91450" marT="40525" marB="405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2</a:t>
                      </a:r>
                      <a:endParaRPr sz="1400" b="1" u="none" strike="noStrike" cap="none">
                        <a:solidFill>
                          <a:schemeClr val="dk1"/>
                        </a:solidFill>
                        <a:latin typeface="Calibri"/>
                        <a:ea typeface="Calibri"/>
                        <a:cs typeface="Calibri"/>
                        <a:sym typeface="Calibri"/>
                      </a:endParaRPr>
                    </a:p>
                  </a:txBody>
                  <a:tcPr marL="91450" marR="91450" marT="40525" marB="405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3</a:t>
                      </a:r>
                      <a:endParaRPr sz="1400" b="1" u="none" strike="noStrike" cap="none">
                        <a:solidFill>
                          <a:schemeClr val="dk1"/>
                        </a:solidFill>
                        <a:latin typeface="Calibri"/>
                        <a:ea typeface="Calibri"/>
                        <a:cs typeface="Calibri"/>
                        <a:sym typeface="Calibri"/>
                      </a:endParaRPr>
                    </a:p>
                  </a:txBody>
                  <a:tcPr marL="91450" marR="91450" marT="40525" marB="405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4</a:t>
                      </a:r>
                      <a:endParaRPr sz="1400" b="1" u="none" strike="noStrike" cap="none">
                        <a:solidFill>
                          <a:schemeClr val="dk1"/>
                        </a:solidFill>
                        <a:latin typeface="Calibri"/>
                        <a:ea typeface="Calibri"/>
                        <a:cs typeface="Calibri"/>
                        <a:sym typeface="Calibri"/>
                      </a:endParaRPr>
                    </a:p>
                  </a:txBody>
                  <a:tcPr marL="91450" marR="91450" marT="40525" marB="40525">
                    <a:solidFill>
                      <a:schemeClr val="lt1"/>
                    </a:solidFill>
                  </a:tcPr>
                </a:tc>
                <a:extLst>
                  <a:ext uri="{0D108BD9-81ED-4DB2-BD59-A6C34878D82A}">
                    <a16:rowId xmlns:a16="http://schemas.microsoft.com/office/drawing/2014/main" val="10000"/>
                  </a:ext>
                </a:extLst>
              </a:tr>
              <a:tr h="655975">
                <a:tc>
                  <a:txBody>
                    <a:bodyPr/>
                    <a:lstStyle/>
                    <a:p>
                      <a:pPr marL="91440" marR="0" lvl="0" indent="-91440" algn="l" rtl="0">
                        <a:lnSpc>
                          <a:spcPct val="100000"/>
                        </a:lnSpc>
                        <a:spcBef>
                          <a:spcPts val="0"/>
                        </a:spcBef>
                        <a:spcAft>
                          <a:spcPts val="0"/>
                        </a:spcAft>
                        <a:buClr>
                          <a:schemeClr val="dk1"/>
                        </a:buClr>
                        <a:buSzPts val="1400"/>
                        <a:buFont typeface="Arial"/>
                        <a:buChar char="•"/>
                      </a:pPr>
                      <a:r>
                        <a:rPr lang="en-US" sz="1400" u="none" strike="noStrike" cap="none">
                          <a:latin typeface="Calibri"/>
                          <a:ea typeface="Calibri"/>
                          <a:cs typeface="Calibri"/>
                          <a:sym typeface="Calibri"/>
                        </a:rPr>
                        <a:t>pure gut</a:t>
                      </a:r>
                      <a:endParaRPr sz="1400" u="none" strike="noStrike" cap="none"/>
                    </a:p>
                    <a:p>
                      <a:pPr marL="91440" marR="0" lvl="0" indent="-91440" algn="l" rtl="0">
                        <a:lnSpc>
                          <a:spcPct val="100000"/>
                        </a:lnSpc>
                        <a:spcBef>
                          <a:spcPts val="0"/>
                        </a:spcBef>
                        <a:spcAft>
                          <a:spcPts val="0"/>
                        </a:spcAft>
                        <a:buClr>
                          <a:schemeClr val="dk1"/>
                        </a:buClr>
                        <a:buSzPts val="1400"/>
                        <a:buFont typeface="Arial"/>
                        <a:buChar char="•"/>
                      </a:pPr>
                      <a:r>
                        <a:rPr lang="en-US" sz="1400" u="none" strike="noStrike" cap="none">
                          <a:latin typeface="Calibri"/>
                          <a:ea typeface="Calibri"/>
                          <a:cs typeface="Calibri"/>
                          <a:sym typeface="Calibri"/>
                        </a:rPr>
                        <a:t>just a hunch</a:t>
                      </a:r>
                      <a:endParaRPr sz="1400" u="none" strike="noStrike" cap="none"/>
                    </a:p>
                    <a:p>
                      <a:pPr marL="91440" marR="0" lvl="0" indent="-91440" algn="l" rtl="0">
                        <a:lnSpc>
                          <a:spcPct val="100000"/>
                        </a:lnSpc>
                        <a:spcBef>
                          <a:spcPts val="0"/>
                        </a:spcBef>
                        <a:spcAft>
                          <a:spcPts val="0"/>
                        </a:spcAft>
                        <a:buClr>
                          <a:schemeClr val="dk1"/>
                        </a:buClr>
                        <a:buSzPts val="1400"/>
                        <a:buFont typeface="Arial"/>
                        <a:buChar char="•"/>
                      </a:pPr>
                      <a:r>
                        <a:rPr lang="en-US" sz="1400" u="none" strike="noStrike" cap="none">
                          <a:latin typeface="Calibri"/>
                          <a:ea typeface="Calibri"/>
                          <a:cs typeface="Calibri"/>
                          <a:sym typeface="Calibri"/>
                        </a:rPr>
                        <a:t>hopeful thinking</a:t>
                      </a:r>
                      <a:endParaRPr sz="1400" u="none" strike="noStrike" cap="none"/>
                    </a:p>
                  </a:txBody>
                  <a:tcPr marL="91450" marR="91450" marT="40525" marB="40525">
                    <a:solidFill>
                      <a:schemeClr val="lt1"/>
                    </a:solidFill>
                  </a:tcPr>
                </a:tc>
                <a:tc>
                  <a:txBody>
                    <a:bodyPr/>
                    <a:lstStyle/>
                    <a:p>
                      <a:pPr marL="91440" marR="0" lvl="0" indent="-91440" algn="l" rtl="0">
                        <a:lnSpc>
                          <a:spcPct val="100000"/>
                        </a:lnSpc>
                        <a:spcBef>
                          <a:spcPts val="0"/>
                        </a:spcBef>
                        <a:spcAft>
                          <a:spcPts val="0"/>
                        </a:spcAft>
                        <a:buClr>
                          <a:schemeClr val="dk1"/>
                        </a:buClr>
                        <a:buSzPts val="1400"/>
                        <a:buFont typeface="Arial"/>
                        <a:buChar char="•"/>
                      </a:pPr>
                      <a:r>
                        <a:rPr lang="en-US" sz="1400" u="none" strike="noStrike" cap="none">
                          <a:latin typeface="Calibri"/>
                          <a:ea typeface="Calibri"/>
                          <a:cs typeface="Calibri"/>
                          <a:sym typeface="Calibri"/>
                        </a:rPr>
                        <a:t>a few insights</a:t>
                      </a:r>
                      <a:endParaRPr sz="1400" u="none" strike="noStrike" cap="none"/>
                    </a:p>
                    <a:p>
                      <a:pPr marL="91440" marR="0" lvl="0" indent="-91440" algn="l" rtl="0">
                        <a:lnSpc>
                          <a:spcPct val="100000"/>
                        </a:lnSpc>
                        <a:spcBef>
                          <a:spcPts val="0"/>
                        </a:spcBef>
                        <a:spcAft>
                          <a:spcPts val="0"/>
                        </a:spcAft>
                        <a:buClr>
                          <a:schemeClr val="dk1"/>
                        </a:buClr>
                        <a:buSzPts val="1400"/>
                        <a:buFont typeface="Arial"/>
                        <a:buChar char="•"/>
                      </a:pPr>
                      <a:r>
                        <a:rPr lang="en-US" sz="1400" u="none" strike="noStrike" cap="none">
                          <a:latin typeface="Calibri"/>
                          <a:ea typeface="Calibri"/>
                          <a:cs typeface="Calibri"/>
                          <a:sym typeface="Calibri"/>
                        </a:rPr>
                        <a:t>some evidence</a:t>
                      </a:r>
                      <a:endParaRPr sz="1400" u="none" strike="noStrike" cap="none"/>
                    </a:p>
                    <a:p>
                      <a:pPr marL="91440" marR="0" lvl="0" indent="-91440" algn="l" rtl="0">
                        <a:lnSpc>
                          <a:spcPct val="100000"/>
                        </a:lnSpc>
                        <a:spcBef>
                          <a:spcPts val="0"/>
                        </a:spcBef>
                        <a:spcAft>
                          <a:spcPts val="0"/>
                        </a:spcAft>
                        <a:buClr>
                          <a:schemeClr val="dk1"/>
                        </a:buClr>
                        <a:buSzPts val="1400"/>
                        <a:buFont typeface="Arial"/>
                        <a:buChar char="•"/>
                      </a:pPr>
                      <a:r>
                        <a:rPr lang="en-US" sz="1400" u="none" strike="noStrike" cap="none">
                          <a:latin typeface="Calibri"/>
                          <a:ea typeface="Calibri"/>
                          <a:cs typeface="Calibri"/>
                          <a:sym typeface="Calibri"/>
                        </a:rPr>
                        <a:t>many remaining question</a:t>
                      </a:r>
                      <a:endParaRPr sz="1400" u="none" strike="noStrike" cap="none">
                        <a:latin typeface="Calibri"/>
                        <a:ea typeface="Calibri"/>
                        <a:cs typeface="Calibri"/>
                        <a:sym typeface="Calibri"/>
                      </a:endParaRPr>
                    </a:p>
                  </a:txBody>
                  <a:tcPr marL="91450" marR="91450" marT="40525" marB="40525">
                    <a:solidFill>
                      <a:schemeClr val="lt1"/>
                    </a:solidFill>
                  </a:tcPr>
                </a:tc>
                <a:tc>
                  <a:txBody>
                    <a:bodyPr/>
                    <a:lstStyle/>
                    <a:p>
                      <a:pPr marL="91440" marR="0" lvl="0" indent="-91440" algn="l" rtl="0">
                        <a:lnSpc>
                          <a:spcPct val="100000"/>
                        </a:lnSpc>
                        <a:spcBef>
                          <a:spcPts val="0"/>
                        </a:spcBef>
                        <a:spcAft>
                          <a:spcPts val="0"/>
                        </a:spcAft>
                        <a:buClr>
                          <a:schemeClr val="dk1"/>
                        </a:buClr>
                        <a:buSzPts val="1400"/>
                        <a:buFont typeface="Arial"/>
                        <a:buChar char="•"/>
                      </a:pPr>
                      <a:r>
                        <a:rPr lang="en-US" sz="1400" u="none" strike="noStrike" cap="none">
                          <a:latin typeface="Calibri"/>
                          <a:ea typeface="Calibri"/>
                          <a:cs typeface="Calibri"/>
                          <a:sym typeface="Calibri"/>
                        </a:rPr>
                        <a:t>mounting evidence</a:t>
                      </a:r>
                      <a:endParaRPr sz="1400" u="none" strike="noStrike" cap="none">
                        <a:latin typeface="Calibri"/>
                        <a:ea typeface="Calibri"/>
                        <a:cs typeface="Calibri"/>
                        <a:sym typeface="Calibri"/>
                      </a:endParaRPr>
                    </a:p>
                    <a:p>
                      <a:pPr marL="91440" marR="0" lvl="0" indent="-91440" algn="l" rtl="0">
                        <a:lnSpc>
                          <a:spcPct val="100000"/>
                        </a:lnSpc>
                        <a:spcBef>
                          <a:spcPts val="0"/>
                        </a:spcBef>
                        <a:spcAft>
                          <a:spcPts val="0"/>
                        </a:spcAft>
                        <a:buClr>
                          <a:schemeClr val="dk1"/>
                        </a:buClr>
                        <a:buSzPts val="1400"/>
                        <a:buFont typeface="Arial"/>
                        <a:buChar char="•"/>
                      </a:pPr>
                      <a:r>
                        <a:rPr lang="en-US" sz="1400" u="none" strike="noStrike" cap="none">
                          <a:latin typeface="Calibri"/>
                          <a:ea typeface="Calibri"/>
                          <a:cs typeface="Calibri"/>
                          <a:sym typeface="Calibri"/>
                        </a:rPr>
                        <a:t>a few remaining questions</a:t>
                      </a:r>
                      <a:endParaRPr sz="1400" u="none" strike="noStrike" cap="none">
                        <a:latin typeface="Calibri"/>
                        <a:ea typeface="Calibri"/>
                        <a:cs typeface="Calibri"/>
                        <a:sym typeface="Calibri"/>
                      </a:endParaRPr>
                    </a:p>
                  </a:txBody>
                  <a:tcPr marL="91450" marR="91450" marT="40525" marB="40525">
                    <a:solidFill>
                      <a:schemeClr val="lt1"/>
                    </a:solidFill>
                  </a:tcPr>
                </a:tc>
                <a:tc>
                  <a:txBody>
                    <a:bodyPr/>
                    <a:lstStyle/>
                    <a:p>
                      <a:pPr marL="91440" marR="0" lvl="0" indent="-91440" algn="l" rtl="0">
                        <a:lnSpc>
                          <a:spcPct val="100000"/>
                        </a:lnSpc>
                        <a:spcBef>
                          <a:spcPts val="0"/>
                        </a:spcBef>
                        <a:spcAft>
                          <a:spcPts val="0"/>
                        </a:spcAft>
                        <a:buClr>
                          <a:schemeClr val="dk1"/>
                        </a:buClr>
                        <a:buSzPts val="1400"/>
                        <a:buFont typeface="Arial"/>
                        <a:buChar char="•"/>
                      </a:pPr>
                      <a:r>
                        <a:rPr lang="en-US" sz="1400" u="none" strike="noStrike" cap="none">
                          <a:latin typeface="Calibri"/>
                          <a:ea typeface="Calibri"/>
                          <a:cs typeface="Calibri"/>
                          <a:sym typeface="Calibri"/>
                        </a:rPr>
                        <a:t>extensive evidence</a:t>
                      </a:r>
                      <a:endParaRPr sz="1400" u="none" strike="noStrike" cap="none"/>
                    </a:p>
                    <a:p>
                      <a:pPr marL="91440" marR="0" lvl="0" indent="-91440" algn="l" rtl="0">
                        <a:lnSpc>
                          <a:spcPct val="100000"/>
                        </a:lnSpc>
                        <a:spcBef>
                          <a:spcPts val="0"/>
                        </a:spcBef>
                        <a:spcAft>
                          <a:spcPts val="0"/>
                        </a:spcAft>
                        <a:buClr>
                          <a:schemeClr val="dk1"/>
                        </a:buClr>
                        <a:buSzPts val="1400"/>
                        <a:buFont typeface="Arial"/>
                        <a:buChar char="•"/>
                      </a:pPr>
                      <a:r>
                        <a:rPr lang="en-US" sz="1400" u="none" strike="noStrike" cap="none">
                          <a:latin typeface="Calibri"/>
                          <a:ea typeface="Calibri"/>
                          <a:cs typeface="Calibri"/>
                          <a:sym typeface="Calibri"/>
                        </a:rPr>
                        <a:t>known facts</a:t>
                      </a:r>
                      <a:endParaRPr sz="1400" u="none" strike="noStrike" cap="none"/>
                    </a:p>
                    <a:p>
                      <a:pPr marL="91440" marR="0" lvl="0" indent="-91440" algn="l" rtl="0">
                        <a:lnSpc>
                          <a:spcPct val="100000"/>
                        </a:lnSpc>
                        <a:spcBef>
                          <a:spcPts val="0"/>
                        </a:spcBef>
                        <a:spcAft>
                          <a:spcPts val="0"/>
                        </a:spcAft>
                        <a:buClr>
                          <a:schemeClr val="dk1"/>
                        </a:buClr>
                        <a:buSzPts val="1400"/>
                        <a:buFont typeface="Arial"/>
                        <a:buChar char="•"/>
                      </a:pPr>
                      <a:r>
                        <a:rPr lang="en-US" sz="1400" u="none" strike="noStrike" cap="none">
                          <a:latin typeface="Calibri"/>
                          <a:ea typeface="Calibri"/>
                          <a:cs typeface="Calibri"/>
                          <a:sym typeface="Calibri"/>
                        </a:rPr>
                        <a:t>absolute certainty</a:t>
                      </a:r>
                      <a:endParaRPr sz="1400" u="none" strike="noStrike" cap="none"/>
                    </a:p>
                  </a:txBody>
                  <a:tcPr marL="91450" marR="91450" marT="40525" marB="405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55"/>
        <p:cNvGrpSpPr/>
        <p:nvPr/>
      </p:nvGrpSpPr>
      <p:grpSpPr>
        <a:xfrm>
          <a:off x="0" y="0"/>
          <a:ext cx="0" cy="0"/>
          <a:chOff x="0" y="0"/>
          <a:chExt cx="0" cy="0"/>
        </a:xfrm>
      </p:grpSpPr>
      <p:sp useBgFill="1">
        <p:nvSpPr>
          <p:cNvPr id="56" name="Google Shape;56;p1"/>
          <p:cNvSpPr txBox="1">
            <a:spLocks noGrp="1"/>
          </p:cNvSpPr>
          <p:nvPr>
            <p:ph type="ctrTitle"/>
          </p:nvPr>
        </p:nvSpPr>
        <p:spPr>
          <a:xfrm>
            <a:off x="4989965" y="1413659"/>
            <a:ext cx="3483937" cy="2089951"/>
          </a:xfrm>
          <a:prstGeom prst="rect">
            <a:avLst/>
          </a:prstGeom>
        </p:spPr>
        <p:txBody>
          <a:bodyPr spcFirstLastPara="1" lIns="182875" tIns="45700" rIns="457200" bIns="45700" anchor="b" anchorCtr="0">
            <a:normAutofit fontScale="90000"/>
          </a:bodyPr>
          <a:lstStyle/>
          <a:p>
            <a:pPr marL="228600" lvl="0" indent="0" rtl="0">
              <a:spcBef>
                <a:spcPts val="0"/>
              </a:spcBef>
              <a:spcAft>
                <a:spcPts val="0"/>
              </a:spcAft>
              <a:buClr>
                <a:schemeClr val="lt1"/>
              </a:buClr>
              <a:buSzPts val="4800"/>
              <a:buFont typeface="Calibri"/>
              <a:buNone/>
            </a:pPr>
            <a:r>
              <a:rPr lang="en-US" sz="4400" b="1" dirty="0">
                <a:solidFill>
                  <a:schemeClr val="bg1"/>
                </a:solidFill>
                <a:latin typeface="Calibri"/>
                <a:ea typeface="Calibri"/>
                <a:cs typeface="Calibri"/>
                <a:sym typeface="Calibri"/>
              </a:rPr>
              <a:t>Technical Writing</a:t>
            </a: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Coronavirus Challenge</a:t>
            </a:r>
            <a:br>
              <a:rPr lang="en-US" sz="4400" b="1" dirty="0">
                <a:solidFill>
                  <a:schemeClr val="bg1"/>
                </a:solidFill>
                <a:latin typeface="Calibri"/>
                <a:ea typeface="Calibri"/>
                <a:cs typeface="Calibri"/>
                <a:sym typeface="Calibri"/>
              </a:rPr>
            </a:b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Part 8</a:t>
            </a:r>
            <a:endParaRPr lang="en-US" sz="4400" b="1" dirty="0"/>
          </a:p>
        </p:txBody>
      </p:sp>
      <p:sp useBgFill="1">
        <p:nvSpPr>
          <p:cNvPr id="57" name="Google Shape;57;p1"/>
          <p:cNvSpPr txBox="1">
            <a:spLocks noGrp="1"/>
          </p:cNvSpPr>
          <p:nvPr>
            <p:ph type="subTitle" idx="1"/>
          </p:nvPr>
        </p:nvSpPr>
        <p:spPr>
          <a:xfrm>
            <a:off x="4989965" y="3678221"/>
            <a:ext cx="3483937" cy="420875"/>
          </a:xfrm>
          <a:prstGeom prst="rect">
            <a:avLst/>
          </a:prstGeom>
        </p:spPr>
        <p:txBody>
          <a:bodyPr spcFirstLastPara="1" lIns="457200" tIns="45700" rIns="457200" bIns="45700" anchor="t" anchorCtr="0">
            <a:normAutofit/>
          </a:bodyPr>
          <a:lstStyle/>
          <a:p>
            <a:pPr marL="0" lvl="0" indent="0" rtl="0">
              <a:spcBef>
                <a:spcPts val="0"/>
              </a:spcBef>
              <a:spcAft>
                <a:spcPts val="600"/>
              </a:spcAft>
              <a:buClr>
                <a:schemeClr val="lt1"/>
              </a:buClr>
              <a:buSzPts val="2400"/>
              <a:buNone/>
            </a:pPr>
            <a:r>
              <a:rPr lang="en-US" sz="1700" dirty="0">
                <a:solidFill>
                  <a:schemeClr val="bg1"/>
                </a:solidFill>
              </a:rPr>
              <a:t>Summer 2020</a:t>
            </a:r>
          </a:p>
        </p:txBody>
      </p:sp>
      <p:sp>
        <p:nvSpPr>
          <p:cNvPr id="62" name="Freeform: Shape 6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 name="Picture 2" descr="A group of people standing next to a person&#10;&#10;Description automatically generated">
            <a:extLst>
              <a:ext uri="{FF2B5EF4-FFF2-40B4-BE49-F238E27FC236}">
                <a16:creationId xmlns:a16="http://schemas.microsoft.com/office/drawing/2014/main" id="{9CF90D71-5BC5-4717-80D8-0C6A1B22B626}"/>
              </a:ext>
            </a:extLst>
          </p:cNvPr>
          <p:cNvPicPr>
            <a:picLocks noChangeAspect="1"/>
          </p:cNvPicPr>
          <p:nvPr/>
        </p:nvPicPr>
        <p:blipFill rotWithShape="1">
          <a:blip r:embed="rId3"/>
          <a:srcRect l="28649" t="5367" r="21940" b="-1376"/>
          <a:stretch/>
        </p:blipFill>
        <p:spPr>
          <a:xfrm>
            <a:off x="0" y="98333"/>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useBgFill="1">
        <p:nvSpPr>
          <p:cNvPr id="6" name="Rectangle 5">
            <a:extLst>
              <a:ext uri="{FF2B5EF4-FFF2-40B4-BE49-F238E27FC236}">
                <a16:creationId xmlns:a16="http://schemas.microsoft.com/office/drawing/2014/main" id="{244373EE-DB43-4F6A-9ED1-5C52E44D517F}"/>
              </a:ext>
            </a:extLst>
          </p:cNvPr>
          <p:cNvSpPr/>
          <p:nvPr/>
        </p:nvSpPr>
        <p:spPr>
          <a:xfrm>
            <a:off x="4262284" y="4273707"/>
            <a:ext cx="4572000" cy="4001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087491493"/>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742"/>
        <p:cNvGrpSpPr/>
        <p:nvPr/>
      </p:nvGrpSpPr>
      <p:grpSpPr>
        <a:xfrm>
          <a:off x="0" y="0"/>
          <a:ext cx="0" cy="0"/>
          <a:chOff x="0" y="0"/>
          <a:chExt cx="0" cy="0"/>
        </a:xfrm>
      </p:grpSpPr>
      <p:sp>
        <p:nvSpPr>
          <p:cNvPr id="743" name="Google Shape;743;p78"/>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So how does it look??</a:t>
            </a:r>
            <a:endParaRPr/>
          </a:p>
        </p:txBody>
      </p:sp>
      <p:sp>
        <p:nvSpPr>
          <p:cNvPr id="744" name="Google Shape;744;p78"/>
          <p:cNvSpPr txBox="1"/>
          <p:nvPr/>
        </p:nvSpPr>
        <p:spPr>
          <a:xfrm>
            <a:off x="1280160" y="1828800"/>
            <a:ext cx="4661469" cy="22467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Good enough to go??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Enough sources of readiness??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Not a total disaster??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749"/>
        <p:cNvGrpSpPr/>
        <p:nvPr/>
      </p:nvGrpSpPr>
      <p:grpSpPr>
        <a:xfrm>
          <a:off x="0" y="0"/>
          <a:ext cx="0" cy="0"/>
          <a:chOff x="0" y="0"/>
          <a:chExt cx="0" cy="0"/>
        </a:xfrm>
      </p:grpSpPr>
      <p:sp>
        <p:nvSpPr>
          <p:cNvPr id="750" name="Google Shape;750;p79"/>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The DVP model for getting people on board</a:t>
            </a:r>
            <a:endParaRPr/>
          </a:p>
        </p:txBody>
      </p:sp>
      <p:sp>
        <p:nvSpPr>
          <p:cNvPr id="751" name="Google Shape;751;p79"/>
          <p:cNvSpPr txBox="1"/>
          <p:nvPr/>
        </p:nvSpPr>
        <p:spPr>
          <a:xfrm>
            <a:off x="685800" y="1920240"/>
            <a:ext cx="1280160" cy="1188720"/>
          </a:xfrm>
          <a:prstGeom prst="rect">
            <a:avLst/>
          </a:prstGeom>
          <a:solidFill>
            <a:srgbClr val="8DE38D"/>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CH</a:t>
            </a:r>
            <a:endParaRPr sz="1400" b="0" i="0" u="none" strike="noStrike" cap="none">
              <a:solidFill>
                <a:srgbClr val="000000"/>
              </a:solidFill>
              <a:latin typeface="Arial"/>
              <a:ea typeface="Arial"/>
              <a:cs typeface="Arial"/>
              <a:sym typeface="Arial"/>
            </a:endParaRPr>
          </a:p>
        </p:txBody>
      </p:sp>
      <p:sp>
        <p:nvSpPr>
          <p:cNvPr id="752" name="Google Shape;752;p79"/>
          <p:cNvSpPr txBox="1"/>
          <p:nvPr/>
        </p:nvSpPr>
        <p:spPr>
          <a:xfrm>
            <a:off x="2880360" y="1920240"/>
            <a:ext cx="1280160" cy="1200329"/>
          </a:xfrm>
          <a:prstGeom prst="rect">
            <a:avLst/>
          </a:prstGeom>
          <a:solidFill>
            <a:srgbClr val="BBD6EE"/>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D</a:t>
            </a:r>
            <a:endParaRPr sz="1400" b="0" i="0" u="none" strike="noStrike" cap="none">
              <a:solidFill>
                <a:srgbClr val="000000"/>
              </a:solidFill>
              <a:latin typeface="Arial"/>
              <a:ea typeface="Arial"/>
              <a:cs typeface="Arial"/>
              <a:sym typeface="Arial"/>
            </a:endParaRPr>
          </a:p>
        </p:txBody>
      </p:sp>
      <p:sp>
        <p:nvSpPr>
          <p:cNvPr id="753" name="Google Shape;753;p79"/>
          <p:cNvSpPr txBox="1"/>
          <p:nvPr/>
        </p:nvSpPr>
        <p:spPr>
          <a:xfrm>
            <a:off x="5029200" y="1920240"/>
            <a:ext cx="1280160" cy="1200329"/>
          </a:xfrm>
          <a:prstGeom prst="rect">
            <a:avLst/>
          </a:prstGeom>
          <a:solidFill>
            <a:srgbClr val="BBD6EE"/>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754" name="Google Shape;754;p79"/>
          <p:cNvSpPr txBox="1"/>
          <p:nvPr/>
        </p:nvSpPr>
        <p:spPr>
          <a:xfrm>
            <a:off x="7178040" y="1920240"/>
            <a:ext cx="1280160" cy="1200329"/>
          </a:xfrm>
          <a:prstGeom prst="rect">
            <a:avLst/>
          </a:prstGeom>
          <a:solidFill>
            <a:srgbClr val="BBD6EE"/>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P</a:t>
            </a:r>
            <a:endParaRPr sz="1400" b="0" i="0" u="none" strike="noStrike" cap="none">
              <a:solidFill>
                <a:srgbClr val="000000"/>
              </a:solidFill>
              <a:latin typeface="Arial"/>
              <a:ea typeface="Arial"/>
              <a:cs typeface="Arial"/>
              <a:sym typeface="Arial"/>
            </a:endParaRPr>
          </a:p>
        </p:txBody>
      </p:sp>
      <p:sp>
        <p:nvSpPr>
          <p:cNvPr id="755" name="Google Shape;755;p79"/>
          <p:cNvSpPr txBox="1"/>
          <p:nvPr/>
        </p:nvSpPr>
        <p:spPr>
          <a:xfrm>
            <a:off x="6446520" y="2194560"/>
            <a:ext cx="640080" cy="6400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X</a:t>
            </a:r>
            <a:endParaRPr sz="1400" b="0" i="0" u="none" strike="noStrike" cap="none">
              <a:solidFill>
                <a:srgbClr val="000000"/>
              </a:solidFill>
              <a:latin typeface="Arial"/>
              <a:ea typeface="Arial"/>
              <a:cs typeface="Arial"/>
              <a:sym typeface="Arial"/>
            </a:endParaRPr>
          </a:p>
        </p:txBody>
      </p:sp>
      <p:sp>
        <p:nvSpPr>
          <p:cNvPr id="756" name="Google Shape;756;p79"/>
          <p:cNvSpPr txBox="1"/>
          <p:nvPr/>
        </p:nvSpPr>
        <p:spPr>
          <a:xfrm>
            <a:off x="4297680" y="2194560"/>
            <a:ext cx="640080" cy="6400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X</a:t>
            </a:r>
            <a:endParaRPr sz="1400" b="0" i="0" u="none" strike="noStrike" cap="none">
              <a:solidFill>
                <a:srgbClr val="000000"/>
              </a:solidFill>
              <a:latin typeface="Arial"/>
              <a:ea typeface="Arial"/>
              <a:cs typeface="Arial"/>
              <a:sym typeface="Arial"/>
            </a:endParaRPr>
          </a:p>
        </p:txBody>
      </p:sp>
      <p:sp>
        <p:nvSpPr>
          <p:cNvPr id="757" name="Google Shape;757;p79"/>
          <p:cNvSpPr txBox="1"/>
          <p:nvPr/>
        </p:nvSpPr>
        <p:spPr>
          <a:xfrm>
            <a:off x="2103120" y="2191435"/>
            <a:ext cx="640080" cy="64633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758" name="Google Shape;758;p79"/>
          <p:cNvSpPr txBox="1"/>
          <p:nvPr/>
        </p:nvSpPr>
        <p:spPr>
          <a:xfrm>
            <a:off x="2560320" y="3340238"/>
            <a:ext cx="1920240" cy="1280160"/>
          </a:xfrm>
          <a:prstGeom prst="rect">
            <a:avLst/>
          </a:prstGeom>
          <a:noFill/>
          <a:ln w="9525" cap="flat" cmpd="sng">
            <a:solidFill>
              <a:srgbClr val="BFBFBF"/>
            </a:solidFill>
            <a:prstDash val="solid"/>
            <a:round/>
            <a:headEnd type="none" w="sm" len="sm"/>
            <a:tailEnd type="none" w="sm" len="sm"/>
          </a:ln>
        </p:spPr>
        <p:txBody>
          <a:bodyPr spcFirstLastPara="1" wrap="square" lIns="91425" tIns="45700" rIns="0"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dirty="0">
                <a:solidFill>
                  <a:schemeClr val="dk1"/>
                </a:solidFill>
                <a:latin typeface="Calibri"/>
                <a:ea typeface="Calibri"/>
                <a:cs typeface="Calibri"/>
                <a:sym typeface="Calibri"/>
              </a:rPr>
              <a:t>D</a:t>
            </a:r>
            <a:r>
              <a:rPr lang="en-US" sz="2400" b="0" i="0" u="none" strike="noStrike" cap="none" dirty="0">
                <a:solidFill>
                  <a:schemeClr val="dk1"/>
                </a:solidFill>
                <a:latin typeface="Calibri"/>
                <a:ea typeface="Calibri"/>
                <a:cs typeface="Calibri"/>
                <a:sym typeface="Calibri"/>
              </a:rPr>
              <a:t>issatisfaction with current state</a:t>
            </a:r>
            <a:endParaRPr sz="1400" b="0" i="0" u="none" strike="noStrike" cap="none" dirty="0">
              <a:solidFill>
                <a:srgbClr val="000000"/>
              </a:solidFill>
              <a:latin typeface="Arial"/>
              <a:ea typeface="Arial"/>
              <a:cs typeface="Arial"/>
              <a:sym typeface="Arial"/>
            </a:endParaRPr>
          </a:p>
        </p:txBody>
      </p:sp>
      <p:sp>
        <p:nvSpPr>
          <p:cNvPr id="759" name="Google Shape;759;p79"/>
          <p:cNvSpPr txBox="1"/>
          <p:nvPr/>
        </p:nvSpPr>
        <p:spPr>
          <a:xfrm>
            <a:off x="4709160" y="3337559"/>
            <a:ext cx="1920240" cy="1280160"/>
          </a:xfrm>
          <a:prstGeom prst="rect">
            <a:avLst/>
          </a:prstGeom>
          <a:noFill/>
          <a:ln w="9525" cap="flat" cmpd="sng">
            <a:solidFill>
              <a:srgbClr val="BFBFBF"/>
            </a:solidFill>
            <a:prstDash val="solid"/>
            <a:round/>
            <a:headEnd type="none" w="sm" len="sm"/>
            <a:tailEnd type="none" w="sm" len="sm"/>
          </a:ln>
        </p:spPr>
        <p:txBody>
          <a:bodyPr spcFirstLastPara="1" wrap="square" lIns="91425" tIns="45700" rIns="0"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Clear, shared </a:t>
            </a:r>
            <a:r>
              <a:rPr lang="en-US" sz="2400" b="1" i="0" u="sng" strike="noStrike" cap="none" dirty="0">
                <a:solidFill>
                  <a:schemeClr val="dk1"/>
                </a:solidFill>
                <a:latin typeface="Calibri"/>
                <a:ea typeface="Calibri"/>
                <a:cs typeface="Calibri"/>
                <a:sym typeface="Calibri"/>
              </a:rPr>
              <a:t>v</a:t>
            </a:r>
            <a:r>
              <a:rPr lang="en-US" sz="2400" b="0" i="0" u="none" strike="noStrike" cap="none" dirty="0">
                <a:solidFill>
                  <a:schemeClr val="dk1"/>
                </a:solidFill>
                <a:latin typeface="Calibri"/>
                <a:ea typeface="Calibri"/>
                <a:cs typeface="Calibri"/>
                <a:sym typeface="Calibri"/>
              </a:rPr>
              <a:t>ision of desired state</a:t>
            </a:r>
            <a:endParaRPr sz="1400" b="0" i="0" u="none" strike="noStrike" cap="none" dirty="0">
              <a:solidFill>
                <a:srgbClr val="000000"/>
              </a:solidFill>
              <a:latin typeface="Arial"/>
              <a:ea typeface="Arial"/>
              <a:cs typeface="Arial"/>
              <a:sym typeface="Arial"/>
            </a:endParaRPr>
          </a:p>
        </p:txBody>
      </p:sp>
      <p:sp>
        <p:nvSpPr>
          <p:cNvPr id="760" name="Google Shape;760;p79"/>
          <p:cNvSpPr txBox="1"/>
          <p:nvPr/>
        </p:nvSpPr>
        <p:spPr>
          <a:xfrm>
            <a:off x="6766560" y="3337560"/>
            <a:ext cx="2103120" cy="2286000"/>
          </a:xfrm>
          <a:prstGeom prst="rect">
            <a:avLst/>
          </a:prstGeom>
          <a:noFill/>
          <a:ln w="9525" cap="flat" cmpd="sng">
            <a:solidFill>
              <a:srgbClr val="BFBFBF"/>
            </a:solidFill>
            <a:prstDash val="solid"/>
            <a:round/>
            <a:headEnd type="none" w="sm" len="sm"/>
            <a:tailEnd type="none" w="sm" len="sm"/>
          </a:ln>
        </p:spPr>
        <p:txBody>
          <a:bodyPr spcFirstLastPara="1" wrap="square" lIns="91425" tIns="45700" rIns="0"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dirty="0">
                <a:solidFill>
                  <a:schemeClr val="dk1"/>
                </a:solidFill>
                <a:latin typeface="Calibri"/>
                <a:ea typeface="Calibri"/>
                <a:cs typeface="Calibri"/>
                <a:sym typeface="Calibri"/>
              </a:rPr>
              <a:t>P</a:t>
            </a:r>
            <a:r>
              <a:rPr lang="en-US" sz="2400" b="0" i="0" u="none" strike="noStrike" cap="none" dirty="0">
                <a:solidFill>
                  <a:schemeClr val="dk1"/>
                </a:solidFill>
                <a:latin typeface="Calibri"/>
                <a:ea typeface="Calibri"/>
                <a:cs typeface="Calibri"/>
                <a:sym typeface="Calibri"/>
              </a:rPr>
              <a:t>rocess that provides the pathway and clears obstacles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to the desired state</a:t>
            </a:r>
            <a:endParaRPr sz="1400" b="0" i="0" u="none" strike="noStrike" cap="none" dirty="0">
              <a:solidFill>
                <a:srgbClr val="000000"/>
              </a:solidFill>
              <a:latin typeface="Arial"/>
              <a:ea typeface="Arial"/>
              <a:cs typeface="Arial"/>
              <a:sym typeface="Arial"/>
            </a:endParaRPr>
          </a:p>
        </p:txBody>
      </p:sp>
      <p:sp>
        <p:nvSpPr>
          <p:cNvPr id="761" name="Google Shape;761;p79"/>
          <p:cNvSpPr txBox="1"/>
          <p:nvPr/>
        </p:nvSpPr>
        <p:spPr>
          <a:xfrm>
            <a:off x="365760" y="3337559"/>
            <a:ext cx="1920240" cy="1280160"/>
          </a:xfrm>
          <a:prstGeom prst="rect">
            <a:avLst/>
          </a:prstGeom>
          <a:noFill/>
          <a:ln w="9525" cap="flat" cmpd="sng">
            <a:solidFill>
              <a:srgbClr val="BFBFBF"/>
            </a:solidFill>
            <a:prstDash val="solid"/>
            <a:round/>
            <a:headEnd type="none" w="sm" len="sm"/>
            <a:tailEnd type="none" w="sm" len="sm"/>
          </a:ln>
        </p:spPr>
        <p:txBody>
          <a:bodyPr spcFirstLastPara="1" wrap="square" lIns="91425" tIns="45700" rIns="0"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solidFill>
                  <a:schemeClr val="dk1"/>
                </a:solidFill>
                <a:latin typeface="Calibri"/>
                <a:ea typeface="Calibri"/>
                <a:cs typeface="Calibri"/>
                <a:sym typeface="Calibri"/>
              </a:rPr>
              <a:t>P</a:t>
            </a:r>
            <a:r>
              <a:rPr lang="en-US" sz="2400" b="0" i="0" u="none" strike="noStrike" cap="none" dirty="0">
                <a:solidFill>
                  <a:schemeClr val="dk1"/>
                </a:solidFill>
                <a:latin typeface="Calibri"/>
                <a:ea typeface="Calibri"/>
                <a:cs typeface="Calibri"/>
                <a:sym typeface="Calibri"/>
              </a:rPr>
              <a:t>ressure to </a:t>
            </a:r>
            <a:r>
              <a:rPr lang="en-US" sz="2400" b="0" i="0" u="sng" strike="noStrike" cap="none" dirty="0" err="1">
                <a:solidFill>
                  <a:schemeClr val="dk1"/>
                </a:solidFill>
                <a:latin typeface="Calibri"/>
                <a:ea typeface="Calibri"/>
                <a:cs typeface="Calibri"/>
                <a:sym typeface="Calibri"/>
              </a:rPr>
              <a:t>CH</a:t>
            </a:r>
            <a:r>
              <a:rPr lang="en-US" sz="2400" b="0" i="0" u="none" strike="noStrike" cap="none" dirty="0" err="1">
                <a:solidFill>
                  <a:schemeClr val="dk1"/>
                </a:solidFill>
                <a:latin typeface="Calibri"/>
                <a:ea typeface="Calibri"/>
                <a:cs typeface="Calibri"/>
                <a:sym typeface="Calibri"/>
              </a:rPr>
              <a:t>ange</a:t>
            </a:r>
            <a:endParaRPr sz="1400" b="0" i="0" u="none" strike="noStrike" cap="none" dirty="0">
              <a:solidFill>
                <a:srgbClr val="000000"/>
              </a:solidFill>
              <a:latin typeface="Arial"/>
              <a:ea typeface="Arial"/>
              <a:cs typeface="Arial"/>
              <a:sym typeface="Arial"/>
            </a:endParaRPr>
          </a:p>
        </p:txBody>
      </p:sp>
      <p:sp>
        <p:nvSpPr>
          <p:cNvPr id="762" name="Google Shape;762;p79"/>
          <p:cNvSpPr txBox="1"/>
          <p:nvPr/>
        </p:nvSpPr>
        <p:spPr>
          <a:xfrm>
            <a:off x="365760" y="5623560"/>
            <a:ext cx="2423160"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dk1"/>
                </a:solidFill>
                <a:latin typeface="Calibri"/>
                <a:ea typeface="Calibri"/>
                <a:cs typeface="Calibri"/>
                <a:sym typeface="Calibri"/>
              </a:rPr>
              <a:t>Source: Eric Abramson, Columbia Business School</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766"/>
        <p:cNvGrpSpPr/>
        <p:nvPr/>
      </p:nvGrpSpPr>
      <p:grpSpPr>
        <a:xfrm>
          <a:off x="0" y="0"/>
          <a:ext cx="0" cy="0"/>
          <a:chOff x="0" y="0"/>
          <a:chExt cx="0" cy="0"/>
        </a:xfrm>
      </p:grpSpPr>
      <p:sp>
        <p:nvSpPr>
          <p:cNvPr id="767" name="Google Shape;767;p80"/>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Additional notes on the “D” of DVP</a:t>
            </a:r>
            <a:endParaRPr/>
          </a:p>
        </p:txBody>
      </p:sp>
      <p:sp>
        <p:nvSpPr>
          <p:cNvPr id="768" name="Google Shape;768;p80"/>
          <p:cNvSpPr txBox="1"/>
          <p:nvPr/>
        </p:nvSpPr>
        <p:spPr>
          <a:xfrm>
            <a:off x="685800" y="1554480"/>
            <a:ext cx="1280160" cy="118872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CH</a:t>
            </a:r>
            <a:endParaRPr sz="1400" b="0" i="0" u="none" strike="noStrike" cap="none">
              <a:solidFill>
                <a:srgbClr val="000000"/>
              </a:solidFill>
              <a:latin typeface="Arial"/>
              <a:ea typeface="Arial"/>
              <a:cs typeface="Arial"/>
              <a:sym typeface="Arial"/>
            </a:endParaRPr>
          </a:p>
        </p:txBody>
      </p:sp>
      <p:sp>
        <p:nvSpPr>
          <p:cNvPr id="769" name="Google Shape;769;p80"/>
          <p:cNvSpPr txBox="1"/>
          <p:nvPr/>
        </p:nvSpPr>
        <p:spPr>
          <a:xfrm>
            <a:off x="2880360" y="1554480"/>
            <a:ext cx="1280160" cy="1200329"/>
          </a:xfrm>
          <a:prstGeom prst="rect">
            <a:avLst/>
          </a:prstGeom>
          <a:solidFill>
            <a:srgbClr val="BBD6EE"/>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D</a:t>
            </a:r>
            <a:endParaRPr sz="1400" b="0" i="0" u="none" strike="noStrike" cap="none">
              <a:solidFill>
                <a:srgbClr val="000000"/>
              </a:solidFill>
              <a:latin typeface="Arial"/>
              <a:ea typeface="Arial"/>
              <a:cs typeface="Arial"/>
              <a:sym typeface="Arial"/>
            </a:endParaRPr>
          </a:p>
        </p:txBody>
      </p:sp>
      <p:sp>
        <p:nvSpPr>
          <p:cNvPr id="770" name="Google Shape;770;p80"/>
          <p:cNvSpPr txBox="1"/>
          <p:nvPr/>
        </p:nvSpPr>
        <p:spPr>
          <a:xfrm>
            <a:off x="5029200" y="1554480"/>
            <a:ext cx="1280160" cy="12003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771" name="Google Shape;771;p80"/>
          <p:cNvSpPr txBox="1"/>
          <p:nvPr/>
        </p:nvSpPr>
        <p:spPr>
          <a:xfrm>
            <a:off x="7178040" y="1554480"/>
            <a:ext cx="1280160" cy="12003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P</a:t>
            </a:r>
            <a:endParaRPr sz="1400" b="0" i="0" u="none" strike="noStrike" cap="none">
              <a:solidFill>
                <a:srgbClr val="000000"/>
              </a:solidFill>
              <a:latin typeface="Arial"/>
              <a:ea typeface="Arial"/>
              <a:cs typeface="Arial"/>
              <a:sym typeface="Arial"/>
            </a:endParaRPr>
          </a:p>
        </p:txBody>
      </p:sp>
      <p:sp>
        <p:nvSpPr>
          <p:cNvPr id="772" name="Google Shape;772;p80"/>
          <p:cNvSpPr txBox="1"/>
          <p:nvPr/>
        </p:nvSpPr>
        <p:spPr>
          <a:xfrm>
            <a:off x="6446520" y="1828800"/>
            <a:ext cx="640080" cy="6400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X</a:t>
            </a:r>
            <a:endParaRPr sz="1400" b="0" i="0" u="none" strike="noStrike" cap="none">
              <a:solidFill>
                <a:srgbClr val="000000"/>
              </a:solidFill>
              <a:latin typeface="Arial"/>
              <a:ea typeface="Arial"/>
              <a:cs typeface="Arial"/>
              <a:sym typeface="Arial"/>
            </a:endParaRPr>
          </a:p>
        </p:txBody>
      </p:sp>
      <p:sp>
        <p:nvSpPr>
          <p:cNvPr id="773" name="Google Shape;773;p80"/>
          <p:cNvSpPr txBox="1"/>
          <p:nvPr/>
        </p:nvSpPr>
        <p:spPr>
          <a:xfrm>
            <a:off x="4297680" y="1828800"/>
            <a:ext cx="640080" cy="6400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X</a:t>
            </a:r>
            <a:endParaRPr sz="1400" b="0" i="0" u="none" strike="noStrike" cap="none">
              <a:solidFill>
                <a:srgbClr val="000000"/>
              </a:solidFill>
              <a:latin typeface="Arial"/>
              <a:ea typeface="Arial"/>
              <a:cs typeface="Arial"/>
              <a:sym typeface="Arial"/>
            </a:endParaRPr>
          </a:p>
        </p:txBody>
      </p:sp>
      <p:sp>
        <p:nvSpPr>
          <p:cNvPr id="774" name="Google Shape;774;p80"/>
          <p:cNvSpPr txBox="1"/>
          <p:nvPr/>
        </p:nvSpPr>
        <p:spPr>
          <a:xfrm>
            <a:off x="2103120" y="1825675"/>
            <a:ext cx="640080" cy="64633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775" name="Google Shape;775;p80"/>
          <p:cNvSpPr txBox="1"/>
          <p:nvPr/>
        </p:nvSpPr>
        <p:spPr>
          <a:xfrm>
            <a:off x="548640" y="3003441"/>
            <a:ext cx="8229600" cy="3031599"/>
          </a:xfrm>
          <a:prstGeom prst="rect">
            <a:avLst/>
          </a:prstGeom>
          <a:noFill/>
          <a:ln>
            <a:noFill/>
          </a:ln>
        </p:spPr>
        <p:txBody>
          <a:bodyPr spcFirstLastPara="1" wrap="square" lIns="91425" tIns="45700" rIns="91425" bIns="45700" anchor="t" anchorCtr="0">
            <a:noAutofit/>
          </a:bodyPr>
          <a:lstStyle/>
          <a:p>
            <a:pPr marL="182880" marR="0" lvl="0" indent="-182880" algn="l" rtl="0">
              <a:lnSpc>
                <a:spcPct val="100000"/>
              </a:lnSpc>
              <a:spcBef>
                <a:spcPts val="0"/>
              </a:spcBef>
              <a:spcAft>
                <a:spcPts val="0"/>
              </a:spcAft>
              <a:buClr>
                <a:schemeClr val="dk1"/>
              </a:buClr>
              <a:buSzPts val="2200"/>
              <a:buFont typeface="Arial"/>
              <a:buChar char="•"/>
            </a:pPr>
            <a:r>
              <a:rPr lang="en-US" sz="2200" b="1" i="0" u="none" strike="noStrike" cap="none" dirty="0">
                <a:solidFill>
                  <a:schemeClr val="dk1"/>
                </a:solidFill>
                <a:latin typeface="Calibri"/>
                <a:ea typeface="Calibri"/>
                <a:cs typeface="Calibri"/>
                <a:sym typeface="Calibri"/>
              </a:rPr>
              <a:t>It needs to be </a:t>
            </a:r>
            <a:r>
              <a:rPr lang="en-US" sz="2200" b="1" i="0" u="sng" strike="noStrike" cap="none" dirty="0">
                <a:solidFill>
                  <a:schemeClr val="dk1"/>
                </a:solidFill>
                <a:latin typeface="Calibri"/>
                <a:ea typeface="Calibri"/>
                <a:cs typeface="Calibri"/>
                <a:sym typeface="Calibri"/>
              </a:rPr>
              <a:t>their</a:t>
            </a:r>
            <a:r>
              <a:rPr lang="en-US" sz="2200" b="1" i="0" u="none" strike="noStrike" cap="none" dirty="0">
                <a:solidFill>
                  <a:schemeClr val="dk1"/>
                </a:solidFill>
                <a:latin typeface="Calibri"/>
                <a:ea typeface="Calibri"/>
                <a:cs typeface="Calibri"/>
                <a:sym typeface="Calibri"/>
              </a:rPr>
              <a:t> “D” not yours.</a:t>
            </a:r>
            <a:endParaRPr sz="1400" b="0" i="0" u="none" strike="noStrike" cap="none" dirty="0">
              <a:solidFill>
                <a:srgbClr val="000000"/>
              </a:solidFill>
              <a:latin typeface="Arial"/>
              <a:ea typeface="Arial"/>
              <a:cs typeface="Arial"/>
              <a:sym typeface="Arial"/>
            </a:endParaRPr>
          </a:p>
          <a:p>
            <a:pPr marL="182880" marR="0" lvl="0" indent="-182880" algn="l" rtl="0">
              <a:lnSpc>
                <a:spcPct val="10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Dissatisfaction doesn't need to be negative and only about deficiency gaps.  It can be positive energy about an aspiration that hasn’t been realized.</a:t>
            </a:r>
            <a:endParaRPr sz="1400" b="0" i="0" u="none" strike="noStrike" cap="none" dirty="0">
              <a:solidFill>
                <a:srgbClr val="000000"/>
              </a:solidFill>
              <a:latin typeface="Arial"/>
              <a:ea typeface="Arial"/>
              <a:cs typeface="Arial"/>
              <a:sym typeface="Arial"/>
            </a:endParaRPr>
          </a:p>
          <a:p>
            <a:pPr marL="182880" marR="0" lvl="0" indent="-182880" algn="l" rtl="0">
              <a:lnSpc>
                <a:spcPct val="10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While “dissatisfaction” has a useful grittiness to it, you can also think of D in terms of a person’s motivations and interests.</a:t>
            </a:r>
            <a:endParaRPr sz="1400" b="0" i="0" u="none" strike="noStrike" cap="none" dirty="0">
              <a:solidFill>
                <a:srgbClr val="000000"/>
              </a:solidFill>
              <a:latin typeface="Arial"/>
              <a:ea typeface="Arial"/>
              <a:cs typeface="Arial"/>
              <a:sym typeface="Arial"/>
            </a:endParaRPr>
          </a:p>
          <a:p>
            <a:pPr marL="182880" marR="0" lvl="0" indent="-182880" algn="l" rtl="0">
              <a:lnSpc>
                <a:spcPct val="10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There can be “pass-through Ds” – e.g. an immediate boss with very high dissatisfaction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779"/>
        <p:cNvGrpSpPr/>
        <p:nvPr/>
      </p:nvGrpSpPr>
      <p:grpSpPr>
        <a:xfrm>
          <a:off x="0" y="0"/>
          <a:ext cx="0" cy="0"/>
          <a:chOff x="0" y="0"/>
          <a:chExt cx="0" cy="0"/>
        </a:xfrm>
      </p:grpSpPr>
      <p:sp>
        <p:nvSpPr>
          <p:cNvPr id="780" name="Google Shape;780;p81"/>
          <p:cNvSpPr txBox="1">
            <a:spLocks noGrp="1"/>
          </p:cNvSpPr>
          <p:nvPr>
            <p:ph type="title"/>
          </p:nvPr>
        </p:nvSpPr>
        <p:spPr>
          <a:xfrm>
            <a:off x="2286000" y="0"/>
            <a:ext cx="6858000" cy="1097280"/>
          </a:xfrm>
          <a:prstGeom prst="rect">
            <a:avLst/>
          </a:prstGeom>
          <a:solidFill>
            <a:srgbClr val="29FF29"/>
          </a:solidFill>
          <a:ln>
            <a:noFill/>
          </a:ln>
        </p:spPr>
        <p:txBody>
          <a:bodyPr spcFirstLastPara="1" wrap="square" lIns="182875" tIns="91425" rIns="182875" bIns="91425"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Think through DVP for getting people on board</a:t>
            </a:r>
            <a:endParaRPr/>
          </a:p>
        </p:txBody>
      </p:sp>
      <p:sp>
        <p:nvSpPr>
          <p:cNvPr id="781" name="Google Shape;781;p81"/>
          <p:cNvSpPr txBox="1"/>
          <p:nvPr/>
        </p:nvSpPr>
        <p:spPr>
          <a:xfrm>
            <a:off x="228600" y="1484174"/>
            <a:ext cx="8686800" cy="2996386"/>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Directions</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Look at the individuals on your power/opinion matrix who are “opponents” (high power, unfavorable). Pick a few and think about which part of DVP may be missing and how you can work with it:</a:t>
            </a:r>
            <a:endParaRPr sz="1400" b="0" i="0" u="none" strike="noStrike" cap="none" dirty="0">
              <a:solidFill>
                <a:srgbClr val="000000"/>
              </a:solidFill>
              <a:latin typeface="Arial"/>
              <a:ea typeface="Arial"/>
              <a:cs typeface="Arial"/>
              <a:sym typeface="Arial"/>
            </a:endParaRPr>
          </a:p>
          <a:p>
            <a:pPr marL="288925" marR="0" lvl="1" indent="-127000" algn="l" rtl="0">
              <a:lnSpc>
                <a:spcPct val="100000"/>
              </a:lnSpc>
              <a:spcBef>
                <a:spcPts val="60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The “D” that they have or you can generate for them</a:t>
            </a:r>
            <a:endParaRPr sz="1400" b="0" i="0" u="none" strike="noStrike" cap="none" dirty="0">
              <a:solidFill>
                <a:srgbClr val="000000"/>
              </a:solidFill>
              <a:latin typeface="Arial"/>
              <a:ea typeface="Arial"/>
              <a:cs typeface="Arial"/>
              <a:sym typeface="Arial"/>
            </a:endParaRPr>
          </a:p>
          <a:p>
            <a:pPr marL="288925" marR="0" lvl="1" indent="-127000" algn="l" rtl="0">
              <a:lnSpc>
                <a:spcPct val="100000"/>
              </a:lnSpc>
              <a:spcBef>
                <a:spcPts val="60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The “V” that they need to see of a better future and get excited by</a:t>
            </a:r>
            <a:endParaRPr sz="1400" b="0" i="0" u="none" strike="noStrike" cap="none" dirty="0">
              <a:solidFill>
                <a:srgbClr val="000000"/>
              </a:solidFill>
              <a:latin typeface="Arial"/>
              <a:ea typeface="Arial"/>
              <a:cs typeface="Arial"/>
              <a:sym typeface="Arial"/>
            </a:endParaRPr>
          </a:p>
          <a:p>
            <a:pPr marL="288925" marR="0" lvl="1" indent="-127000" algn="l" rtl="0">
              <a:lnSpc>
                <a:spcPct val="100000"/>
              </a:lnSpc>
              <a:spcBef>
                <a:spcPts val="60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The “P” they need to see to understand how this change will happen and what they need to do</a:t>
            </a:r>
            <a:endParaRPr sz="1400" b="0" i="0" u="none" strike="noStrike" cap="none" dirty="0">
              <a:solidFill>
                <a:srgbClr val="000000"/>
              </a:solidFill>
              <a:latin typeface="Arial"/>
              <a:ea typeface="Arial"/>
              <a:cs typeface="Arial"/>
              <a:sym typeface="Arial"/>
            </a:endParaRPr>
          </a:p>
        </p:txBody>
      </p:sp>
      <p:sp>
        <p:nvSpPr>
          <p:cNvPr id="782" name="Google Shape;782;p81"/>
          <p:cNvSpPr txBox="1"/>
          <p:nvPr/>
        </p:nvSpPr>
        <p:spPr>
          <a:xfrm>
            <a:off x="5943600" y="4251960"/>
            <a:ext cx="2743200" cy="646331"/>
          </a:xfrm>
          <a:prstGeom prst="rect">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See next page for a blank template</a:t>
            </a:r>
            <a:endParaRPr sz="1400" b="0" i="0" u="none" strike="noStrike" cap="none">
              <a:solidFill>
                <a:srgbClr val="000000"/>
              </a:solidFill>
              <a:latin typeface="Arial"/>
              <a:ea typeface="Arial"/>
              <a:cs typeface="Arial"/>
              <a:sym typeface="Arial"/>
            </a:endParaRPr>
          </a:p>
        </p:txBody>
      </p:sp>
      <p:sp>
        <p:nvSpPr>
          <p:cNvPr id="783" name="Google Shape;783;p81"/>
          <p:cNvSpPr txBox="1"/>
          <p:nvPr/>
        </p:nvSpPr>
        <p:spPr>
          <a:xfrm>
            <a:off x="9144" y="0"/>
            <a:ext cx="2267712" cy="1097280"/>
          </a:xfrm>
          <a:prstGeom prst="rect">
            <a:avLst/>
          </a:prstGeom>
          <a:solidFill>
            <a:srgbClr val="29FF29"/>
          </a:solidFill>
          <a:ln>
            <a:noFill/>
          </a:ln>
        </p:spPr>
        <p:txBody>
          <a:bodyPr spcFirstLastPara="1" wrap="square" lIns="182875" tIns="91425" rIns="91425" bIns="91425" anchor="t"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Assignment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 9</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useBgFill="1">
        <p:nvSpPr>
          <p:cNvPr id="143" name="Google Shape;143;p11"/>
          <p:cNvSpPr txBox="1">
            <a:spLocks noGrp="1"/>
          </p:cNvSpPr>
          <p:nvPr>
            <p:ph type="title"/>
          </p:nvPr>
        </p:nvSpPr>
        <p:spPr>
          <a:xfrm>
            <a:off x="0" y="0"/>
            <a:ext cx="9144000" cy="640080"/>
          </a:xfrm>
          <a:prstGeom prst="rect">
            <a:avLst/>
          </a:prstGeom>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Criteria for the TW challenge</a:t>
            </a:r>
            <a:endParaRPr dirty="0"/>
          </a:p>
        </p:txBody>
      </p:sp>
      <p:sp useBgFill="1">
        <p:nvSpPr>
          <p:cNvPr id="144" name="Google Shape;144;p11"/>
          <p:cNvSpPr txBox="1"/>
          <p:nvPr/>
        </p:nvSpPr>
        <p:spPr>
          <a:xfrm>
            <a:off x="457200" y="1325880"/>
            <a:ext cx="8229600" cy="4651174"/>
          </a:xfrm>
          <a:prstGeom prst="rect">
            <a:avLst/>
          </a:prstGeom>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Start with one of 2-3 most important challenges you face in informing people how to face the coronavirus pandemic.</a:t>
            </a:r>
            <a:endParaRPr sz="1400" b="0" i="0" u="none" strike="noStrike" cap="none" dirty="0">
              <a:solidFill>
                <a:srgbClr val="000000"/>
              </a:solidFill>
              <a:latin typeface="Arial"/>
              <a:ea typeface="Arial"/>
              <a:cs typeface="Arial"/>
              <a:sym typeface="Arial"/>
            </a:endParaRPr>
          </a:p>
          <a:p>
            <a:pPr marL="274320" marR="0" lvl="0" indent="-274320" algn="l" rtl="0">
              <a:lnSpc>
                <a:spcPct val="100000"/>
              </a:lnSpc>
              <a:spcBef>
                <a:spcPts val="6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Take a “CEO” perspective – whole enterprise, semester time frame.</a:t>
            </a:r>
            <a:endParaRPr sz="1400" b="0" i="0" u="none" strike="noStrike" cap="none" dirty="0">
              <a:solidFill>
                <a:srgbClr val="000000"/>
              </a:solidFill>
              <a:latin typeface="Arial"/>
              <a:ea typeface="Arial"/>
              <a:cs typeface="Arial"/>
              <a:sym typeface="Arial"/>
            </a:endParaRPr>
          </a:p>
          <a:p>
            <a:pPr marL="274320" marR="0" lvl="0" indent="-274320" algn="l" rtl="0">
              <a:lnSpc>
                <a:spcPct val="100000"/>
              </a:lnSpc>
              <a:spcBef>
                <a:spcPts val="6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Neither be too broad nor too narrow.</a:t>
            </a:r>
            <a:endParaRPr sz="1400" b="0" i="0" u="none" strike="noStrike" cap="none" dirty="0">
              <a:solidFill>
                <a:srgbClr val="000000"/>
              </a:solidFill>
              <a:latin typeface="Arial"/>
              <a:ea typeface="Arial"/>
              <a:cs typeface="Arial"/>
              <a:sym typeface="Arial"/>
            </a:endParaRPr>
          </a:p>
          <a:p>
            <a:pPr marL="274320" marR="0" lvl="0" indent="-274320" algn="l" rtl="0">
              <a:lnSpc>
                <a:spcPct val="100000"/>
              </a:lnSpc>
              <a:spcBef>
                <a:spcPts val="6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Always, four or five people must contribute – not just you, but other members of the class.</a:t>
            </a:r>
            <a:endParaRPr sz="1400" b="0" i="0" u="none" strike="noStrike" cap="none" dirty="0">
              <a:solidFill>
                <a:srgbClr val="000000"/>
              </a:solidFill>
              <a:latin typeface="Arial"/>
              <a:ea typeface="Arial"/>
              <a:cs typeface="Arial"/>
              <a:sym typeface="Arial"/>
            </a:endParaRPr>
          </a:p>
          <a:p>
            <a:pPr marL="274320" marR="0" lvl="0" indent="-274320" algn="l" rtl="0">
              <a:lnSpc>
                <a:spcPct val="100000"/>
              </a:lnSpc>
              <a:spcBef>
                <a:spcPts val="6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Imagine something that demands change to achieve performance – not “business as usual.”</a:t>
            </a:r>
            <a:endParaRPr sz="1400" b="0" i="0" u="none" strike="noStrike" cap="none" dirty="0">
              <a:solidFill>
                <a:srgbClr val="000000"/>
              </a:solidFill>
              <a:latin typeface="Arial"/>
              <a:ea typeface="Arial"/>
              <a:cs typeface="Arial"/>
              <a:sym typeface="Arial"/>
            </a:endParaRPr>
          </a:p>
          <a:p>
            <a:pPr marL="274320" marR="0" lvl="0" indent="-274320" algn="l" rtl="0">
              <a:lnSpc>
                <a:spcPct val="100000"/>
              </a:lnSpc>
              <a:spcBef>
                <a:spcPts val="6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Do something you’ll feel at risk for when you “go public.”</a:t>
            </a:r>
            <a:endParaRPr sz="1400" b="0" i="0" u="none" strike="noStrike" cap="none" dirty="0">
              <a:solidFill>
                <a:srgbClr val="000000"/>
              </a:solidFill>
              <a:latin typeface="Arial"/>
              <a:ea typeface="Arial"/>
              <a:cs typeface="Arial"/>
              <a:sym typeface="Arial"/>
            </a:endParaRPr>
          </a:p>
          <a:p>
            <a:pPr marL="274320" marR="0" lvl="0" indent="-274320" algn="l" rtl="0">
              <a:lnSpc>
                <a:spcPct val="100000"/>
              </a:lnSpc>
              <a:spcBef>
                <a:spcPts val="6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Is the idea “ripe” – does it really makes sense for </a:t>
            </a:r>
            <a:r>
              <a:rPr lang="en-US" sz="2400" b="1" i="0" u="none" strike="noStrike" cap="none" dirty="0">
                <a:solidFill>
                  <a:srgbClr val="000000"/>
                </a:solidFill>
                <a:latin typeface="Calibri"/>
                <a:ea typeface="Calibri"/>
                <a:cs typeface="Calibri"/>
                <a:sym typeface="Calibri"/>
              </a:rPr>
              <a:t>now</a:t>
            </a:r>
            <a:r>
              <a:rPr lang="en-US" sz="2400" i="0" u="none" strike="noStrike" cap="none" dirty="0">
                <a:solidFill>
                  <a:srgbClr val="000000"/>
                </a:solidFill>
                <a:latin typeface="Calibri"/>
                <a:ea typeface="Calibri"/>
                <a:cs typeface="Calibri"/>
                <a:sym typeface="Calibri"/>
              </a:rPr>
              <a:t>?</a:t>
            </a:r>
            <a:endParaRPr sz="1400" i="0" u="none" strike="noStrike" cap="none" dirty="0">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787"/>
        <p:cNvGrpSpPr/>
        <p:nvPr/>
      </p:nvGrpSpPr>
      <p:grpSpPr>
        <a:xfrm>
          <a:off x="0" y="0"/>
          <a:ext cx="0" cy="0"/>
          <a:chOff x="0" y="0"/>
          <a:chExt cx="0" cy="0"/>
        </a:xfrm>
      </p:grpSpPr>
      <p:sp>
        <p:nvSpPr>
          <p:cNvPr id="788" name="Google Shape;788;p82"/>
          <p:cNvSpPr txBox="1">
            <a:spLocks noGrp="1"/>
          </p:cNvSpPr>
          <p:nvPr>
            <p:ph type="title"/>
          </p:nvPr>
        </p:nvSpPr>
        <p:spPr>
          <a:xfrm>
            <a:off x="0" y="0"/>
            <a:ext cx="9144000" cy="640080"/>
          </a:xfrm>
          <a:prstGeom prst="rect">
            <a:avLst/>
          </a:prstGeom>
          <a:solidFill>
            <a:srgbClr val="29FF29"/>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latin typeface="Calibri"/>
                <a:ea typeface="Calibri"/>
                <a:cs typeface="Calibri"/>
                <a:sym typeface="Calibri"/>
              </a:rPr>
              <a:t>Using DVP to get people on board</a:t>
            </a:r>
            <a:endParaRPr sz="3200"/>
          </a:p>
        </p:txBody>
      </p:sp>
      <p:graphicFrame>
        <p:nvGraphicFramePr>
          <p:cNvPr id="789" name="Google Shape;789;p82"/>
          <p:cNvGraphicFramePr/>
          <p:nvPr/>
        </p:nvGraphicFramePr>
        <p:xfrm>
          <a:off x="457200" y="1219200"/>
          <a:ext cx="8229600" cy="3273840"/>
        </p:xfrm>
        <a:graphic>
          <a:graphicData uri="http://schemas.openxmlformats.org/drawingml/2006/table">
            <a:tbl>
              <a:tblPr firstRow="1" bandRow="1">
                <a:noFill/>
                <a:tableStyleId>{77A76CC9-9744-4508-BD43-08D2B44C092B}</a:tableStyleId>
              </a:tblPr>
              <a:tblGrid>
                <a:gridCol w="1343450">
                  <a:extLst>
                    <a:ext uri="{9D8B030D-6E8A-4147-A177-3AD203B41FA5}">
                      <a16:colId xmlns:a16="http://schemas.microsoft.com/office/drawing/2014/main" val="20000"/>
                    </a:ext>
                  </a:extLst>
                </a:gridCol>
                <a:gridCol w="924675">
                  <a:extLst>
                    <a:ext uri="{9D8B030D-6E8A-4147-A177-3AD203B41FA5}">
                      <a16:colId xmlns:a16="http://schemas.microsoft.com/office/drawing/2014/main" val="20001"/>
                    </a:ext>
                  </a:extLst>
                </a:gridCol>
                <a:gridCol w="5961475">
                  <a:extLst>
                    <a:ext uri="{9D8B030D-6E8A-4147-A177-3AD203B41FA5}">
                      <a16:colId xmlns:a16="http://schemas.microsoft.com/office/drawing/2014/main" val="20002"/>
                    </a:ext>
                  </a:extLst>
                </a:gridCol>
              </a:tblGrid>
              <a:tr h="1369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Person/</a:t>
                      </a:r>
                      <a:endParaRPr sz="1400" u="none" strike="noStrike" cap="none"/>
                    </a:p>
                    <a:p>
                      <a:pPr marL="0" marR="0" lvl="0" indent="0" algn="l" rtl="0">
                        <a:lnSpc>
                          <a:spcPct val="100000"/>
                        </a:lnSpc>
                        <a:spcBef>
                          <a:spcPts val="0"/>
                        </a:spcBef>
                        <a:spcAft>
                          <a:spcPts val="0"/>
                        </a:spcAft>
                        <a:buClr>
                          <a:srgbClr val="000000"/>
                        </a:buClr>
                        <a:buSzPts val="1600"/>
                        <a:buFont typeface="Arial"/>
                        <a:buNone/>
                      </a:pPr>
                      <a:r>
                        <a:rPr lang="en-US" sz="1600" u="none" strike="noStrike" cap="none"/>
                        <a:t>Group</a:t>
                      </a:r>
                      <a:endParaRPr sz="1400" u="none" strike="noStrike" cap="none"/>
                    </a:p>
                  </a:txBody>
                  <a:tcPr marL="91450" marR="91450" marT="18300" marB="18300" anchor="b">
                    <a:solidFill>
                      <a:srgbClr val="1E4E7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D, V or P at issue</a:t>
                      </a:r>
                      <a:endParaRPr sz="1400" u="none" strike="noStrike" cap="none"/>
                    </a:p>
                  </a:txBody>
                  <a:tcPr marL="91450" marR="91450" marT="18300" marB="18300" anchor="b">
                    <a:solidFill>
                      <a:srgbClr val="1E4E7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What’s missing for them and possible approaches to get them on board”*</a:t>
                      </a:r>
                      <a:endParaRPr sz="1600" u="none" strike="noStrike" cap="none"/>
                    </a:p>
                  </a:txBody>
                  <a:tcPr marL="91450" marR="91450" marT="18300" marB="18300" anchor="b">
                    <a:solidFill>
                      <a:srgbClr val="1E4E79"/>
                    </a:solidFill>
                  </a:tcPr>
                </a:tc>
                <a:extLst>
                  <a:ext uri="{0D108BD9-81ED-4DB2-BD59-A6C34878D82A}">
                    <a16:rowId xmlns:a16="http://schemas.microsoft.com/office/drawing/2014/main" val="10000"/>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1"/>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2"/>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3"/>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4"/>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5"/>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6"/>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7"/>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8"/>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9"/>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10"/>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11"/>
                  </a:ext>
                </a:extLst>
              </a:tr>
            </a:tbl>
          </a:graphicData>
        </a:graphic>
      </p:graphicFrame>
      <p:sp>
        <p:nvSpPr>
          <p:cNvPr id="790" name="Google Shape;790;p82"/>
          <p:cNvSpPr/>
          <p:nvPr/>
        </p:nvSpPr>
        <p:spPr>
          <a:xfrm>
            <a:off x="457200" y="5161746"/>
            <a:ext cx="8229600" cy="95410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91440" marR="0" lvl="0" indent="-9144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Possible sources of their “D” (dissatisfaction)?</a:t>
            </a:r>
            <a:endParaRPr sz="1400" b="0" i="0" u="none" strike="noStrike" cap="none">
              <a:solidFill>
                <a:srgbClr val="000000"/>
              </a:solidFill>
              <a:latin typeface="Arial"/>
              <a:ea typeface="Arial"/>
              <a:cs typeface="Arial"/>
              <a:sym typeface="Arial"/>
            </a:endParaRPr>
          </a:p>
          <a:p>
            <a:pPr marL="91440" marR="0" lvl="0" indent="-9144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Possible lack of seeing or agreeing with the “V” (vision)?</a:t>
            </a:r>
            <a:endParaRPr sz="1400" b="0" i="0" u="none" strike="noStrike" cap="none">
              <a:solidFill>
                <a:srgbClr val="000000"/>
              </a:solidFill>
              <a:latin typeface="Arial"/>
              <a:ea typeface="Arial"/>
              <a:cs typeface="Arial"/>
              <a:sym typeface="Arial"/>
            </a:endParaRPr>
          </a:p>
          <a:p>
            <a:pPr marL="91440" marR="0" lvl="0" indent="-9144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Possible lack of understanding or fearing the “P” (process)?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55"/>
        <p:cNvGrpSpPr/>
        <p:nvPr/>
      </p:nvGrpSpPr>
      <p:grpSpPr>
        <a:xfrm>
          <a:off x="0" y="0"/>
          <a:ext cx="0" cy="0"/>
          <a:chOff x="0" y="0"/>
          <a:chExt cx="0" cy="0"/>
        </a:xfrm>
      </p:grpSpPr>
      <p:sp useBgFill="1">
        <p:nvSpPr>
          <p:cNvPr id="56" name="Google Shape;56;p1"/>
          <p:cNvSpPr txBox="1">
            <a:spLocks noGrp="1"/>
          </p:cNvSpPr>
          <p:nvPr>
            <p:ph type="ctrTitle"/>
          </p:nvPr>
        </p:nvSpPr>
        <p:spPr>
          <a:xfrm>
            <a:off x="4989965" y="1413659"/>
            <a:ext cx="3483937" cy="2089951"/>
          </a:xfrm>
          <a:prstGeom prst="rect">
            <a:avLst/>
          </a:prstGeom>
        </p:spPr>
        <p:txBody>
          <a:bodyPr spcFirstLastPara="1" lIns="182875" tIns="45700" rIns="457200" bIns="45700" anchor="b" anchorCtr="0">
            <a:normAutofit fontScale="90000"/>
          </a:bodyPr>
          <a:lstStyle/>
          <a:p>
            <a:pPr marL="228600" lvl="0" indent="0" rtl="0">
              <a:spcBef>
                <a:spcPts val="0"/>
              </a:spcBef>
              <a:spcAft>
                <a:spcPts val="0"/>
              </a:spcAft>
              <a:buClr>
                <a:schemeClr val="lt1"/>
              </a:buClr>
              <a:buSzPts val="4800"/>
              <a:buFont typeface="Calibri"/>
              <a:buNone/>
            </a:pPr>
            <a:r>
              <a:rPr lang="en-US" sz="4400" b="1" dirty="0">
                <a:solidFill>
                  <a:schemeClr val="bg1"/>
                </a:solidFill>
                <a:latin typeface="Calibri"/>
                <a:ea typeface="Calibri"/>
                <a:cs typeface="Calibri"/>
                <a:sym typeface="Calibri"/>
              </a:rPr>
              <a:t>Technical Writing</a:t>
            </a: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Coronavirus Challenge</a:t>
            </a:r>
            <a:br>
              <a:rPr lang="en-US" sz="4400" b="1" dirty="0">
                <a:solidFill>
                  <a:schemeClr val="bg1"/>
                </a:solidFill>
                <a:latin typeface="Calibri"/>
                <a:ea typeface="Calibri"/>
                <a:cs typeface="Calibri"/>
                <a:sym typeface="Calibri"/>
              </a:rPr>
            </a:b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Part 9</a:t>
            </a:r>
            <a:endParaRPr lang="en-US" sz="4400" b="1" dirty="0"/>
          </a:p>
        </p:txBody>
      </p:sp>
      <p:sp useBgFill="1">
        <p:nvSpPr>
          <p:cNvPr id="57" name="Google Shape;57;p1"/>
          <p:cNvSpPr txBox="1">
            <a:spLocks noGrp="1"/>
          </p:cNvSpPr>
          <p:nvPr>
            <p:ph type="subTitle" idx="1"/>
          </p:nvPr>
        </p:nvSpPr>
        <p:spPr>
          <a:xfrm>
            <a:off x="4989965" y="3678221"/>
            <a:ext cx="3483937" cy="420875"/>
          </a:xfrm>
          <a:prstGeom prst="rect">
            <a:avLst/>
          </a:prstGeom>
        </p:spPr>
        <p:txBody>
          <a:bodyPr spcFirstLastPara="1" lIns="457200" tIns="45700" rIns="457200" bIns="45700" anchor="t" anchorCtr="0">
            <a:normAutofit/>
          </a:bodyPr>
          <a:lstStyle/>
          <a:p>
            <a:pPr marL="0" lvl="0" indent="0" rtl="0">
              <a:spcBef>
                <a:spcPts val="0"/>
              </a:spcBef>
              <a:spcAft>
                <a:spcPts val="600"/>
              </a:spcAft>
              <a:buClr>
                <a:schemeClr val="lt1"/>
              </a:buClr>
              <a:buSzPts val="2400"/>
              <a:buNone/>
            </a:pPr>
            <a:r>
              <a:rPr lang="en-US" sz="1700" dirty="0">
                <a:solidFill>
                  <a:schemeClr val="bg1"/>
                </a:solidFill>
              </a:rPr>
              <a:t>Summer 2020</a:t>
            </a:r>
          </a:p>
        </p:txBody>
      </p:sp>
      <p:sp>
        <p:nvSpPr>
          <p:cNvPr id="62" name="Freeform: Shape 6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 name="Picture 2" descr="A group of people standing next to a person&#10;&#10;Description automatically generated">
            <a:extLst>
              <a:ext uri="{FF2B5EF4-FFF2-40B4-BE49-F238E27FC236}">
                <a16:creationId xmlns:a16="http://schemas.microsoft.com/office/drawing/2014/main" id="{9CF90D71-5BC5-4717-80D8-0C6A1B22B626}"/>
              </a:ext>
            </a:extLst>
          </p:cNvPr>
          <p:cNvPicPr>
            <a:picLocks noChangeAspect="1"/>
          </p:cNvPicPr>
          <p:nvPr/>
        </p:nvPicPr>
        <p:blipFill rotWithShape="1">
          <a:blip r:embed="rId3"/>
          <a:srcRect l="28649" t="5367" r="21940" b="-1376"/>
          <a:stretch/>
        </p:blipFill>
        <p:spPr>
          <a:xfrm>
            <a:off x="0" y="98333"/>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useBgFill="1">
        <p:nvSpPr>
          <p:cNvPr id="6" name="Rectangle 5">
            <a:extLst>
              <a:ext uri="{FF2B5EF4-FFF2-40B4-BE49-F238E27FC236}">
                <a16:creationId xmlns:a16="http://schemas.microsoft.com/office/drawing/2014/main" id="{244373EE-DB43-4F6A-9ED1-5C52E44D517F}"/>
              </a:ext>
            </a:extLst>
          </p:cNvPr>
          <p:cNvSpPr/>
          <p:nvPr/>
        </p:nvSpPr>
        <p:spPr>
          <a:xfrm>
            <a:off x="4262284" y="4273707"/>
            <a:ext cx="4572000" cy="4001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82689355"/>
      </p:ext>
    </p:extLst>
  </p:cSld>
  <p:clrMapOvr>
    <a:overrideClrMapping bg1="dk1" tx1="lt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795"/>
        <p:cNvGrpSpPr/>
        <p:nvPr/>
      </p:nvGrpSpPr>
      <p:grpSpPr>
        <a:xfrm>
          <a:off x="0" y="0"/>
          <a:ext cx="0" cy="0"/>
          <a:chOff x="0" y="0"/>
          <a:chExt cx="0" cy="0"/>
        </a:xfrm>
      </p:grpSpPr>
      <p:sp>
        <p:nvSpPr>
          <p:cNvPr id="796" name="Google Shape;796;p83"/>
          <p:cNvSpPr/>
          <p:nvPr/>
        </p:nvSpPr>
        <p:spPr>
          <a:xfrm>
            <a:off x="685800" y="1981200"/>
            <a:ext cx="7772400" cy="19208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Calibri"/>
              <a:buNone/>
            </a:pPr>
            <a:r>
              <a:rPr lang="en-US" sz="6000" b="0" i="0" u="none" strike="noStrike" cap="none">
                <a:solidFill>
                  <a:schemeClr val="dk1"/>
                </a:solidFill>
                <a:latin typeface="Calibri"/>
                <a:ea typeface="Calibri"/>
                <a:cs typeface="Calibri"/>
                <a:sym typeface="Calibri"/>
              </a:rPr>
              <a:t>Moving Into Action:  Getting Off to a Great Start</a:t>
            </a:r>
            <a:br>
              <a:rPr lang="en-US" sz="6000" b="0" i="0" u="none" strike="noStrike" cap="none">
                <a:solidFill>
                  <a:schemeClr val="dk1"/>
                </a:solidFill>
                <a:latin typeface="Calibri"/>
                <a:ea typeface="Calibri"/>
                <a:cs typeface="Calibri"/>
                <a:sym typeface="Calibri"/>
              </a:rPr>
            </a:br>
            <a:endParaRPr sz="6000" b="0" i="0" u="none" strike="noStrike" cap="none">
              <a:solidFill>
                <a:schemeClr val="dk1"/>
              </a:solidFill>
              <a:latin typeface="Calibri"/>
              <a:ea typeface="Calibri"/>
              <a:cs typeface="Calibri"/>
              <a:sym typeface="Calibri"/>
            </a:endParaRPr>
          </a:p>
        </p:txBody>
      </p:sp>
      <p:sp>
        <p:nvSpPr>
          <p:cNvPr id="797" name="Google Shape;797;p8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801"/>
        <p:cNvGrpSpPr/>
        <p:nvPr/>
      </p:nvGrpSpPr>
      <p:grpSpPr>
        <a:xfrm>
          <a:off x="0" y="0"/>
          <a:ext cx="0" cy="0"/>
          <a:chOff x="0" y="0"/>
          <a:chExt cx="0" cy="0"/>
        </a:xfrm>
      </p:grpSpPr>
      <p:sp>
        <p:nvSpPr>
          <p:cNvPr id="802" name="Google Shape;802;p84"/>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The S-Curve</a:t>
            </a:r>
            <a:endParaRPr/>
          </a:p>
        </p:txBody>
      </p:sp>
      <p:sp>
        <p:nvSpPr>
          <p:cNvPr id="803" name="Google Shape;803;p84"/>
          <p:cNvSpPr txBox="1"/>
          <p:nvPr/>
        </p:nvSpPr>
        <p:spPr>
          <a:xfrm>
            <a:off x="6126480" y="2834640"/>
            <a:ext cx="2560320" cy="3200400"/>
          </a:xfrm>
          <a:prstGeom prst="rect">
            <a:avLst/>
          </a:prstGeom>
          <a:solidFill>
            <a:schemeClr val="lt1"/>
          </a:solidFill>
          <a:ln>
            <a:noFill/>
          </a:ln>
        </p:spPr>
        <p:txBody>
          <a:bodyPr spcFirstLastPara="1" wrap="square" lIns="91425" tIns="45700" rIns="91425" bIns="45700" anchor="t" anchorCtr="0">
            <a:noAutofit/>
          </a:bodyPr>
          <a:lstStyle/>
          <a:p>
            <a:pPr marL="182880" marR="0" lvl="0" indent="-18288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Major performance outcomes accomplished</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Everyone needed actively participating</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New routines in place of old</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The once foreign now known and familiar</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Uncertainties and risk largely gone</a:t>
            </a:r>
            <a:endParaRPr sz="1800" b="0" i="0" u="none" strike="noStrike" cap="none">
              <a:solidFill>
                <a:schemeClr val="dk1"/>
              </a:solidFill>
              <a:latin typeface="Calibri"/>
              <a:ea typeface="Calibri"/>
              <a:cs typeface="Calibri"/>
              <a:sym typeface="Calibri"/>
            </a:endParaRPr>
          </a:p>
        </p:txBody>
      </p:sp>
      <p:cxnSp>
        <p:nvCxnSpPr>
          <p:cNvPr id="804" name="Google Shape;804;p84"/>
          <p:cNvCxnSpPr/>
          <p:nvPr/>
        </p:nvCxnSpPr>
        <p:spPr>
          <a:xfrm>
            <a:off x="1645920" y="6172200"/>
            <a:ext cx="7040880" cy="0"/>
          </a:xfrm>
          <a:prstGeom prst="straightConnector1">
            <a:avLst/>
          </a:prstGeom>
          <a:noFill/>
          <a:ln w="38100" cap="flat" cmpd="sng">
            <a:solidFill>
              <a:schemeClr val="dk1"/>
            </a:solidFill>
            <a:prstDash val="solid"/>
            <a:round/>
            <a:headEnd type="none" w="sm" len="sm"/>
            <a:tailEnd type="stealth" w="med" len="med"/>
          </a:ln>
        </p:spPr>
      </p:cxnSp>
      <p:cxnSp>
        <p:nvCxnSpPr>
          <p:cNvPr id="805" name="Google Shape;805;p84"/>
          <p:cNvCxnSpPr/>
          <p:nvPr/>
        </p:nvCxnSpPr>
        <p:spPr>
          <a:xfrm rot="10800000">
            <a:off x="6035040" y="2194560"/>
            <a:ext cx="0" cy="548640"/>
          </a:xfrm>
          <a:prstGeom prst="straightConnector1">
            <a:avLst/>
          </a:prstGeom>
          <a:noFill/>
          <a:ln w="50800" cap="flat" cmpd="sng">
            <a:solidFill>
              <a:schemeClr val="dk1"/>
            </a:solidFill>
            <a:prstDash val="solid"/>
            <a:round/>
            <a:headEnd type="none" w="sm" len="sm"/>
            <a:tailEnd type="triangle" w="med" len="med"/>
          </a:ln>
        </p:spPr>
      </p:cxnSp>
      <p:sp>
        <p:nvSpPr>
          <p:cNvPr id="806" name="Google Shape;806;p84"/>
          <p:cNvSpPr/>
          <p:nvPr/>
        </p:nvSpPr>
        <p:spPr>
          <a:xfrm>
            <a:off x="6125509" y="2327255"/>
            <a:ext cx="2332691"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Beginning of End</a:t>
            </a:r>
            <a:endParaRPr sz="1800" b="0" i="0" u="none" strike="noStrike" cap="none">
              <a:solidFill>
                <a:schemeClr val="dk1"/>
              </a:solidFill>
              <a:latin typeface="Calibri"/>
              <a:ea typeface="Calibri"/>
              <a:cs typeface="Calibri"/>
              <a:sym typeface="Calibri"/>
            </a:endParaRPr>
          </a:p>
        </p:txBody>
      </p:sp>
      <p:sp>
        <p:nvSpPr>
          <p:cNvPr id="807" name="Google Shape;807;p84"/>
          <p:cNvSpPr/>
          <p:nvPr/>
        </p:nvSpPr>
        <p:spPr>
          <a:xfrm>
            <a:off x="3326448" y="6243552"/>
            <a:ext cx="712054"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Time</a:t>
            </a:r>
            <a:endParaRPr sz="1800" b="0" i="0" u="none" strike="noStrike" cap="none">
              <a:solidFill>
                <a:schemeClr val="dk1"/>
              </a:solidFill>
              <a:latin typeface="Calibri"/>
              <a:ea typeface="Calibri"/>
              <a:cs typeface="Calibri"/>
              <a:sym typeface="Calibri"/>
            </a:endParaRPr>
          </a:p>
        </p:txBody>
      </p:sp>
      <p:sp>
        <p:nvSpPr>
          <p:cNvPr id="808" name="Google Shape;808;p84"/>
          <p:cNvSpPr/>
          <p:nvPr/>
        </p:nvSpPr>
        <p:spPr>
          <a:xfrm>
            <a:off x="2046288" y="1051559"/>
            <a:ext cx="2560320" cy="3970318"/>
          </a:xfrm>
          <a:prstGeom prst="rect">
            <a:avLst/>
          </a:prstGeom>
          <a:solidFill>
            <a:schemeClr val="lt1"/>
          </a:solidFill>
          <a:ln>
            <a:noFill/>
          </a:ln>
        </p:spPr>
        <p:txBody>
          <a:bodyPr spcFirstLastPara="1" wrap="square" lIns="91425" tIns="45700" rIns="91425" bIns="45700" anchor="t" anchorCtr="0">
            <a:noAutofit/>
          </a:bodyPr>
          <a:lstStyle/>
          <a:p>
            <a:pPr marL="182880" marR="0" lvl="0" indent="-18288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Articulated the performance challenge</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Tested it with key stakeholders</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Own the challenge as a leadership team and aren’t turning back</a:t>
            </a:r>
            <a:endParaRPr sz="1800" b="0" i="0" u="none" strike="noStrike" cap="none">
              <a:solidFill>
                <a:srgbClr val="000000"/>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Gone public </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Achieved early wins </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Stopped doing things to gain needed time, attention and capacity</a:t>
            </a:r>
            <a:endParaRPr sz="1800" b="0" i="0" u="none" strike="noStrike" cap="none">
              <a:solidFill>
                <a:schemeClr val="dk1"/>
              </a:solidFill>
              <a:latin typeface="Calibri"/>
              <a:ea typeface="Calibri"/>
              <a:cs typeface="Calibri"/>
              <a:sym typeface="Calibri"/>
            </a:endParaRPr>
          </a:p>
          <a:p>
            <a:pPr marL="182880" marR="0" lvl="0" indent="-18288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Established momentum </a:t>
            </a:r>
            <a:endParaRPr sz="1800" b="0" i="0" u="none" strike="noStrike" cap="none">
              <a:solidFill>
                <a:schemeClr val="dk1"/>
              </a:solidFill>
              <a:latin typeface="Calibri"/>
              <a:ea typeface="Calibri"/>
              <a:cs typeface="Calibri"/>
              <a:sym typeface="Calibri"/>
            </a:endParaRPr>
          </a:p>
        </p:txBody>
      </p:sp>
      <p:sp>
        <p:nvSpPr>
          <p:cNvPr id="809" name="Google Shape;809;p84"/>
          <p:cNvSpPr txBox="1"/>
          <p:nvPr/>
        </p:nvSpPr>
        <p:spPr>
          <a:xfrm rot="-5400000">
            <a:off x="558482" y="5084762"/>
            <a:ext cx="1717675" cy="457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Performance</a:t>
            </a:r>
            <a:endParaRPr sz="1800" b="0" i="0" u="none" strike="noStrike" cap="none">
              <a:solidFill>
                <a:schemeClr val="dk1"/>
              </a:solidFill>
              <a:latin typeface="Calibri"/>
              <a:ea typeface="Calibri"/>
              <a:cs typeface="Calibri"/>
              <a:sym typeface="Calibri"/>
            </a:endParaRPr>
          </a:p>
        </p:txBody>
      </p:sp>
      <p:sp>
        <p:nvSpPr>
          <p:cNvPr id="810" name="Google Shape;810;p84"/>
          <p:cNvSpPr/>
          <p:nvPr/>
        </p:nvSpPr>
        <p:spPr>
          <a:xfrm>
            <a:off x="1611312" y="1676252"/>
            <a:ext cx="6775132" cy="4495948"/>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1" name="Google Shape;811;p84"/>
          <p:cNvSpPr/>
          <p:nvPr/>
        </p:nvSpPr>
        <p:spPr>
          <a:xfrm>
            <a:off x="3656629" y="5303520"/>
            <a:ext cx="2332691"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End of Beginning</a:t>
            </a:r>
            <a:endParaRPr sz="2400" b="0" i="0" u="sng" strike="noStrike" cap="none">
              <a:solidFill>
                <a:srgbClr val="000000"/>
              </a:solidFill>
              <a:latin typeface="Calibri"/>
              <a:ea typeface="Calibri"/>
              <a:cs typeface="Calibri"/>
              <a:sym typeface="Calibri"/>
            </a:endParaRPr>
          </a:p>
        </p:txBody>
      </p:sp>
      <p:cxnSp>
        <p:nvCxnSpPr>
          <p:cNvPr id="812" name="Google Shape;812;p84"/>
          <p:cNvCxnSpPr/>
          <p:nvPr/>
        </p:nvCxnSpPr>
        <p:spPr>
          <a:xfrm>
            <a:off x="3749040" y="4846320"/>
            <a:ext cx="0" cy="457200"/>
          </a:xfrm>
          <a:prstGeom prst="straightConnector1">
            <a:avLst/>
          </a:prstGeom>
          <a:noFill/>
          <a:ln w="50800" cap="flat" cmpd="sng">
            <a:solidFill>
              <a:schemeClr val="dk1"/>
            </a:solidFill>
            <a:prstDash val="solid"/>
            <a:round/>
            <a:headEnd type="none" w="sm" len="sm"/>
            <a:tailEnd type="triangle" w="med" len="med"/>
          </a:ln>
        </p:spPr>
      </p:cxnSp>
      <p:cxnSp>
        <p:nvCxnSpPr>
          <p:cNvPr id="813" name="Google Shape;813;p84"/>
          <p:cNvCxnSpPr/>
          <p:nvPr/>
        </p:nvCxnSpPr>
        <p:spPr>
          <a:xfrm rot="10800000">
            <a:off x="1645920" y="1143000"/>
            <a:ext cx="0" cy="5029200"/>
          </a:xfrm>
          <a:prstGeom prst="straightConnector1">
            <a:avLst/>
          </a:prstGeom>
          <a:noFill/>
          <a:ln w="38100" cap="flat" cmpd="sng">
            <a:solidFill>
              <a:srgbClr val="00B050"/>
            </a:solidFill>
            <a:prstDash val="solid"/>
            <a:round/>
            <a:headEnd type="none" w="sm" len="sm"/>
            <a:tailEnd type="stealth" w="med" len="med"/>
          </a:ln>
        </p:spPr>
      </p:cxnSp>
      <p:sp>
        <p:nvSpPr>
          <p:cNvPr id="814" name="Google Shape;814;p84"/>
          <p:cNvSpPr/>
          <p:nvPr/>
        </p:nvSpPr>
        <p:spPr>
          <a:xfrm>
            <a:off x="240933" y="1417320"/>
            <a:ext cx="1434217" cy="2680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9644"/>
              </a:buClr>
              <a:buSzPts val="1800"/>
              <a:buFont typeface="Calibri"/>
              <a:buNone/>
            </a:pPr>
            <a:r>
              <a:rPr lang="en-US" sz="1800" b="1" i="0" u="none" strike="noStrike" cap="none">
                <a:solidFill>
                  <a:srgbClr val="009644"/>
                </a:solidFill>
                <a:latin typeface="Calibri"/>
                <a:ea typeface="Calibri"/>
                <a:cs typeface="Calibri"/>
                <a:sym typeface="Calibri"/>
              </a:rPr>
              <a:t>Performance results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1650"/>
              </a:spcBef>
              <a:spcAft>
                <a:spcPts val="0"/>
              </a:spcAft>
              <a:buClr>
                <a:srgbClr val="000000"/>
              </a:buClr>
              <a:buSzPts val="1800"/>
              <a:buFont typeface="Calibri"/>
              <a:buNone/>
            </a:pPr>
            <a:r>
              <a:rPr lang="en-US" sz="1800" b="0" i="1" u="none" strike="noStrike" cap="none">
                <a:solidFill>
                  <a:srgbClr val="000000"/>
                </a:solidFill>
                <a:latin typeface="Calibri"/>
                <a:ea typeface="Calibri"/>
                <a:cs typeface="Calibri"/>
                <a:sym typeface="Calibri"/>
              </a:rPr>
              <a:t>and</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70C0"/>
              </a:buClr>
              <a:buSzPts val="1800"/>
              <a:buFont typeface="Calibri"/>
              <a:buNone/>
            </a:pPr>
            <a:r>
              <a:rPr lang="en-US" sz="1800" b="1" i="0" u="none" strike="noStrike" cap="none">
                <a:solidFill>
                  <a:srgbClr val="0070C0"/>
                </a:solidFill>
                <a:latin typeface="Calibri"/>
                <a:ea typeface="Calibri"/>
                <a:cs typeface="Calibri"/>
                <a:sym typeface="Calibri"/>
              </a:rPr>
              <a:t>People contributing </a:t>
            </a:r>
            <a:r>
              <a:rPr lang="en-US" sz="1800" b="0" i="0" u="none" strike="noStrike" cap="none">
                <a:solidFill>
                  <a:srgbClr val="000000"/>
                </a:solidFill>
                <a:latin typeface="Calibri"/>
                <a:ea typeface="Calibri"/>
                <a:cs typeface="Calibri"/>
                <a:sym typeface="Calibri"/>
              </a:rPr>
              <a:t>to performance results</a:t>
            </a:r>
            <a:endParaRPr sz="1800" b="0" i="0" u="none" strike="noStrike" cap="none">
              <a:solidFill>
                <a:schemeClr val="dk1"/>
              </a:solidFill>
              <a:latin typeface="Calibri"/>
              <a:ea typeface="Calibri"/>
              <a:cs typeface="Calibri"/>
              <a:sym typeface="Calibri"/>
            </a:endParaRPr>
          </a:p>
        </p:txBody>
      </p:sp>
      <p:cxnSp>
        <p:nvCxnSpPr>
          <p:cNvPr id="815" name="Google Shape;815;p84"/>
          <p:cNvCxnSpPr/>
          <p:nvPr/>
        </p:nvCxnSpPr>
        <p:spPr>
          <a:xfrm rot="10800000">
            <a:off x="1833305" y="1147700"/>
            <a:ext cx="0" cy="5029200"/>
          </a:xfrm>
          <a:prstGeom prst="straightConnector1">
            <a:avLst/>
          </a:prstGeom>
          <a:noFill/>
          <a:ln w="38100" cap="flat" cmpd="sng">
            <a:solidFill>
              <a:srgbClr val="0070C0"/>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06"/>
                                        </p:tgtEl>
                                        <p:attrNameLst>
                                          <p:attrName>style.visibility</p:attrName>
                                        </p:attrNameLst>
                                      </p:cBhvr>
                                      <p:to>
                                        <p:strVal val="visible"/>
                                      </p:to>
                                    </p:set>
                                    <p:animEffect transition="in" filter="fade">
                                      <p:cBhvr>
                                        <p:cTn id="15" dur="500"/>
                                        <p:tgtEl>
                                          <p:spTgt spid="806"/>
                                        </p:tgtEl>
                                      </p:cBhvr>
                                    </p:animEffect>
                                  </p:childTnLst>
                                </p:cTn>
                              </p:par>
                              <p:par>
                                <p:cTn id="16" presetID="10" presetClass="entr" presetSubtype="0" fill="hold" nodeType="withEffect">
                                  <p:stCondLst>
                                    <p:cond delay="0"/>
                                  </p:stCondLst>
                                  <p:childTnLst>
                                    <p:set>
                                      <p:cBhvr>
                                        <p:cTn id="17" dur="1" fill="hold">
                                          <p:stCondLst>
                                            <p:cond delay="0"/>
                                          </p:stCondLst>
                                        </p:cTn>
                                        <p:tgtEl>
                                          <p:spTgt spid="805"/>
                                        </p:tgtEl>
                                        <p:attrNameLst>
                                          <p:attrName>style.visibility</p:attrName>
                                        </p:attrNameLst>
                                      </p:cBhvr>
                                      <p:to>
                                        <p:strVal val="visible"/>
                                      </p:to>
                                    </p:set>
                                    <p:animEffect transition="in" filter="fade">
                                      <p:cBhvr>
                                        <p:cTn id="18" dur="500"/>
                                        <p:tgtEl>
                                          <p:spTgt spid="805"/>
                                        </p:tgtEl>
                                      </p:cBhvr>
                                    </p:animEffect>
                                  </p:childTnLst>
                                </p:cTn>
                              </p:par>
                              <p:par>
                                <p:cTn id="19" presetID="10" presetClass="entr" presetSubtype="0" fill="hold" nodeType="withEffect">
                                  <p:stCondLst>
                                    <p:cond delay="0"/>
                                  </p:stCondLst>
                                  <p:childTnLst>
                                    <p:set>
                                      <p:cBhvr>
                                        <p:cTn id="20" dur="1" fill="hold">
                                          <p:stCondLst>
                                            <p:cond delay="0"/>
                                          </p:stCondLst>
                                        </p:cTn>
                                        <p:tgtEl>
                                          <p:spTgt spid="803"/>
                                        </p:tgtEl>
                                        <p:attrNameLst>
                                          <p:attrName>style.visibility</p:attrName>
                                        </p:attrNameLst>
                                      </p:cBhvr>
                                      <p:to>
                                        <p:strVal val="visible"/>
                                      </p:to>
                                    </p:set>
                                    <p:animEffect transition="in" filter="fade">
                                      <p:cBhvr>
                                        <p:cTn id="21" dur="500"/>
                                        <p:tgtEl>
                                          <p:spTgt spid="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819"/>
        <p:cNvGrpSpPr/>
        <p:nvPr/>
      </p:nvGrpSpPr>
      <p:grpSpPr>
        <a:xfrm>
          <a:off x="0" y="0"/>
          <a:ext cx="0" cy="0"/>
          <a:chOff x="0" y="0"/>
          <a:chExt cx="0" cy="0"/>
        </a:xfrm>
      </p:grpSpPr>
      <p:sp>
        <p:nvSpPr>
          <p:cNvPr id="820" name="Google Shape;820;p85"/>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The real S-Curve</a:t>
            </a:r>
            <a:endParaRPr/>
          </a:p>
        </p:txBody>
      </p:sp>
      <p:cxnSp>
        <p:nvCxnSpPr>
          <p:cNvPr id="821" name="Google Shape;821;p85"/>
          <p:cNvCxnSpPr/>
          <p:nvPr/>
        </p:nvCxnSpPr>
        <p:spPr>
          <a:xfrm>
            <a:off x="2103120" y="6172200"/>
            <a:ext cx="6858000" cy="0"/>
          </a:xfrm>
          <a:prstGeom prst="straightConnector1">
            <a:avLst/>
          </a:prstGeom>
          <a:noFill/>
          <a:ln w="38100" cap="flat" cmpd="sng">
            <a:solidFill>
              <a:schemeClr val="dk1"/>
            </a:solidFill>
            <a:prstDash val="solid"/>
            <a:round/>
            <a:headEnd type="none" w="sm" len="sm"/>
            <a:tailEnd type="stealth" w="med" len="med"/>
          </a:ln>
        </p:spPr>
      </p:cxnSp>
      <p:sp>
        <p:nvSpPr>
          <p:cNvPr id="822" name="Google Shape;822;p85"/>
          <p:cNvSpPr/>
          <p:nvPr/>
        </p:nvSpPr>
        <p:spPr>
          <a:xfrm>
            <a:off x="3418707" y="6205977"/>
            <a:ext cx="712054"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Time</a:t>
            </a:r>
            <a:endParaRPr sz="1800" b="0" i="0" u="none" strike="noStrike" cap="none">
              <a:solidFill>
                <a:schemeClr val="dk1"/>
              </a:solidFill>
              <a:latin typeface="Calibri"/>
              <a:ea typeface="Calibri"/>
              <a:cs typeface="Calibri"/>
              <a:sym typeface="Calibri"/>
            </a:endParaRPr>
          </a:p>
        </p:txBody>
      </p:sp>
      <p:sp>
        <p:nvSpPr>
          <p:cNvPr id="823" name="Google Shape;823;p85"/>
          <p:cNvSpPr txBox="1"/>
          <p:nvPr/>
        </p:nvSpPr>
        <p:spPr>
          <a:xfrm rot="-5400000">
            <a:off x="969963" y="5084762"/>
            <a:ext cx="1717675" cy="457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Performance</a:t>
            </a:r>
            <a:endParaRPr sz="1800" b="0" i="0" u="none" strike="noStrike" cap="none">
              <a:solidFill>
                <a:schemeClr val="dk1"/>
              </a:solidFill>
              <a:latin typeface="Calibri"/>
              <a:ea typeface="Calibri"/>
              <a:cs typeface="Calibri"/>
              <a:sym typeface="Calibri"/>
            </a:endParaRPr>
          </a:p>
        </p:txBody>
      </p:sp>
      <p:grpSp>
        <p:nvGrpSpPr>
          <p:cNvPr id="824" name="Google Shape;824;p85"/>
          <p:cNvGrpSpPr/>
          <p:nvPr/>
        </p:nvGrpSpPr>
        <p:grpSpPr>
          <a:xfrm>
            <a:off x="2308860" y="1558944"/>
            <a:ext cx="6446520" cy="4572001"/>
            <a:chOff x="4865185" y="1222151"/>
            <a:chExt cx="6184900" cy="3857625"/>
          </a:xfrm>
        </p:grpSpPr>
        <p:sp>
          <p:nvSpPr>
            <p:cNvPr id="825" name="Google Shape;825;p85"/>
            <p:cNvSpPr/>
            <p:nvPr/>
          </p:nvSpPr>
          <p:spPr>
            <a:xfrm>
              <a:off x="4865185" y="1269678"/>
              <a:ext cx="6184900" cy="3808413"/>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22225" cap="flat" cmpd="sng">
              <a:solidFill>
                <a:schemeClr val="dk1"/>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6" name="Google Shape;826;p85"/>
            <p:cNvSpPr/>
            <p:nvPr/>
          </p:nvSpPr>
          <p:spPr>
            <a:xfrm>
              <a:off x="4874906" y="1222151"/>
              <a:ext cx="6135688" cy="3857625"/>
            </a:xfrm>
            <a:custGeom>
              <a:avLst/>
              <a:gdLst/>
              <a:ahLst/>
              <a:cxnLst/>
              <a:rect l="l" t="t" r="r" b="b"/>
              <a:pathLst>
                <a:path w="6134669" h="3856916" extrusionOk="0">
                  <a:moveTo>
                    <a:pt x="0" y="3841845"/>
                  </a:moveTo>
                  <a:cubicBezTo>
                    <a:pt x="127379" y="3792940"/>
                    <a:pt x="254758" y="3744035"/>
                    <a:pt x="327546" y="3746310"/>
                  </a:cubicBezTo>
                  <a:cubicBezTo>
                    <a:pt x="400334" y="3748585"/>
                    <a:pt x="392373" y="3871415"/>
                    <a:pt x="436728" y="3855493"/>
                  </a:cubicBezTo>
                  <a:cubicBezTo>
                    <a:pt x="481083" y="3839571"/>
                    <a:pt x="548185" y="3654188"/>
                    <a:pt x="593678" y="3650776"/>
                  </a:cubicBezTo>
                  <a:cubicBezTo>
                    <a:pt x="639171" y="3647364"/>
                    <a:pt x="643720" y="3840707"/>
                    <a:pt x="709684" y="3835021"/>
                  </a:cubicBezTo>
                  <a:cubicBezTo>
                    <a:pt x="775648" y="3829335"/>
                    <a:pt x="910989" y="3635991"/>
                    <a:pt x="989463" y="3616657"/>
                  </a:cubicBezTo>
                  <a:cubicBezTo>
                    <a:pt x="1067937" y="3597323"/>
                    <a:pt x="1111155" y="3756546"/>
                    <a:pt x="1180531" y="3719015"/>
                  </a:cubicBezTo>
                  <a:cubicBezTo>
                    <a:pt x="1249907" y="3681484"/>
                    <a:pt x="1327244" y="3422176"/>
                    <a:pt x="1405719" y="3391469"/>
                  </a:cubicBezTo>
                  <a:cubicBezTo>
                    <a:pt x="1484194" y="3360761"/>
                    <a:pt x="1604749" y="3512024"/>
                    <a:pt x="1651379" y="3534770"/>
                  </a:cubicBezTo>
                  <a:cubicBezTo>
                    <a:pt x="1698009" y="3557516"/>
                    <a:pt x="1659341" y="3658737"/>
                    <a:pt x="1685499" y="3527946"/>
                  </a:cubicBezTo>
                  <a:cubicBezTo>
                    <a:pt x="1711657" y="3397155"/>
                    <a:pt x="1762836" y="2760260"/>
                    <a:pt x="1808328" y="2750024"/>
                  </a:cubicBezTo>
                  <a:cubicBezTo>
                    <a:pt x="1853820" y="2739788"/>
                    <a:pt x="1872018" y="3596185"/>
                    <a:pt x="1958454" y="3466531"/>
                  </a:cubicBezTo>
                  <a:cubicBezTo>
                    <a:pt x="2044890" y="3336877"/>
                    <a:pt x="2218898" y="2096069"/>
                    <a:pt x="2326943" y="1972102"/>
                  </a:cubicBezTo>
                  <a:cubicBezTo>
                    <a:pt x="2434988" y="1848135"/>
                    <a:pt x="2516874" y="2846695"/>
                    <a:pt x="2606722" y="2722728"/>
                  </a:cubicBezTo>
                  <a:cubicBezTo>
                    <a:pt x="2696570" y="2598761"/>
                    <a:pt x="2803478" y="1307911"/>
                    <a:pt x="2866030" y="1228299"/>
                  </a:cubicBezTo>
                  <a:cubicBezTo>
                    <a:pt x="2928582" y="1148687"/>
                    <a:pt x="2911523" y="2323532"/>
                    <a:pt x="2982036" y="2245057"/>
                  </a:cubicBezTo>
                  <a:cubicBezTo>
                    <a:pt x="3052549" y="2166582"/>
                    <a:pt x="3218597" y="854123"/>
                    <a:pt x="3289110" y="757451"/>
                  </a:cubicBezTo>
                  <a:cubicBezTo>
                    <a:pt x="3359623" y="660779"/>
                    <a:pt x="3342564" y="1701421"/>
                    <a:pt x="3405116" y="1665027"/>
                  </a:cubicBezTo>
                  <a:cubicBezTo>
                    <a:pt x="3467668" y="1628633"/>
                    <a:pt x="3593910" y="707409"/>
                    <a:pt x="3664424" y="539087"/>
                  </a:cubicBezTo>
                  <a:cubicBezTo>
                    <a:pt x="3734938" y="370765"/>
                    <a:pt x="3764508" y="681251"/>
                    <a:pt x="3828197" y="655093"/>
                  </a:cubicBezTo>
                  <a:cubicBezTo>
                    <a:pt x="3891886" y="628935"/>
                    <a:pt x="3974910" y="428767"/>
                    <a:pt x="4046561" y="382137"/>
                  </a:cubicBezTo>
                  <a:cubicBezTo>
                    <a:pt x="4118212" y="335507"/>
                    <a:pt x="4202374" y="402608"/>
                    <a:pt x="4258102" y="375313"/>
                  </a:cubicBezTo>
                  <a:cubicBezTo>
                    <a:pt x="4313830" y="348018"/>
                    <a:pt x="4312692" y="232012"/>
                    <a:pt x="4380931" y="218364"/>
                  </a:cubicBezTo>
                  <a:cubicBezTo>
                    <a:pt x="4449170" y="204716"/>
                    <a:pt x="4574274" y="308212"/>
                    <a:pt x="4667534" y="293427"/>
                  </a:cubicBezTo>
                  <a:cubicBezTo>
                    <a:pt x="4760794" y="278642"/>
                    <a:pt x="4850642" y="139890"/>
                    <a:pt x="4940490" y="129654"/>
                  </a:cubicBezTo>
                  <a:cubicBezTo>
                    <a:pt x="5030338" y="119418"/>
                    <a:pt x="5108812" y="243385"/>
                    <a:pt x="5206621" y="232012"/>
                  </a:cubicBezTo>
                  <a:cubicBezTo>
                    <a:pt x="5304430" y="220639"/>
                    <a:pt x="5428397" y="71651"/>
                    <a:pt x="5527343" y="61415"/>
                  </a:cubicBezTo>
                  <a:cubicBezTo>
                    <a:pt x="5626289" y="51179"/>
                    <a:pt x="5699078" y="180833"/>
                    <a:pt x="5800299" y="170597"/>
                  </a:cubicBezTo>
                  <a:cubicBezTo>
                    <a:pt x="5901520" y="160361"/>
                    <a:pt x="6018094" y="80180"/>
                    <a:pt x="6134669" y="0"/>
                  </a:cubicBezTo>
                </a:path>
              </a:pathLst>
            </a:custGeom>
            <a:noFill/>
            <a:ln w="254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827" name="Google Shape;827;p85"/>
          <p:cNvGrpSpPr/>
          <p:nvPr/>
        </p:nvGrpSpPr>
        <p:grpSpPr>
          <a:xfrm>
            <a:off x="5846781" y="2103120"/>
            <a:ext cx="2383790" cy="594360"/>
            <a:chOff x="5846781" y="2103120"/>
            <a:chExt cx="2383790" cy="594360"/>
          </a:xfrm>
        </p:grpSpPr>
        <p:sp>
          <p:nvSpPr>
            <p:cNvPr id="828" name="Google Shape;828;p85"/>
            <p:cNvSpPr/>
            <p:nvPr/>
          </p:nvSpPr>
          <p:spPr>
            <a:xfrm>
              <a:off x="5897880" y="2235815"/>
              <a:ext cx="2332691"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Beginning of End</a:t>
              </a:r>
              <a:endParaRPr sz="1800" b="0" i="0" u="none" strike="noStrike" cap="none">
                <a:solidFill>
                  <a:schemeClr val="dk1"/>
                </a:solidFill>
                <a:latin typeface="Calibri"/>
                <a:ea typeface="Calibri"/>
                <a:cs typeface="Calibri"/>
                <a:sym typeface="Calibri"/>
              </a:endParaRPr>
            </a:p>
          </p:txBody>
        </p:sp>
        <p:cxnSp>
          <p:nvCxnSpPr>
            <p:cNvPr id="829" name="Google Shape;829;p85"/>
            <p:cNvCxnSpPr/>
            <p:nvPr/>
          </p:nvCxnSpPr>
          <p:spPr>
            <a:xfrm rot="10800000">
              <a:off x="5846781" y="2103120"/>
              <a:ext cx="0" cy="457200"/>
            </a:xfrm>
            <a:prstGeom prst="straightConnector1">
              <a:avLst/>
            </a:prstGeom>
            <a:noFill/>
            <a:ln w="50800" cap="flat" cmpd="sng">
              <a:solidFill>
                <a:schemeClr val="dk1"/>
              </a:solidFill>
              <a:prstDash val="solid"/>
              <a:round/>
              <a:headEnd type="none" w="sm" len="sm"/>
              <a:tailEnd type="triangle" w="med" len="med"/>
            </a:ln>
          </p:spPr>
        </p:cxnSp>
      </p:grpSp>
      <p:sp>
        <p:nvSpPr>
          <p:cNvPr id="830" name="Google Shape;830;p85"/>
          <p:cNvSpPr/>
          <p:nvPr/>
        </p:nvSpPr>
        <p:spPr>
          <a:xfrm>
            <a:off x="4113829" y="5669280"/>
            <a:ext cx="2332691"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End of Beginning</a:t>
            </a:r>
            <a:endParaRPr sz="2400" b="0" i="0" u="sng" strike="noStrike" cap="none">
              <a:solidFill>
                <a:srgbClr val="000000"/>
              </a:solidFill>
              <a:latin typeface="Calibri"/>
              <a:ea typeface="Calibri"/>
              <a:cs typeface="Calibri"/>
              <a:sym typeface="Calibri"/>
            </a:endParaRPr>
          </a:p>
        </p:txBody>
      </p:sp>
      <p:cxnSp>
        <p:nvCxnSpPr>
          <p:cNvPr id="831" name="Google Shape;831;p85"/>
          <p:cNvCxnSpPr/>
          <p:nvPr/>
        </p:nvCxnSpPr>
        <p:spPr>
          <a:xfrm>
            <a:off x="4114800" y="5394960"/>
            <a:ext cx="0" cy="457200"/>
          </a:xfrm>
          <a:prstGeom prst="straightConnector1">
            <a:avLst/>
          </a:prstGeom>
          <a:noFill/>
          <a:ln w="50800" cap="flat" cmpd="sng">
            <a:solidFill>
              <a:schemeClr val="dk1"/>
            </a:solidFill>
            <a:prstDash val="solid"/>
            <a:round/>
            <a:headEnd type="none" w="sm" len="sm"/>
            <a:tailEnd type="triangle" w="med" len="med"/>
          </a:ln>
        </p:spPr>
      </p:cxnSp>
      <p:cxnSp>
        <p:nvCxnSpPr>
          <p:cNvPr id="832" name="Google Shape;832;p85"/>
          <p:cNvCxnSpPr/>
          <p:nvPr/>
        </p:nvCxnSpPr>
        <p:spPr>
          <a:xfrm rot="10800000">
            <a:off x="2103120" y="1600200"/>
            <a:ext cx="0" cy="4572000"/>
          </a:xfrm>
          <a:prstGeom prst="straightConnector1">
            <a:avLst/>
          </a:prstGeom>
          <a:noFill/>
          <a:ln w="38100" cap="flat" cmpd="sng">
            <a:solidFill>
              <a:srgbClr val="00B050"/>
            </a:solidFill>
            <a:prstDash val="solid"/>
            <a:round/>
            <a:headEnd type="none" w="sm" len="sm"/>
            <a:tailEnd type="stealth" w="med" len="med"/>
          </a:ln>
        </p:spPr>
      </p:cxnSp>
      <p:sp>
        <p:nvSpPr>
          <p:cNvPr id="833" name="Google Shape;833;p85"/>
          <p:cNvSpPr/>
          <p:nvPr/>
        </p:nvSpPr>
        <p:spPr>
          <a:xfrm>
            <a:off x="228599" y="1879805"/>
            <a:ext cx="1816467" cy="2618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9644"/>
              </a:buClr>
              <a:buSzPts val="2000"/>
              <a:buFont typeface="Calibri"/>
              <a:buNone/>
            </a:pPr>
            <a:r>
              <a:rPr lang="en-US" sz="2000" b="1" i="0" u="none" strike="noStrike" cap="none">
                <a:solidFill>
                  <a:srgbClr val="009644"/>
                </a:solidFill>
                <a:latin typeface="Calibri"/>
                <a:ea typeface="Calibri"/>
                <a:cs typeface="Calibri"/>
                <a:sym typeface="Calibri"/>
              </a:rPr>
              <a:t>Performance results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1650"/>
              </a:spcBef>
              <a:spcAft>
                <a:spcPts val="0"/>
              </a:spcAft>
              <a:buClr>
                <a:srgbClr val="000000"/>
              </a:buClr>
              <a:buSzPts val="2000"/>
              <a:buFont typeface="Calibri"/>
              <a:buNone/>
            </a:pPr>
            <a:r>
              <a:rPr lang="en-US" sz="2000" b="0" i="1" u="none" strike="noStrike" cap="none">
                <a:solidFill>
                  <a:srgbClr val="000000"/>
                </a:solidFill>
                <a:latin typeface="Calibri"/>
                <a:ea typeface="Calibri"/>
                <a:cs typeface="Calibri"/>
                <a:sym typeface="Calibri"/>
              </a:rPr>
              <a:t>and</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70C0"/>
              </a:buClr>
              <a:buSzPts val="2000"/>
              <a:buFont typeface="Calibri"/>
              <a:buNone/>
            </a:pPr>
            <a:r>
              <a:rPr lang="en-US" sz="2000" b="1" i="0" u="none" strike="noStrike" cap="none">
                <a:solidFill>
                  <a:srgbClr val="0070C0"/>
                </a:solidFill>
                <a:latin typeface="Calibri"/>
                <a:ea typeface="Calibri"/>
                <a:cs typeface="Calibri"/>
                <a:sym typeface="Calibri"/>
              </a:rPr>
              <a:t>People contributing </a:t>
            </a:r>
            <a:r>
              <a:rPr lang="en-US" sz="2000" b="0" i="0" u="none" strike="noStrike" cap="none">
                <a:solidFill>
                  <a:srgbClr val="000000"/>
                </a:solidFill>
                <a:latin typeface="Calibri"/>
                <a:ea typeface="Calibri"/>
                <a:cs typeface="Calibri"/>
                <a:sym typeface="Calibri"/>
              </a:rPr>
              <a:t>to performance results</a:t>
            </a:r>
            <a:endParaRPr sz="1800" b="0" i="0" u="none" strike="noStrike" cap="none">
              <a:solidFill>
                <a:schemeClr val="dk1"/>
              </a:solidFill>
              <a:latin typeface="Calibri"/>
              <a:ea typeface="Calibri"/>
              <a:cs typeface="Calibri"/>
              <a:sym typeface="Calibri"/>
            </a:endParaRPr>
          </a:p>
        </p:txBody>
      </p:sp>
      <p:cxnSp>
        <p:nvCxnSpPr>
          <p:cNvPr id="834" name="Google Shape;834;p85"/>
          <p:cNvCxnSpPr/>
          <p:nvPr/>
        </p:nvCxnSpPr>
        <p:spPr>
          <a:xfrm rot="10800000">
            <a:off x="2286000" y="1604900"/>
            <a:ext cx="0" cy="4572000"/>
          </a:xfrm>
          <a:prstGeom prst="straightConnector1">
            <a:avLst/>
          </a:prstGeom>
          <a:noFill/>
          <a:ln w="38100" cap="flat" cmpd="sng">
            <a:solidFill>
              <a:srgbClr val="0070C0"/>
            </a:solidFill>
            <a:prstDash val="solid"/>
            <a:round/>
            <a:headEnd type="none" w="sm" len="sm"/>
            <a:tailEnd type="stealth" w="med" len="med"/>
          </a:ln>
        </p:spPr>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844"/>
        <p:cNvGrpSpPr/>
        <p:nvPr/>
      </p:nvGrpSpPr>
      <p:grpSpPr>
        <a:xfrm>
          <a:off x="0" y="0"/>
          <a:ext cx="0" cy="0"/>
          <a:chOff x="0" y="0"/>
          <a:chExt cx="0" cy="0"/>
        </a:xfrm>
      </p:grpSpPr>
      <p:sp>
        <p:nvSpPr>
          <p:cNvPr id="845" name="Google Shape;845;p87"/>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Design-do loops take you up the S-curve</a:t>
            </a:r>
            <a:endParaRPr/>
          </a:p>
        </p:txBody>
      </p:sp>
      <p:cxnSp>
        <p:nvCxnSpPr>
          <p:cNvPr id="846" name="Google Shape;846;p87"/>
          <p:cNvCxnSpPr/>
          <p:nvPr/>
        </p:nvCxnSpPr>
        <p:spPr>
          <a:xfrm>
            <a:off x="2057400" y="6172200"/>
            <a:ext cx="6858000" cy="0"/>
          </a:xfrm>
          <a:prstGeom prst="straightConnector1">
            <a:avLst/>
          </a:prstGeom>
          <a:noFill/>
          <a:ln w="38100" cap="flat" cmpd="sng">
            <a:solidFill>
              <a:schemeClr val="dk1"/>
            </a:solidFill>
            <a:prstDash val="solid"/>
            <a:round/>
            <a:headEnd type="none" w="sm" len="sm"/>
            <a:tailEnd type="stealth" w="med" len="med"/>
          </a:ln>
        </p:spPr>
      </p:cxnSp>
      <p:sp>
        <p:nvSpPr>
          <p:cNvPr id="847" name="Google Shape;847;p87"/>
          <p:cNvSpPr/>
          <p:nvPr/>
        </p:nvSpPr>
        <p:spPr>
          <a:xfrm>
            <a:off x="3445281" y="6217920"/>
            <a:ext cx="712054"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Time</a:t>
            </a:r>
            <a:endParaRPr sz="1800" b="0" i="0" u="none" strike="noStrike" cap="none">
              <a:solidFill>
                <a:schemeClr val="dk1"/>
              </a:solidFill>
              <a:latin typeface="Calibri"/>
              <a:ea typeface="Calibri"/>
              <a:cs typeface="Calibri"/>
              <a:sym typeface="Calibri"/>
            </a:endParaRPr>
          </a:p>
        </p:txBody>
      </p:sp>
      <p:sp>
        <p:nvSpPr>
          <p:cNvPr id="848" name="Google Shape;848;p87"/>
          <p:cNvSpPr txBox="1"/>
          <p:nvPr/>
        </p:nvSpPr>
        <p:spPr>
          <a:xfrm rot="-5400000">
            <a:off x="969963" y="5084762"/>
            <a:ext cx="1717675" cy="457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Performance</a:t>
            </a:r>
            <a:endParaRPr sz="1800" b="0" i="0" u="none" strike="noStrike" cap="none">
              <a:solidFill>
                <a:schemeClr val="dk1"/>
              </a:solidFill>
              <a:latin typeface="Calibri"/>
              <a:ea typeface="Calibri"/>
              <a:cs typeface="Calibri"/>
              <a:sym typeface="Calibri"/>
            </a:endParaRPr>
          </a:p>
        </p:txBody>
      </p:sp>
      <p:grpSp>
        <p:nvGrpSpPr>
          <p:cNvPr id="849" name="Google Shape;849;p87"/>
          <p:cNvGrpSpPr/>
          <p:nvPr/>
        </p:nvGrpSpPr>
        <p:grpSpPr>
          <a:xfrm>
            <a:off x="1449575" y="1645920"/>
            <a:ext cx="6778894" cy="4572000"/>
            <a:chOff x="1554480" y="1645920"/>
            <a:chExt cx="7269480" cy="4572000"/>
          </a:xfrm>
        </p:grpSpPr>
        <p:sp>
          <p:nvSpPr>
            <p:cNvPr id="850" name="Google Shape;850;p87"/>
            <p:cNvSpPr/>
            <p:nvPr/>
          </p:nvSpPr>
          <p:spPr>
            <a:xfrm>
              <a:off x="1554480" y="5760720"/>
              <a:ext cx="1371600" cy="457200"/>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51" name="Google Shape;851;p87"/>
            <p:cNvSpPr/>
            <p:nvPr/>
          </p:nvSpPr>
          <p:spPr>
            <a:xfrm>
              <a:off x="3566160" y="4937760"/>
              <a:ext cx="822960" cy="599528"/>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52" name="Google Shape;852;p87"/>
            <p:cNvSpPr/>
            <p:nvPr/>
          </p:nvSpPr>
          <p:spPr>
            <a:xfrm>
              <a:off x="4251960" y="4480560"/>
              <a:ext cx="640080" cy="599528"/>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53" name="Google Shape;853;p87"/>
            <p:cNvSpPr/>
            <p:nvPr/>
          </p:nvSpPr>
          <p:spPr>
            <a:xfrm>
              <a:off x="4800600" y="4023360"/>
              <a:ext cx="548640" cy="599528"/>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54" name="Google Shape;854;p87"/>
            <p:cNvSpPr/>
            <p:nvPr/>
          </p:nvSpPr>
          <p:spPr>
            <a:xfrm>
              <a:off x="5257800" y="3560992"/>
              <a:ext cx="457200" cy="599528"/>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55" name="Google Shape;855;p87"/>
            <p:cNvSpPr/>
            <p:nvPr/>
          </p:nvSpPr>
          <p:spPr>
            <a:xfrm>
              <a:off x="5669280" y="3103792"/>
              <a:ext cx="457200" cy="599528"/>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56" name="Google Shape;856;p87"/>
            <p:cNvSpPr/>
            <p:nvPr/>
          </p:nvSpPr>
          <p:spPr>
            <a:xfrm>
              <a:off x="6035040" y="2646592"/>
              <a:ext cx="548640" cy="599528"/>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57" name="Google Shape;857;p87"/>
            <p:cNvSpPr/>
            <p:nvPr/>
          </p:nvSpPr>
          <p:spPr>
            <a:xfrm>
              <a:off x="6446520" y="2194560"/>
              <a:ext cx="731520" cy="599528"/>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58" name="Google Shape;858;p87"/>
            <p:cNvSpPr/>
            <p:nvPr/>
          </p:nvSpPr>
          <p:spPr>
            <a:xfrm>
              <a:off x="7040880" y="1828800"/>
              <a:ext cx="1005840" cy="457200"/>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59" name="Google Shape;859;p87"/>
            <p:cNvSpPr/>
            <p:nvPr/>
          </p:nvSpPr>
          <p:spPr>
            <a:xfrm>
              <a:off x="7818120" y="1645920"/>
              <a:ext cx="1005840" cy="274320"/>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60" name="Google Shape;860;p87"/>
            <p:cNvSpPr/>
            <p:nvPr/>
          </p:nvSpPr>
          <p:spPr>
            <a:xfrm>
              <a:off x="2606040" y="5440680"/>
              <a:ext cx="1097280" cy="457200"/>
            </a:xfrm>
            <a:custGeom>
              <a:avLst/>
              <a:gdLst/>
              <a:ahLst/>
              <a:cxnLst/>
              <a:rect l="l" t="t" r="r" b="b"/>
              <a:pathLst>
                <a:path w="492" h="327" extrusionOk="0">
                  <a:moveTo>
                    <a:pt x="0" y="327"/>
                  </a:moveTo>
                  <a:cubicBezTo>
                    <a:pt x="49" y="323"/>
                    <a:pt x="99" y="320"/>
                    <a:pt x="150" y="273"/>
                  </a:cubicBezTo>
                  <a:cubicBezTo>
                    <a:pt x="201" y="226"/>
                    <a:pt x="249" y="90"/>
                    <a:pt x="306" y="45"/>
                  </a:cubicBezTo>
                  <a:cubicBezTo>
                    <a:pt x="363" y="0"/>
                    <a:pt x="462" y="10"/>
                    <a:pt x="492"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pic>
        <p:nvPicPr>
          <p:cNvPr id="861" name="Google Shape;861;p87"/>
          <p:cNvPicPr preferRelativeResize="0"/>
          <p:nvPr/>
        </p:nvPicPr>
        <p:blipFill rotWithShape="1">
          <a:blip r:embed="rId3">
            <a:alphaModFix/>
          </a:blip>
          <a:srcRect/>
          <a:stretch/>
        </p:blipFill>
        <p:spPr>
          <a:xfrm>
            <a:off x="4202855" y="2834640"/>
            <a:ext cx="3889585" cy="2944623"/>
          </a:xfrm>
          <a:prstGeom prst="rect">
            <a:avLst/>
          </a:prstGeom>
          <a:noFill/>
          <a:ln>
            <a:noFill/>
          </a:ln>
        </p:spPr>
      </p:pic>
      <p:cxnSp>
        <p:nvCxnSpPr>
          <p:cNvPr id="862" name="Google Shape;862;p87"/>
          <p:cNvCxnSpPr/>
          <p:nvPr/>
        </p:nvCxnSpPr>
        <p:spPr>
          <a:xfrm rot="10800000">
            <a:off x="2052895" y="1600200"/>
            <a:ext cx="0" cy="4572000"/>
          </a:xfrm>
          <a:prstGeom prst="straightConnector1">
            <a:avLst/>
          </a:prstGeom>
          <a:noFill/>
          <a:ln w="38100" cap="flat" cmpd="sng">
            <a:solidFill>
              <a:srgbClr val="00B050"/>
            </a:solidFill>
            <a:prstDash val="solid"/>
            <a:round/>
            <a:headEnd type="none" w="sm" len="sm"/>
            <a:tailEnd type="stealth" w="med" len="med"/>
          </a:ln>
        </p:spPr>
      </p:cxnSp>
      <p:sp>
        <p:nvSpPr>
          <p:cNvPr id="863" name="Google Shape;863;p87"/>
          <p:cNvSpPr/>
          <p:nvPr/>
        </p:nvSpPr>
        <p:spPr>
          <a:xfrm>
            <a:off x="228599" y="1828800"/>
            <a:ext cx="1816467" cy="2618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9644"/>
              </a:buClr>
              <a:buSzPts val="2000"/>
              <a:buFont typeface="Calibri"/>
              <a:buNone/>
            </a:pPr>
            <a:r>
              <a:rPr lang="en-US" sz="2000" b="1" i="0" u="none" strike="noStrike" cap="none">
                <a:solidFill>
                  <a:srgbClr val="009644"/>
                </a:solidFill>
                <a:latin typeface="Calibri"/>
                <a:ea typeface="Calibri"/>
                <a:cs typeface="Calibri"/>
                <a:sym typeface="Calibri"/>
              </a:rPr>
              <a:t>Performance results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1650"/>
              </a:spcBef>
              <a:spcAft>
                <a:spcPts val="0"/>
              </a:spcAft>
              <a:buClr>
                <a:srgbClr val="000000"/>
              </a:buClr>
              <a:buSzPts val="2000"/>
              <a:buFont typeface="Calibri"/>
              <a:buNone/>
            </a:pPr>
            <a:r>
              <a:rPr lang="en-US" sz="2000" b="0" i="1" u="none" strike="noStrike" cap="none">
                <a:solidFill>
                  <a:srgbClr val="000000"/>
                </a:solidFill>
                <a:latin typeface="Calibri"/>
                <a:ea typeface="Calibri"/>
                <a:cs typeface="Calibri"/>
                <a:sym typeface="Calibri"/>
              </a:rPr>
              <a:t>and</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70C0"/>
              </a:buClr>
              <a:buSzPts val="2000"/>
              <a:buFont typeface="Calibri"/>
              <a:buNone/>
            </a:pPr>
            <a:r>
              <a:rPr lang="en-US" sz="2000" b="1" i="0" u="none" strike="noStrike" cap="none">
                <a:solidFill>
                  <a:srgbClr val="0070C0"/>
                </a:solidFill>
                <a:latin typeface="Calibri"/>
                <a:ea typeface="Calibri"/>
                <a:cs typeface="Calibri"/>
                <a:sym typeface="Calibri"/>
              </a:rPr>
              <a:t>People contributing </a:t>
            </a:r>
            <a:r>
              <a:rPr lang="en-US" sz="2000" b="0" i="0" u="none" strike="noStrike" cap="none">
                <a:solidFill>
                  <a:srgbClr val="000000"/>
                </a:solidFill>
                <a:latin typeface="Calibri"/>
                <a:ea typeface="Calibri"/>
                <a:cs typeface="Calibri"/>
                <a:sym typeface="Calibri"/>
              </a:rPr>
              <a:t>to performance results</a:t>
            </a:r>
            <a:endParaRPr sz="1800" b="0" i="0" u="none" strike="noStrike" cap="none">
              <a:solidFill>
                <a:schemeClr val="dk1"/>
              </a:solidFill>
              <a:latin typeface="Calibri"/>
              <a:ea typeface="Calibri"/>
              <a:cs typeface="Calibri"/>
              <a:sym typeface="Calibri"/>
            </a:endParaRPr>
          </a:p>
        </p:txBody>
      </p:sp>
      <p:cxnSp>
        <p:nvCxnSpPr>
          <p:cNvPr id="864" name="Google Shape;864;p87"/>
          <p:cNvCxnSpPr/>
          <p:nvPr/>
        </p:nvCxnSpPr>
        <p:spPr>
          <a:xfrm rot="10800000">
            <a:off x="2240280" y="1600200"/>
            <a:ext cx="0" cy="4572000"/>
          </a:xfrm>
          <a:prstGeom prst="straightConnector1">
            <a:avLst/>
          </a:prstGeom>
          <a:noFill/>
          <a:ln w="38100" cap="flat" cmpd="sng">
            <a:solidFill>
              <a:srgbClr val="0070C0"/>
            </a:solidFill>
            <a:prstDash val="solid"/>
            <a:round/>
            <a:headEnd type="none" w="sm" len="sm"/>
            <a:tailEnd type="stealth" w="med" len="med"/>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Shape 869"/>
        <p:cNvGrpSpPr/>
        <p:nvPr/>
      </p:nvGrpSpPr>
      <p:grpSpPr>
        <a:xfrm>
          <a:off x="0" y="0"/>
          <a:ext cx="0" cy="0"/>
          <a:chOff x="0" y="0"/>
          <a:chExt cx="0" cy="0"/>
        </a:xfrm>
      </p:grpSpPr>
      <p:sp>
        <p:nvSpPr>
          <p:cNvPr id="870" name="Google Shape;870;p88"/>
          <p:cNvSpPr txBox="1">
            <a:spLocks noGrp="1"/>
          </p:cNvSpPr>
          <p:nvPr>
            <p:ph type="title"/>
          </p:nvPr>
        </p:nvSpPr>
        <p:spPr>
          <a:xfrm>
            <a:off x="8313"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a:t>4 types of Wins</a:t>
            </a:r>
            <a:endParaRPr/>
          </a:p>
        </p:txBody>
      </p:sp>
      <p:grpSp>
        <p:nvGrpSpPr>
          <p:cNvPr id="871" name="Google Shape;871;p88"/>
          <p:cNvGrpSpPr/>
          <p:nvPr/>
        </p:nvGrpSpPr>
        <p:grpSpPr>
          <a:xfrm>
            <a:off x="274320" y="1188720"/>
            <a:ext cx="2103120" cy="5394960"/>
            <a:chOff x="274320" y="1188720"/>
            <a:chExt cx="2103120" cy="5394960"/>
          </a:xfrm>
        </p:grpSpPr>
        <p:sp>
          <p:nvSpPr>
            <p:cNvPr id="872" name="Google Shape;872;p88"/>
            <p:cNvSpPr txBox="1"/>
            <p:nvPr/>
          </p:nvSpPr>
          <p:spPr>
            <a:xfrm>
              <a:off x="274320" y="1188720"/>
              <a:ext cx="2103120" cy="457200"/>
            </a:xfrm>
            <a:prstGeom prst="rect">
              <a:avLst/>
            </a:prstGeom>
            <a:solidFill>
              <a:schemeClr val="lt1"/>
            </a:solidFill>
            <a:ln w="9525" cap="flat" cmpd="sng">
              <a:solidFill>
                <a:srgbClr val="D8D8D8"/>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Insight</a:t>
              </a:r>
              <a:endParaRPr sz="1400" b="0" i="0" u="none" strike="noStrike" cap="none">
                <a:solidFill>
                  <a:srgbClr val="000000"/>
                </a:solidFill>
                <a:latin typeface="Arial"/>
                <a:ea typeface="Arial"/>
                <a:cs typeface="Arial"/>
                <a:sym typeface="Arial"/>
              </a:endParaRPr>
            </a:p>
          </p:txBody>
        </p:sp>
        <p:sp>
          <p:nvSpPr>
            <p:cNvPr id="873" name="Google Shape;873;p88"/>
            <p:cNvSpPr txBox="1"/>
            <p:nvPr/>
          </p:nvSpPr>
          <p:spPr>
            <a:xfrm>
              <a:off x="274320" y="3200400"/>
              <a:ext cx="2103120" cy="3383280"/>
            </a:xfrm>
            <a:prstGeom prst="rect">
              <a:avLst/>
            </a:prstGeom>
            <a:solidFill>
              <a:schemeClr val="lt1"/>
            </a:solidFill>
            <a:ln w="9525" cap="flat" cmpd="sng">
              <a:solidFill>
                <a:srgbClr val="D8D8D8"/>
              </a:solidFill>
              <a:prstDash val="solid"/>
              <a:round/>
              <a:headEnd type="none" w="sm" len="sm"/>
              <a:tailEnd type="none" w="sm" len="sm"/>
            </a:ln>
          </p:spPr>
          <p:txBody>
            <a:bodyPr spcFirstLastPara="1" wrap="square" lIns="91425" tIns="45700" rIns="45700" bIns="45700" anchor="t" anchorCtr="0">
              <a:noAutofit/>
            </a:bodyPr>
            <a:lstStyle/>
            <a:p>
              <a:pPr marL="137160" marR="0" lvl="0" indent="-13716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Learnings gleaned from quick experiments and trials</a:t>
              </a:r>
              <a:endParaRPr sz="1400" b="0" i="0" u="none" strike="noStrike" cap="none">
                <a:solidFill>
                  <a:srgbClr val="000000"/>
                </a:solidFill>
                <a:latin typeface="Arial"/>
                <a:ea typeface="Arial"/>
                <a:cs typeface="Arial"/>
                <a:sym typeface="Arial"/>
              </a:endParaRPr>
            </a:p>
            <a:p>
              <a:pPr marL="137160" marR="0" lvl="0" indent="-13716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Analysis with actionable findings completed</a:t>
              </a:r>
              <a:endParaRPr sz="1400" b="0" i="0" u="none" strike="noStrike" cap="none">
                <a:solidFill>
                  <a:srgbClr val="000000"/>
                </a:solidFill>
                <a:latin typeface="Arial"/>
                <a:ea typeface="Arial"/>
                <a:cs typeface="Arial"/>
                <a:sym typeface="Arial"/>
              </a:endParaRPr>
            </a:p>
            <a:p>
              <a:pPr marL="137160" marR="0" lvl="0" indent="-13716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Workable solutions found</a:t>
              </a:r>
              <a:endParaRPr sz="1400" b="0" i="0" u="none" strike="noStrike" cap="none">
                <a:solidFill>
                  <a:srgbClr val="000000"/>
                </a:solidFill>
                <a:latin typeface="Arial"/>
                <a:ea typeface="Arial"/>
                <a:cs typeface="Arial"/>
                <a:sym typeface="Arial"/>
              </a:endParaRPr>
            </a:p>
            <a:p>
              <a:pPr marL="137160" marR="0" lvl="0" indent="-13716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“Ah ha’s” realized</a:t>
              </a:r>
              <a:endParaRPr sz="1400" b="0" i="0" u="none" strike="noStrike" cap="none">
                <a:solidFill>
                  <a:srgbClr val="000000"/>
                </a:solidFill>
                <a:latin typeface="Arial"/>
                <a:ea typeface="Arial"/>
                <a:cs typeface="Arial"/>
                <a:sym typeface="Arial"/>
              </a:endParaRPr>
            </a:p>
          </p:txBody>
        </p:sp>
        <p:sp>
          <p:nvSpPr>
            <p:cNvPr id="874" name="Google Shape;874;p88"/>
            <p:cNvSpPr txBox="1"/>
            <p:nvPr/>
          </p:nvSpPr>
          <p:spPr>
            <a:xfrm>
              <a:off x="274320" y="1691639"/>
              <a:ext cx="2103120" cy="1463040"/>
            </a:xfrm>
            <a:prstGeom prst="rect">
              <a:avLst/>
            </a:prstGeom>
            <a:solidFill>
              <a:schemeClr val="lt1"/>
            </a:solidFill>
            <a:ln w="9525" cap="flat" cmpd="sng">
              <a:solidFill>
                <a:srgbClr val="D8D8D8"/>
              </a:solidFill>
              <a:prstDash val="solid"/>
              <a:round/>
              <a:headEnd type="none" w="sm" len="sm"/>
              <a:tailEnd type="none" w="sm" len="sm"/>
            </a:ln>
          </p:spPr>
          <p:txBody>
            <a:bodyPr spcFirstLastPara="1" wrap="square" lIns="91425"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Calibrating direction by converting assumptions to knowledge</a:t>
              </a:r>
              <a:endParaRPr sz="1400" b="0" i="0" u="none" strike="noStrike" cap="none">
                <a:solidFill>
                  <a:srgbClr val="000000"/>
                </a:solidFill>
                <a:latin typeface="Arial"/>
                <a:ea typeface="Arial"/>
                <a:cs typeface="Arial"/>
                <a:sym typeface="Arial"/>
              </a:endParaRPr>
            </a:p>
          </p:txBody>
        </p:sp>
      </p:grpSp>
      <p:grpSp>
        <p:nvGrpSpPr>
          <p:cNvPr id="875" name="Google Shape;875;p88"/>
          <p:cNvGrpSpPr/>
          <p:nvPr/>
        </p:nvGrpSpPr>
        <p:grpSpPr>
          <a:xfrm>
            <a:off x="4663440" y="1188720"/>
            <a:ext cx="2103120" cy="5394960"/>
            <a:chOff x="4663440" y="1188720"/>
            <a:chExt cx="2103120" cy="5394960"/>
          </a:xfrm>
        </p:grpSpPr>
        <p:sp>
          <p:nvSpPr>
            <p:cNvPr id="876" name="Google Shape;876;p88"/>
            <p:cNvSpPr txBox="1"/>
            <p:nvPr/>
          </p:nvSpPr>
          <p:spPr>
            <a:xfrm>
              <a:off x="4663440" y="1188720"/>
              <a:ext cx="2103120" cy="457200"/>
            </a:xfrm>
            <a:prstGeom prst="rect">
              <a:avLst/>
            </a:prstGeom>
            <a:solidFill>
              <a:srgbClr val="BBD6EE"/>
            </a:solidFill>
            <a:ln w="9525" cap="flat" cmpd="sng">
              <a:solidFill>
                <a:srgbClr val="D8D8D8"/>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Capability</a:t>
              </a:r>
              <a:endParaRPr sz="1400" b="0" i="0" u="none" strike="noStrike" cap="none">
                <a:solidFill>
                  <a:srgbClr val="000000"/>
                </a:solidFill>
                <a:latin typeface="Arial"/>
                <a:ea typeface="Arial"/>
                <a:cs typeface="Arial"/>
                <a:sym typeface="Arial"/>
              </a:endParaRPr>
            </a:p>
          </p:txBody>
        </p:sp>
        <p:sp>
          <p:nvSpPr>
            <p:cNvPr id="877" name="Google Shape;877;p88"/>
            <p:cNvSpPr txBox="1"/>
            <p:nvPr/>
          </p:nvSpPr>
          <p:spPr>
            <a:xfrm>
              <a:off x="4663440" y="3200400"/>
              <a:ext cx="2103120" cy="3383280"/>
            </a:xfrm>
            <a:prstGeom prst="rect">
              <a:avLst/>
            </a:prstGeom>
            <a:solidFill>
              <a:srgbClr val="BBD6EE"/>
            </a:solidFill>
            <a:ln w="9525" cap="flat" cmpd="sng">
              <a:solidFill>
                <a:srgbClr val="D8D8D8"/>
              </a:solidFill>
              <a:prstDash val="solid"/>
              <a:round/>
              <a:headEnd type="none" w="sm" len="sm"/>
              <a:tailEnd type="none" w="sm" len="sm"/>
            </a:ln>
          </p:spPr>
          <p:txBody>
            <a:bodyPr spcFirstLastPara="1" wrap="square" lIns="91425" tIns="45700" rIns="45700" bIns="45700" anchor="t" anchorCtr="0">
              <a:noAutofit/>
            </a:bodyPr>
            <a:lstStyle/>
            <a:p>
              <a:pPr marL="137160" marR="0" lvl="0" indent="-13716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Skills developed and in use</a:t>
              </a:r>
              <a:endParaRPr sz="1400" b="0" i="0" u="none" strike="noStrike" cap="none">
                <a:solidFill>
                  <a:srgbClr val="000000"/>
                </a:solidFill>
                <a:latin typeface="Arial"/>
                <a:ea typeface="Arial"/>
                <a:cs typeface="Arial"/>
                <a:sym typeface="Arial"/>
              </a:endParaRPr>
            </a:p>
            <a:p>
              <a:pPr marL="137160" marR="0" lvl="0" indent="-13716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Products launched and working</a:t>
              </a:r>
              <a:endParaRPr sz="1400" b="0" i="0" u="none" strike="noStrike" cap="none">
                <a:solidFill>
                  <a:srgbClr val="000000"/>
                </a:solidFill>
                <a:latin typeface="Arial"/>
                <a:ea typeface="Arial"/>
                <a:cs typeface="Arial"/>
                <a:sym typeface="Arial"/>
              </a:endParaRPr>
            </a:p>
            <a:p>
              <a:pPr marL="137160" marR="0" lvl="0" indent="-13716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Technologies in place and working </a:t>
              </a:r>
              <a:endParaRPr sz="1400" b="0" i="0" u="none" strike="noStrike" cap="none">
                <a:solidFill>
                  <a:srgbClr val="000000"/>
                </a:solidFill>
                <a:latin typeface="Arial"/>
                <a:ea typeface="Arial"/>
                <a:cs typeface="Arial"/>
                <a:sym typeface="Arial"/>
              </a:endParaRPr>
            </a:p>
            <a:p>
              <a:pPr marL="137160" marR="0" lvl="0" indent="-13716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Audience data available and in daily use</a:t>
              </a:r>
              <a:endParaRPr sz="1400" b="0" i="0" u="none" strike="noStrike" cap="none">
                <a:solidFill>
                  <a:srgbClr val="000000"/>
                </a:solidFill>
                <a:latin typeface="Arial"/>
                <a:ea typeface="Arial"/>
                <a:cs typeface="Arial"/>
                <a:sym typeface="Arial"/>
              </a:endParaRPr>
            </a:p>
            <a:p>
              <a:pPr marL="137160" marR="0" lvl="0" indent="-13716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Improved workflows in place</a:t>
              </a:r>
              <a:endParaRPr sz="1400" b="0" i="0" u="none" strike="noStrike" cap="none">
                <a:solidFill>
                  <a:srgbClr val="000000"/>
                </a:solidFill>
                <a:latin typeface="Arial"/>
                <a:ea typeface="Arial"/>
                <a:cs typeface="Arial"/>
                <a:sym typeface="Arial"/>
              </a:endParaRPr>
            </a:p>
          </p:txBody>
        </p:sp>
        <p:sp>
          <p:nvSpPr>
            <p:cNvPr id="878" name="Google Shape;878;p88"/>
            <p:cNvSpPr txBox="1"/>
            <p:nvPr/>
          </p:nvSpPr>
          <p:spPr>
            <a:xfrm>
              <a:off x="4663440" y="1691640"/>
              <a:ext cx="2103120" cy="1477328"/>
            </a:xfrm>
            <a:prstGeom prst="rect">
              <a:avLst/>
            </a:prstGeom>
            <a:solidFill>
              <a:srgbClr val="BBD6EE"/>
            </a:solidFill>
            <a:ln w="9525" cap="flat" cmpd="sng">
              <a:solidFill>
                <a:srgbClr val="D8D8D8"/>
              </a:solidFill>
              <a:prstDash val="solid"/>
              <a:round/>
              <a:headEnd type="none" w="sm" len="sm"/>
              <a:tailEnd type="none" w="sm" len="sm"/>
            </a:ln>
          </p:spPr>
          <p:txBody>
            <a:bodyPr spcFirstLastPara="1" wrap="square" lIns="91425"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Locked-in improve-ments in individual and organizational capabilities and capacity</a:t>
              </a:r>
              <a:endParaRPr sz="1800" b="0" i="1" u="none" strike="noStrike" cap="none">
                <a:solidFill>
                  <a:schemeClr val="dk1"/>
                </a:solidFill>
                <a:latin typeface="Calibri"/>
                <a:ea typeface="Calibri"/>
                <a:cs typeface="Calibri"/>
                <a:sym typeface="Calibri"/>
              </a:endParaRPr>
            </a:p>
          </p:txBody>
        </p:sp>
      </p:grpSp>
      <p:grpSp>
        <p:nvGrpSpPr>
          <p:cNvPr id="879" name="Google Shape;879;p88"/>
          <p:cNvGrpSpPr/>
          <p:nvPr/>
        </p:nvGrpSpPr>
        <p:grpSpPr>
          <a:xfrm>
            <a:off x="6858000" y="1188720"/>
            <a:ext cx="2103120" cy="5394960"/>
            <a:chOff x="6858000" y="1188720"/>
            <a:chExt cx="2103120" cy="5394960"/>
          </a:xfrm>
        </p:grpSpPr>
        <p:sp>
          <p:nvSpPr>
            <p:cNvPr id="880" name="Google Shape;880;p88"/>
            <p:cNvSpPr txBox="1"/>
            <p:nvPr/>
          </p:nvSpPr>
          <p:spPr>
            <a:xfrm>
              <a:off x="6858000" y="3200400"/>
              <a:ext cx="2103120" cy="3383280"/>
            </a:xfrm>
            <a:prstGeom prst="rect">
              <a:avLst/>
            </a:prstGeom>
            <a:solidFill>
              <a:srgbClr val="9CC2E5"/>
            </a:solidFill>
            <a:ln w="9525" cap="flat" cmpd="sng">
              <a:solidFill>
                <a:srgbClr val="D8D8D8"/>
              </a:solidFill>
              <a:prstDash val="solid"/>
              <a:round/>
              <a:headEnd type="none" w="sm" len="sm"/>
              <a:tailEnd type="none" w="sm" len="sm"/>
            </a:ln>
          </p:spPr>
          <p:txBody>
            <a:bodyPr spcFirstLastPara="1" wrap="square" lIns="91425" tIns="45700" rIns="45700" bIns="45700" anchor="t" anchorCtr="0">
              <a:noAutofit/>
            </a:bodyPr>
            <a:lstStyle/>
            <a:p>
              <a:pPr marL="137160" marR="0" lvl="0" indent="-13716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Increased audience reach, engagement, loyalty, habituation</a:t>
              </a:r>
              <a:endParaRPr sz="1400" b="0" i="0" u="none" strike="noStrike" cap="none">
                <a:solidFill>
                  <a:srgbClr val="000000"/>
                </a:solidFill>
                <a:latin typeface="Arial"/>
                <a:ea typeface="Arial"/>
                <a:cs typeface="Arial"/>
                <a:sym typeface="Arial"/>
              </a:endParaRPr>
            </a:p>
            <a:p>
              <a:pPr marL="137160" marR="0" lvl="0" indent="-13716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Increased revenue</a:t>
              </a:r>
              <a:endParaRPr sz="1400" b="0" i="0" u="none" strike="noStrike" cap="none">
                <a:solidFill>
                  <a:srgbClr val="000000"/>
                </a:solidFill>
                <a:latin typeface="Arial"/>
                <a:ea typeface="Arial"/>
                <a:cs typeface="Arial"/>
                <a:sym typeface="Arial"/>
              </a:endParaRPr>
            </a:p>
            <a:p>
              <a:pPr marL="137160" marR="0" lvl="0" indent="-13716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Growth in customer base or market share</a:t>
              </a:r>
              <a:endParaRPr sz="1400" b="0" i="0" u="none" strike="noStrike" cap="none">
                <a:solidFill>
                  <a:srgbClr val="000000"/>
                </a:solidFill>
                <a:latin typeface="Arial"/>
                <a:ea typeface="Arial"/>
                <a:cs typeface="Arial"/>
                <a:sym typeface="Arial"/>
              </a:endParaRPr>
            </a:p>
            <a:p>
              <a:pPr marL="137160" marR="0" lvl="0" indent="-13716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First mover advantage established</a:t>
              </a:r>
              <a:endParaRPr sz="1400" b="0" i="0" u="none" strike="noStrike" cap="none">
                <a:solidFill>
                  <a:srgbClr val="000000"/>
                </a:solidFill>
                <a:latin typeface="Arial"/>
                <a:ea typeface="Arial"/>
                <a:cs typeface="Arial"/>
                <a:sym typeface="Arial"/>
              </a:endParaRPr>
            </a:p>
          </p:txBody>
        </p:sp>
        <p:sp>
          <p:nvSpPr>
            <p:cNvPr id="881" name="Google Shape;881;p88"/>
            <p:cNvSpPr txBox="1"/>
            <p:nvPr/>
          </p:nvSpPr>
          <p:spPr>
            <a:xfrm>
              <a:off x="6858000" y="1188720"/>
              <a:ext cx="2103120" cy="457200"/>
            </a:xfrm>
            <a:prstGeom prst="rect">
              <a:avLst/>
            </a:prstGeom>
            <a:solidFill>
              <a:srgbClr val="9CC2E5"/>
            </a:solidFill>
            <a:ln w="9525" cap="flat" cmpd="sng">
              <a:solidFill>
                <a:srgbClr val="D8D8D8"/>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Outcome</a:t>
              </a:r>
              <a:endParaRPr sz="1400" b="0" i="0" u="none" strike="noStrike" cap="none">
                <a:solidFill>
                  <a:srgbClr val="000000"/>
                </a:solidFill>
                <a:latin typeface="Arial"/>
                <a:ea typeface="Arial"/>
                <a:cs typeface="Arial"/>
                <a:sym typeface="Arial"/>
              </a:endParaRPr>
            </a:p>
          </p:txBody>
        </p:sp>
        <p:sp>
          <p:nvSpPr>
            <p:cNvPr id="882" name="Google Shape;882;p88"/>
            <p:cNvSpPr txBox="1"/>
            <p:nvPr/>
          </p:nvSpPr>
          <p:spPr>
            <a:xfrm>
              <a:off x="6858000" y="1680030"/>
              <a:ext cx="2103120" cy="1477328"/>
            </a:xfrm>
            <a:prstGeom prst="rect">
              <a:avLst/>
            </a:prstGeom>
            <a:solidFill>
              <a:srgbClr val="9CC2E5"/>
            </a:solidFill>
            <a:ln w="9525" cap="flat" cmpd="sng">
              <a:solidFill>
                <a:srgbClr val="D8D8D8"/>
              </a:solidFill>
              <a:prstDash val="solid"/>
              <a:round/>
              <a:headEnd type="none" w="sm" len="sm"/>
              <a:tailEnd type="none" w="sm" len="sm"/>
            </a:ln>
          </p:spPr>
          <p:txBody>
            <a:bodyPr spcFirstLastPara="1" wrap="square" lIns="91425"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Achieving results that matter (i.e., your SMART, outcome-based goals)</a:t>
              </a:r>
              <a:endParaRPr sz="1400" b="0" i="0" u="none" strike="noStrike" cap="none">
                <a:solidFill>
                  <a:srgbClr val="000000"/>
                </a:solidFill>
                <a:latin typeface="Arial"/>
                <a:ea typeface="Arial"/>
                <a:cs typeface="Arial"/>
                <a:sym typeface="Arial"/>
              </a:endParaRPr>
            </a:p>
          </p:txBody>
        </p:sp>
      </p:grpSp>
      <p:grpSp>
        <p:nvGrpSpPr>
          <p:cNvPr id="883" name="Google Shape;883;p88"/>
          <p:cNvGrpSpPr/>
          <p:nvPr/>
        </p:nvGrpSpPr>
        <p:grpSpPr>
          <a:xfrm>
            <a:off x="2468880" y="1217265"/>
            <a:ext cx="2103120" cy="5366415"/>
            <a:chOff x="2468880" y="1217265"/>
            <a:chExt cx="2103120" cy="5366415"/>
          </a:xfrm>
        </p:grpSpPr>
        <p:sp>
          <p:nvSpPr>
            <p:cNvPr id="884" name="Google Shape;884;p88"/>
            <p:cNvSpPr txBox="1"/>
            <p:nvPr/>
          </p:nvSpPr>
          <p:spPr>
            <a:xfrm>
              <a:off x="2468880" y="1217265"/>
              <a:ext cx="2103120" cy="400110"/>
            </a:xfrm>
            <a:prstGeom prst="rect">
              <a:avLst/>
            </a:prstGeom>
            <a:solidFill>
              <a:srgbClr val="DDEAF6"/>
            </a:solidFill>
            <a:ln w="9525" cap="flat" cmpd="sng">
              <a:solidFill>
                <a:srgbClr val="A5A5A5"/>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Process/Milestone</a:t>
              </a:r>
              <a:endParaRPr sz="2000" b="0" i="0" u="none" strike="noStrike" cap="none">
                <a:solidFill>
                  <a:schemeClr val="dk1"/>
                </a:solidFill>
                <a:latin typeface="Calibri"/>
                <a:ea typeface="Calibri"/>
                <a:cs typeface="Calibri"/>
                <a:sym typeface="Calibri"/>
              </a:endParaRPr>
            </a:p>
          </p:txBody>
        </p:sp>
        <p:sp>
          <p:nvSpPr>
            <p:cNvPr id="885" name="Google Shape;885;p88"/>
            <p:cNvSpPr txBox="1"/>
            <p:nvPr/>
          </p:nvSpPr>
          <p:spPr>
            <a:xfrm>
              <a:off x="2468880" y="1691640"/>
              <a:ext cx="2103120" cy="1463040"/>
            </a:xfrm>
            <a:prstGeom prst="rect">
              <a:avLst/>
            </a:prstGeom>
            <a:solidFill>
              <a:srgbClr val="DDEAF6"/>
            </a:solidFill>
            <a:ln w="9525" cap="flat" cmpd="sng">
              <a:solidFill>
                <a:srgbClr val="A5A5A5"/>
              </a:solidFill>
              <a:prstDash val="solid"/>
              <a:round/>
              <a:headEnd type="none" w="sm" len="sm"/>
              <a:tailEnd type="none" w="sm" len="sm"/>
            </a:ln>
          </p:spPr>
          <p:txBody>
            <a:bodyPr spcFirstLastPara="1" wrap="square" lIns="91425"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Getting past major  steps required to build </a:t>
              </a:r>
              <a:r>
                <a:rPr lang="en-US" sz="1800" b="0" i="1" u="none" strike="noStrike" cap="none">
                  <a:solidFill>
                    <a:schemeClr val="dk1"/>
                  </a:solidFill>
                  <a:latin typeface="Calibri"/>
                  <a:ea typeface="Calibri"/>
                  <a:cs typeface="Calibri"/>
                  <a:sym typeface="Calibri"/>
                </a:rPr>
                <a:t>capabilities </a:t>
              </a:r>
              <a:r>
                <a:rPr lang="en-US" sz="1800" b="0" i="0" u="none" strike="noStrike" cap="none">
                  <a:solidFill>
                    <a:schemeClr val="dk1"/>
                  </a:solidFill>
                  <a:latin typeface="Calibri"/>
                  <a:ea typeface="Calibri"/>
                  <a:cs typeface="Calibri"/>
                  <a:sym typeface="Calibri"/>
                </a:rPr>
                <a:t>and achieve </a:t>
              </a:r>
              <a:r>
                <a:rPr lang="en-US" sz="1800" b="0" i="1" u="none" strike="noStrike" cap="none">
                  <a:solidFill>
                    <a:schemeClr val="dk1"/>
                  </a:solidFill>
                  <a:latin typeface="Calibri"/>
                  <a:ea typeface="Calibri"/>
                  <a:cs typeface="Calibri"/>
                  <a:sym typeface="Calibri"/>
                </a:rPr>
                <a:t>outcomes</a:t>
              </a:r>
              <a:endParaRPr sz="1400" b="0" i="0" u="none" strike="noStrike" cap="none">
                <a:solidFill>
                  <a:srgbClr val="000000"/>
                </a:solidFill>
                <a:latin typeface="Arial"/>
                <a:ea typeface="Arial"/>
                <a:cs typeface="Arial"/>
                <a:sym typeface="Arial"/>
              </a:endParaRPr>
            </a:p>
          </p:txBody>
        </p:sp>
        <p:sp>
          <p:nvSpPr>
            <p:cNvPr id="886" name="Google Shape;886;p88"/>
            <p:cNvSpPr txBox="1"/>
            <p:nvPr/>
          </p:nvSpPr>
          <p:spPr>
            <a:xfrm>
              <a:off x="2468880" y="3200400"/>
              <a:ext cx="2103120" cy="3383280"/>
            </a:xfrm>
            <a:prstGeom prst="rect">
              <a:avLst/>
            </a:prstGeom>
            <a:solidFill>
              <a:srgbClr val="DDEAF6"/>
            </a:solidFill>
            <a:ln w="9525" cap="flat" cmpd="sng">
              <a:solidFill>
                <a:srgbClr val="A5A5A5"/>
              </a:solidFill>
              <a:prstDash val="solid"/>
              <a:round/>
              <a:headEnd type="none" w="sm" len="sm"/>
              <a:tailEnd type="none" w="sm" len="sm"/>
            </a:ln>
          </p:spPr>
          <p:txBody>
            <a:bodyPr spcFirstLastPara="1" wrap="square" lIns="91425" tIns="45700" rIns="45700" bIns="45700" anchor="t" anchorCtr="0">
              <a:noAutofit/>
            </a:bodyPr>
            <a:lstStyle/>
            <a:p>
              <a:pPr marL="137160" marR="0" lvl="0" indent="-13716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Resources secured</a:t>
              </a:r>
              <a:endParaRPr sz="1400" b="0" i="0" u="none" strike="noStrike" cap="none">
                <a:solidFill>
                  <a:srgbClr val="000000"/>
                </a:solidFill>
                <a:latin typeface="Arial"/>
                <a:ea typeface="Arial"/>
                <a:cs typeface="Arial"/>
                <a:sym typeface="Arial"/>
              </a:endParaRPr>
            </a:p>
            <a:p>
              <a:pPr marL="137160" marR="0" lvl="0" indent="-13716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Authorizations received</a:t>
              </a:r>
              <a:endParaRPr sz="1400" b="0" i="0" u="none" strike="noStrike" cap="none">
                <a:solidFill>
                  <a:srgbClr val="000000"/>
                </a:solidFill>
                <a:latin typeface="Arial"/>
                <a:ea typeface="Arial"/>
                <a:cs typeface="Arial"/>
                <a:sym typeface="Arial"/>
              </a:endParaRPr>
            </a:p>
            <a:p>
              <a:pPr marL="137160" marR="0" lvl="0" indent="-13716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Plans developed and agreed to </a:t>
              </a:r>
              <a:endParaRPr sz="1400" b="0" i="0" u="none" strike="noStrike" cap="none">
                <a:solidFill>
                  <a:srgbClr val="000000"/>
                </a:solidFill>
                <a:latin typeface="Arial"/>
                <a:ea typeface="Arial"/>
                <a:cs typeface="Arial"/>
                <a:sym typeface="Arial"/>
              </a:endParaRPr>
            </a:p>
            <a:p>
              <a:pPr marL="137160" marR="0" lvl="0" indent="-13716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Commitments made to SMART goals</a:t>
              </a:r>
              <a:endParaRPr sz="1400" b="0" i="0" u="none" strike="noStrike" cap="none">
                <a:solidFill>
                  <a:srgbClr val="000000"/>
                </a:solidFill>
                <a:latin typeface="Arial"/>
                <a:ea typeface="Arial"/>
                <a:cs typeface="Arial"/>
                <a:sym typeface="Arial"/>
              </a:endParaRPr>
            </a:p>
            <a:p>
              <a:pPr marL="137160" marR="0" lvl="0" indent="-13716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Key opponent converted to backer</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909"/>
        <p:cNvGrpSpPr/>
        <p:nvPr/>
      </p:nvGrpSpPr>
      <p:grpSpPr>
        <a:xfrm>
          <a:off x="0" y="0"/>
          <a:ext cx="0" cy="0"/>
          <a:chOff x="0" y="0"/>
          <a:chExt cx="0" cy="0"/>
        </a:xfrm>
      </p:grpSpPr>
      <p:sp>
        <p:nvSpPr>
          <p:cNvPr id="910" name="Google Shape;910;p92"/>
          <p:cNvSpPr txBox="1">
            <a:spLocks noGrp="1"/>
          </p:cNvSpPr>
          <p:nvPr>
            <p:ph type="title"/>
          </p:nvPr>
        </p:nvSpPr>
        <p:spPr>
          <a:xfrm>
            <a:off x="2286000" y="0"/>
            <a:ext cx="6858000" cy="1097280"/>
          </a:xfrm>
          <a:prstGeom prst="rect">
            <a:avLst/>
          </a:prstGeom>
          <a:solidFill>
            <a:srgbClr val="29FF29"/>
          </a:solidFill>
          <a:ln>
            <a:noFill/>
          </a:ln>
        </p:spPr>
        <p:txBody>
          <a:bodyPr spcFirstLastPara="1" wrap="square" lIns="182875" tIns="91425" rIns="182875" bIns="91425"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Identify potential “early wins” for your challenge</a:t>
            </a:r>
            <a:endParaRPr/>
          </a:p>
        </p:txBody>
      </p:sp>
      <p:sp>
        <p:nvSpPr>
          <p:cNvPr id="911" name="Google Shape;911;p92"/>
          <p:cNvSpPr txBox="1"/>
          <p:nvPr/>
        </p:nvSpPr>
        <p:spPr>
          <a:xfrm>
            <a:off x="228600" y="1484174"/>
            <a:ext cx="8458200" cy="2493466"/>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Directions</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Given your challenge and “how you will do it,” think of any early wins you could achieve over the next week.</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Note which of the 4 types of win each would be.  While “insight” and “process” wins are most likely in this starting time frame, look hard for “capability” and “outcome” wins (even if small) that will build momentum  and help get people on board.</a:t>
            </a:r>
            <a:endParaRPr sz="1400" b="0" i="0" u="none" strike="noStrike" cap="none" dirty="0">
              <a:solidFill>
                <a:srgbClr val="000000"/>
              </a:solidFill>
              <a:latin typeface="Arial"/>
              <a:ea typeface="Arial"/>
              <a:cs typeface="Arial"/>
              <a:sym typeface="Arial"/>
            </a:endParaRPr>
          </a:p>
        </p:txBody>
      </p:sp>
      <p:sp>
        <p:nvSpPr>
          <p:cNvPr id="912" name="Google Shape;912;p92"/>
          <p:cNvSpPr txBox="1"/>
          <p:nvPr/>
        </p:nvSpPr>
        <p:spPr>
          <a:xfrm>
            <a:off x="5494020" y="3794760"/>
            <a:ext cx="2743200" cy="646331"/>
          </a:xfrm>
          <a:prstGeom prst="rect">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See next page for a blank template</a:t>
            </a:r>
            <a:endParaRPr sz="1400" b="0" i="0" u="none" strike="noStrike" cap="none">
              <a:solidFill>
                <a:srgbClr val="000000"/>
              </a:solidFill>
              <a:latin typeface="Arial"/>
              <a:ea typeface="Arial"/>
              <a:cs typeface="Arial"/>
              <a:sym typeface="Arial"/>
            </a:endParaRPr>
          </a:p>
        </p:txBody>
      </p:sp>
      <p:sp>
        <p:nvSpPr>
          <p:cNvPr id="913" name="Google Shape;913;p92"/>
          <p:cNvSpPr txBox="1"/>
          <p:nvPr/>
        </p:nvSpPr>
        <p:spPr>
          <a:xfrm>
            <a:off x="9144" y="0"/>
            <a:ext cx="2267712" cy="1097280"/>
          </a:xfrm>
          <a:prstGeom prst="rect">
            <a:avLst/>
          </a:prstGeom>
          <a:solidFill>
            <a:srgbClr val="29FF29"/>
          </a:solidFill>
          <a:ln>
            <a:noFill/>
          </a:ln>
        </p:spPr>
        <p:txBody>
          <a:bodyPr spcFirstLastPara="1" wrap="square" lIns="182875" tIns="91425" rIns="91425" bIns="91425" anchor="t"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Assignment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 </a:t>
            </a:r>
            <a:r>
              <a:rPr lang="en-US" sz="2800" b="1" dirty="0">
                <a:solidFill>
                  <a:schemeClr val="dk1"/>
                </a:solidFill>
                <a:latin typeface="Calibri"/>
                <a:ea typeface="Calibri"/>
                <a:cs typeface="Calibri"/>
                <a:sym typeface="Calibri"/>
              </a:rPr>
              <a:t>10</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917"/>
        <p:cNvGrpSpPr/>
        <p:nvPr/>
      </p:nvGrpSpPr>
      <p:grpSpPr>
        <a:xfrm>
          <a:off x="0" y="0"/>
          <a:ext cx="0" cy="0"/>
          <a:chOff x="0" y="0"/>
          <a:chExt cx="0" cy="0"/>
        </a:xfrm>
      </p:grpSpPr>
      <p:sp>
        <p:nvSpPr>
          <p:cNvPr id="918" name="Google Shape;918;p93"/>
          <p:cNvSpPr txBox="1">
            <a:spLocks noGrp="1"/>
          </p:cNvSpPr>
          <p:nvPr>
            <p:ph type="title"/>
          </p:nvPr>
        </p:nvSpPr>
        <p:spPr>
          <a:xfrm>
            <a:off x="0" y="0"/>
            <a:ext cx="9144000" cy="640080"/>
          </a:xfrm>
          <a:prstGeom prst="rect">
            <a:avLst/>
          </a:prstGeom>
          <a:solidFill>
            <a:srgbClr val="29FF29"/>
          </a:solidFill>
          <a:ln>
            <a:noFill/>
          </a:ln>
        </p:spPr>
        <p:txBody>
          <a:bodyPr spcFirstLastPara="1" wrap="square" lIns="228600" tIns="0" rIns="0" bIns="0" anchor="ctr" anchorCtr="0">
            <a:noAutofit/>
          </a:bodyPr>
          <a:lstStyle/>
          <a:p>
            <a:pPr marL="0" lvl="0" indent="0" algn="l" rtl="0">
              <a:lnSpc>
                <a:spcPct val="90000"/>
              </a:lnSpc>
              <a:spcBef>
                <a:spcPts val="0"/>
              </a:spcBef>
              <a:spcAft>
                <a:spcPts val="0"/>
              </a:spcAft>
              <a:buClr>
                <a:srgbClr val="000000"/>
              </a:buClr>
              <a:buSzPts val="3600"/>
              <a:buFont typeface="Calibri"/>
              <a:buNone/>
            </a:pPr>
            <a:r>
              <a:rPr lang="en-US" b="1">
                <a:solidFill>
                  <a:srgbClr val="000000"/>
                </a:solidFill>
              </a:rPr>
              <a:t>Early wins for your challenge</a:t>
            </a:r>
            <a:endParaRPr/>
          </a:p>
        </p:txBody>
      </p:sp>
      <p:graphicFrame>
        <p:nvGraphicFramePr>
          <p:cNvPr id="919" name="Google Shape;919;p93"/>
          <p:cNvGraphicFramePr/>
          <p:nvPr/>
        </p:nvGraphicFramePr>
        <p:xfrm>
          <a:off x="427220" y="1371483"/>
          <a:ext cx="8259575" cy="3651840"/>
        </p:xfrm>
        <a:graphic>
          <a:graphicData uri="http://schemas.openxmlformats.org/drawingml/2006/table">
            <a:tbl>
              <a:tblPr firstRow="1" bandRow="1">
                <a:noFill/>
                <a:tableStyleId>{77A76CC9-9744-4508-BD43-08D2B44C092B}</a:tableStyleId>
              </a:tblPr>
              <a:tblGrid>
                <a:gridCol w="5470650">
                  <a:extLst>
                    <a:ext uri="{9D8B030D-6E8A-4147-A177-3AD203B41FA5}">
                      <a16:colId xmlns:a16="http://schemas.microsoft.com/office/drawing/2014/main" val="20000"/>
                    </a:ext>
                  </a:extLst>
                </a:gridCol>
                <a:gridCol w="1554475">
                  <a:extLst>
                    <a:ext uri="{9D8B030D-6E8A-4147-A177-3AD203B41FA5}">
                      <a16:colId xmlns:a16="http://schemas.microsoft.com/office/drawing/2014/main" val="20001"/>
                    </a:ext>
                  </a:extLst>
                </a:gridCol>
                <a:gridCol w="1234450">
                  <a:extLst>
                    <a:ext uri="{9D8B030D-6E8A-4147-A177-3AD203B41FA5}">
                      <a16:colId xmlns:a16="http://schemas.microsoft.com/office/drawing/2014/main" val="20002"/>
                    </a:ext>
                  </a:extLst>
                </a:gridCol>
              </a:tblGrid>
              <a:tr h="1369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Win</a:t>
                      </a:r>
                      <a:endParaRPr sz="1400" u="none" strike="noStrike" cap="none"/>
                    </a:p>
                  </a:txBody>
                  <a:tcPr marL="91450" marR="91450" marT="18300" marB="18300">
                    <a:solidFill>
                      <a:srgbClr val="1E4E79"/>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By when</a:t>
                      </a:r>
                      <a:endParaRPr sz="1400" u="none" strike="noStrike" cap="none"/>
                    </a:p>
                  </a:txBody>
                  <a:tcPr marL="91450" marR="91450" marT="18300" marB="18300">
                    <a:solidFill>
                      <a:srgbClr val="1E4E79"/>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Type*</a:t>
                      </a:r>
                      <a:endParaRPr sz="1400" u="none" strike="noStrike" cap="none"/>
                    </a:p>
                  </a:txBody>
                  <a:tcPr marL="91450" marR="91450" marT="18300" marB="18300">
                    <a:solidFill>
                      <a:srgbClr val="1E4E79"/>
                    </a:solidFill>
                  </a:tcPr>
                </a:tc>
                <a:extLst>
                  <a:ext uri="{0D108BD9-81ED-4DB2-BD59-A6C34878D82A}">
                    <a16:rowId xmlns:a16="http://schemas.microsoft.com/office/drawing/2014/main" val="10000"/>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1"/>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2"/>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3"/>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4"/>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5"/>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6"/>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7"/>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8"/>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9"/>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10"/>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11"/>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12"/>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13"/>
                  </a:ext>
                </a:extLst>
              </a:tr>
            </a:tbl>
          </a:graphicData>
        </a:graphic>
      </p:graphicFrame>
      <p:sp>
        <p:nvSpPr>
          <p:cNvPr id="920" name="Google Shape;920;p93"/>
          <p:cNvSpPr txBox="1"/>
          <p:nvPr/>
        </p:nvSpPr>
        <p:spPr>
          <a:xfrm>
            <a:off x="427220" y="6035040"/>
            <a:ext cx="5852160" cy="33855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 Insight, Process (milestone), Capability or Outcome win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924"/>
        <p:cNvGrpSpPr/>
        <p:nvPr/>
      </p:nvGrpSpPr>
      <p:grpSpPr>
        <a:xfrm>
          <a:off x="0" y="0"/>
          <a:ext cx="0" cy="0"/>
          <a:chOff x="0" y="0"/>
          <a:chExt cx="0" cy="0"/>
        </a:xfrm>
      </p:grpSpPr>
      <p:sp>
        <p:nvSpPr>
          <p:cNvPr id="925" name="Google Shape;925;p94"/>
          <p:cNvSpPr txBox="1">
            <a:spLocks noGrp="1"/>
          </p:cNvSpPr>
          <p:nvPr>
            <p:ph type="title"/>
          </p:nvPr>
        </p:nvSpPr>
        <p:spPr>
          <a:xfrm>
            <a:off x="0" y="0"/>
            <a:ext cx="9144000" cy="822960"/>
          </a:xfrm>
          <a:prstGeom prst="rect">
            <a:avLst/>
          </a:prstGeom>
          <a:solidFill>
            <a:srgbClr val="1E4E79"/>
          </a:solidFill>
          <a:ln>
            <a:noFill/>
          </a:ln>
        </p:spPr>
        <p:txBody>
          <a:bodyPr spcFirstLastPara="1" wrap="square" lIns="228600" tIns="0" rIns="0" bIns="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a:latin typeface="Calibri"/>
                <a:ea typeface="Calibri"/>
                <a:cs typeface="Calibri"/>
                <a:sym typeface="Calibri"/>
              </a:rPr>
              <a:t>Going public</a:t>
            </a:r>
            <a:endParaRPr/>
          </a:p>
        </p:txBody>
      </p:sp>
      <p:sp>
        <p:nvSpPr>
          <p:cNvPr id="926" name="Google Shape;926;p94"/>
          <p:cNvSpPr txBox="1"/>
          <p:nvPr/>
        </p:nvSpPr>
        <p:spPr>
          <a:xfrm>
            <a:off x="457200" y="1249799"/>
            <a:ext cx="8229600" cy="1938992"/>
          </a:xfrm>
          <a:prstGeom prst="rect">
            <a:avLst/>
          </a:prstGeom>
          <a:noFill/>
          <a:ln w="9525" cap="flat" cmpd="sng">
            <a:solidFill>
              <a:srgbClr val="BFBFBF"/>
            </a:solidFill>
            <a:prstDash val="solid"/>
            <a:round/>
            <a:headEnd type="none" w="sm" len="sm"/>
            <a:tailEnd type="none" w="sm" len="sm"/>
          </a:ln>
        </p:spPr>
        <p:txBody>
          <a:bodyPr spcFirstLastPara="1" wrap="square" lIns="91425" tIns="182875" rIns="91425" bIns="182875" anchor="t" anchorCtr="0">
            <a:noAutofit/>
          </a:bodyPr>
          <a:lstStyle/>
          <a:p>
            <a:pPr marL="688975" marR="0" lvl="0" indent="-231775"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Role of “going public” in performance driven change</a:t>
            </a:r>
            <a:endParaRPr sz="1400" b="0" i="0" u="none" strike="noStrike" cap="none" dirty="0">
              <a:solidFill>
                <a:srgbClr val="000000"/>
              </a:solidFill>
              <a:latin typeface="Arial"/>
              <a:ea typeface="Arial"/>
              <a:cs typeface="Arial"/>
              <a:sym typeface="Arial"/>
            </a:endParaRPr>
          </a:p>
          <a:p>
            <a:pPr marL="1257300" marR="0" lvl="1" indent="-342900" algn="l" rtl="0">
              <a:lnSpc>
                <a:spcPct val="100000"/>
              </a:lnSpc>
              <a:spcBef>
                <a:spcPts val="18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Value of committing publicly to performance</a:t>
            </a:r>
            <a:endParaRPr sz="1400" b="0" i="0" u="none" strike="noStrike" cap="none" dirty="0">
              <a:solidFill>
                <a:srgbClr val="000000"/>
              </a:solidFill>
              <a:latin typeface="Arial"/>
              <a:ea typeface="Arial"/>
              <a:cs typeface="Arial"/>
              <a:sym typeface="Arial"/>
            </a:endParaRPr>
          </a:p>
          <a:p>
            <a:pPr marL="1257300" marR="0" lvl="1" indent="-342900" algn="l" rtl="0">
              <a:lnSpc>
                <a:spcPct val="100000"/>
              </a:lnSpc>
              <a:spcBef>
                <a:spcPts val="18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Notion of personal risk</a:t>
            </a:r>
            <a:endParaRPr sz="2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8"/>
        <p:cNvGrpSpPr/>
        <p:nvPr/>
      </p:nvGrpSpPr>
      <p:grpSpPr>
        <a:xfrm>
          <a:off x="0" y="0"/>
          <a:ext cx="0" cy="0"/>
          <a:chOff x="0" y="0"/>
          <a:chExt cx="0" cy="0"/>
        </a:xfrm>
      </p:grpSpPr>
      <p:sp useBgFill="1">
        <p:nvSpPr>
          <p:cNvPr id="149" name="Google Shape;149;p12"/>
          <p:cNvSpPr txBox="1">
            <a:spLocks noGrp="1"/>
          </p:cNvSpPr>
          <p:nvPr>
            <p:ph type="title"/>
          </p:nvPr>
        </p:nvSpPr>
        <p:spPr>
          <a:xfrm>
            <a:off x="0" y="0"/>
            <a:ext cx="9144000" cy="1051560"/>
          </a:xfrm>
          <a:prstGeom prst="rect">
            <a:avLst/>
          </a:prstGeom>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lt1"/>
              </a:buClr>
              <a:buSzPts val="3800"/>
              <a:buFont typeface="Calibri"/>
              <a:buNone/>
            </a:pPr>
            <a:r>
              <a:rPr lang="en-US" sz="3800" dirty="0"/>
              <a:t>Introduction to 3-part challenge statements</a:t>
            </a:r>
            <a:endParaRPr dirty="0"/>
          </a:p>
        </p:txBody>
      </p:sp>
      <p:sp>
        <p:nvSpPr>
          <p:cNvPr id="150" name="Google Shape;150;p12"/>
          <p:cNvSpPr/>
          <p:nvPr/>
        </p:nvSpPr>
        <p:spPr>
          <a:xfrm>
            <a:off x="2514600" y="1417320"/>
            <a:ext cx="4114800" cy="5212080"/>
          </a:xfrm>
          <a:prstGeom prst="foldedCorner">
            <a:avLst>
              <a:gd name="adj" fmla="val 6134"/>
            </a:avLst>
          </a:prstGeom>
          <a:noFill/>
          <a:ln w="9525" cap="flat" cmpd="sng">
            <a:solidFill>
              <a:schemeClr val="dk1"/>
            </a:solidFill>
            <a:prstDash val="solid"/>
            <a:miter lim="800000"/>
            <a:headEnd type="none" w="sm" len="sm"/>
            <a:tailEnd type="none" w="sm" len="sm"/>
          </a:ln>
        </p:spPr>
        <p:txBody>
          <a:bodyPr spcFirstLastPara="1" wrap="square" lIns="45700" tIns="91425" rIns="45700"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Challenge statement</a:t>
            </a:r>
            <a:endParaRPr sz="1400" b="0" i="0" u="none" strike="noStrike" cap="none">
              <a:solidFill>
                <a:srgbClr val="000000"/>
              </a:solidFill>
              <a:latin typeface="Arial"/>
              <a:ea typeface="Arial"/>
              <a:cs typeface="Arial"/>
              <a:sym typeface="Arial"/>
            </a:endParaRPr>
          </a:p>
        </p:txBody>
      </p:sp>
      <p:grpSp>
        <p:nvGrpSpPr>
          <p:cNvPr id="151" name="Google Shape;151;p12"/>
          <p:cNvGrpSpPr/>
          <p:nvPr/>
        </p:nvGrpSpPr>
        <p:grpSpPr>
          <a:xfrm>
            <a:off x="731520" y="2240280"/>
            <a:ext cx="7863840" cy="1203662"/>
            <a:chOff x="731520" y="2240280"/>
            <a:chExt cx="7863840" cy="1203662"/>
          </a:xfrm>
        </p:grpSpPr>
        <p:sp>
          <p:nvSpPr>
            <p:cNvPr id="152" name="Google Shape;152;p12"/>
            <p:cNvSpPr txBox="1"/>
            <p:nvPr/>
          </p:nvSpPr>
          <p:spPr>
            <a:xfrm>
              <a:off x="2651760" y="2240280"/>
              <a:ext cx="5943600" cy="1188720"/>
            </a:xfrm>
            <a:prstGeom prst="rect">
              <a:avLst/>
            </a:prstGeom>
            <a:solidFill>
              <a:srgbClr val="75DBFF"/>
            </a:solidFill>
            <a:ln>
              <a:noFill/>
            </a:ln>
          </p:spPr>
          <p:txBody>
            <a:bodyPr spcFirstLastPara="1" wrap="square" lIns="91425" tIns="91425" rIns="91425" bIns="91425" anchor="t" anchorCtr="0">
              <a:noAutofit/>
            </a:bodyPr>
            <a:lstStyle/>
            <a:p>
              <a:pPr marL="342900" marR="0" lvl="1" indent="-342900" algn="l" rtl="0">
                <a:lnSpc>
                  <a:spcPct val="100000"/>
                </a:lnSpc>
                <a:spcBef>
                  <a:spcPts val="0"/>
                </a:spcBef>
                <a:spcAft>
                  <a:spcPts val="0"/>
                </a:spcAft>
                <a:buClr>
                  <a:schemeClr val="dk1"/>
                </a:buClr>
                <a:buSzPts val="2200"/>
                <a:buFont typeface="Noto Sans Symbols"/>
                <a:buChar char="⮚"/>
              </a:pPr>
              <a:r>
                <a:rPr lang="en-US" sz="2200" b="0" i="0" u="none" strike="noStrike" cap="none" dirty="0">
                  <a:solidFill>
                    <a:schemeClr val="dk1"/>
                  </a:solidFill>
                  <a:latin typeface="Calibri"/>
                  <a:ea typeface="Calibri"/>
                  <a:cs typeface="Calibri"/>
                  <a:sym typeface="Calibri"/>
                </a:rPr>
                <a:t>What will be created, accomplished or established through your challenge; the transformation envisioned by the challenge. </a:t>
              </a:r>
              <a:endParaRPr sz="1400" b="0" i="0" u="none" strike="noStrike" cap="none" dirty="0">
                <a:solidFill>
                  <a:srgbClr val="000000"/>
                </a:solidFill>
                <a:latin typeface="Arial"/>
                <a:ea typeface="Arial"/>
                <a:cs typeface="Arial"/>
                <a:sym typeface="Arial"/>
              </a:endParaRPr>
            </a:p>
          </p:txBody>
        </p:sp>
        <p:sp>
          <p:nvSpPr>
            <p:cNvPr id="153" name="Google Shape;153;p12"/>
            <p:cNvSpPr/>
            <p:nvPr/>
          </p:nvSpPr>
          <p:spPr>
            <a:xfrm>
              <a:off x="731520" y="2255222"/>
              <a:ext cx="1920240" cy="1188720"/>
            </a:xfrm>
            <a:prstGeom prst="roundRect">
              <a:avLst>
                <a:gd name="adj" fmla="val 0"/>
              </a:avLst>
            </a:prstGeom>
            <a:solidFill>
              <a:srgbClr val="75DBFF"/>
            </a:solidFill>
            <a:ln>
              <a:noFill/>
            </a:ln>
          </p:spPr>
          <p:txBody>
            <a:bodyPr spcFirstLastPara="1" wrap="square" lIns="91425" tIns="91425" rIns="91425" bIns="91425" anchor="t" anchorCtr="0">
              <a:noAutofit/>
            </a:bodyPr>
            <a:lstStyle/>
            <a:p>
              <a:pPr marL="173038" marR="0" lvl="0" indent="-173038" algn="l" rtl="0">
                <a:lnSpc>
                  <a:spcPct val="10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What will be done</a:t>
              </a:r>
              <a:endParaRPr sz="1400" b="0" i="0" u="none" strike="noStrike" cap="none" dirty="0">
                <a:solidFill>
                  <a:srgbClr val="000000"/>
                </a:solidFill>
                <a:latin typeface="Arial"/>
                <a:ea typeface="Arial"/>
                <a:cs typeface="Arial"/>
                <a:sym typeface="Arial"/>
              </a:endParaRPr>
            </a:p>
          </p:txBody>
        </p:sp>
      </p:grpSp>
      <p:grpSp>
        <p:nvGrpSpPr>
          <p:cNvPr id="154" name="Google Shape;154;p12"/>
          <p:cNvGrpSpPr/>
          <p:nvPr/>
        </p:nvGrpSpPr>
        <p:grpSpPr>
          <a:xfrm>
            <a:off x="731520" y="3657600"/>
            <a:ext cx="7863840" cy="1188720"/>
            <a:chOff x="731520" y="3657600"/>
            <a:chExt cx="7863840" cy="1188720"/>
          </a:xfrm>
        </p:grpSpPr>
        <p:sp>
          <p:nvSpPr>
            <p:cNvPr id="155" name="Google Shape;155;p12"/>
            <p:cNvSpPr txBox="1"/>
            <p:nvPr/>
          </p:nvSpPr>
          <p:spPr>
            <a:xfrm>
              <a:off x="2651760" y="3657600"/>
              <a:ext cx="5943600" cy="1188720"/>
            </a:xfrm>
            <a:prstGeom prst="rect">
              <a:avLst/>
            </a:prstGeom>
            <a:solidFill>
              <a:srgbClr val="75DBFF"/>
            </a:solidFill>
            <a:ln>
              <a:noFill/>
            </a:ln>
          </p:spPr>
          <p:txBody>
            <a:bodyPr spcFirstLastPara="1" wrap="square" lIns="91425" tIns="91425" rIns="91425" bIns="91425" anchor="t" anchorCtr="0">
              <a:noAutofit/>
            </a:bodyPr>
            <a:lstStyle/>
            <a:p>
              <a:pPr marL="342900" marR="0" lvl="1" indent="-342900" algn="l" rtl="0">
                <a:lnSpc>
                  <a:spcPct val="100000"/>
                </a:lnSpc>
                <a:spcBef>
                  <a:spcPts val="0"/>
                </a:spcBef>
                <a:spcAft>
                  <a:spcPts val="0"/>
                </a:spcAft>
                <a:buClr>
                  <a:schemeClr val="dk1"/>
                </a:buClr>
                <a:buSzPts val="2200"/>
                <a:buFont typeface="Noto Sans Symbols"/>
                <a:buChar char="⮚"/>
              </a:pPr>
              <a:r>
                <a:rPr lang="en-US" sz="2200" b="0" i="0" u="none" strike="noStrike" cap="none" dirty="0">
                  <a:solidFill>
                    <a:schemeClr val="dk1"/>
                  </a:solidFill>
                  <a:latin typeface="Calibri"/>
                  <a:ea typeface="Calibri"/>
                  <a:cs typeface="Calibri"/>
                  <a:sym typeface="Calibri"/>
                </a:rPr>
                <a:t>How achievement of your challenge will be measured in terms of SMART outcome goals.</a:t>
              </a:r>
              <a:endParaRPr sz="1400" b="0" i="0" u="none" strike="noStrike" cap="none" dirty="0">
                <a:solidFill>
                  <a:srgbClr val="000000"/>
                </a:solidFill>
                <a:latin typeface="Arial"/>
                <a:ea typeface="Arial"/>
                <a:cs typeface="Arial"/>
                <a:sym typeface="Arial"/>
              </a:endParaRPr>
            </a:p>
          </p:txBody>
        </p:sp>
        <p:sp>
          <p:nvSpPr>
            <p:cNvPr id="156" name="Google Shape;156;p12"/>
            <p:cNvSpPr/>
            <p:nvPr/>
          </p:nvSpPr>
          <p:spPr>
            <a:xfrm>
              <a:off x="731520" y="3657600"/>
              <a:ext cx="1920240" cy="1188720"/>
            </a:xfrm>
            <a:prstGeom prst="roundRect">
              <a:avLst>
                <a:gd name="adj" fmla="val 0"/>
              </a:avLst>
            </a:prstGeom>
            <a:solidFill>
              <a:srgbClr val="75DBFF"/>
            </a:solidFill>
            <a:ln>
              <a:noFill/>
            </a:ln>
          </p:spPr>
          <p:txBody>
            <a:bodyPr spcFirstLastPara="1" wrap="square" lIns="91425" tIns="91425" rIns="182875" bIns="91425" anchor="t" anchorCtr="0">
              <a:noAutofit/>
            </a:bodyPr>
            <a:lstStyle/>
            <a:p>
              <a:pPr marL="173038" marR="0" lvl="0" indent="-173038"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How we will know success</a:t>
              </a:r>
              <a:endParaRPr sz="1400" b="0" i="0" u="none" strike="noStrike" cap="none">
                <a:solidFill>
                  <a:srgbClr val="000000"/>
                </a:solidFill>
                <a:latin typeface="Arial"/>
                <a:ea typeface="Arial"/>
                <a:cs typeface="Arial"/>
                <a:sym typeface="Arial"/>
              </a:endParaRPr>
            </a:p>
          </p:txBody>
        </p:sp>
      </p:grpSp>
      <p:grpSp>
        <p:nvGrpSpPr>
          <p:cNvPr id="157" name="Google Shape;157;p12"/>
          <p:cNvGrpSpPr/>
          <p:nvPr/>
        </p:nvGrpSpPr>
        <p:grpSpPr>
          <a:xfrm>
            <a:off x="731520" y="5074920"/>
            <a:ext cx="7863840" cy="1188720"/>
            <a:chOff x="731520" y="5074920"/>
            <a:chExt cx="7863840" cy="1188720"/>
          </a:xfrm>
        </p:grpSpPr>
        <p:sp>
          <p:nvSpPr>
            <p:cNvPr id="158" name="Google Shape;158;p12"/>
            <p:cNvSpPr txBox="1"/>
            <p:nvPr/>
          </p:nvSpPr>
          <p:spPr>
            <a:xfrm>
              <a:off x="2651760" y="5074920"/>
              <a:ext cx="5943600" cy="1188720"/>
            </a:xfrm>
            <a:prstGeom prst="rect">
              <a:avLst/>
            </a:prstGeom>
            <a:solidFill>
              <a:srgbClr val="75DBFF"/>
            </a:solidFill>
            <a:ln>
              <a:noFill/>
            </a:ln>
          </p:spPr>
          <p:txBody>
            <a:bodyPr spcFirstLastPara="1" wrap="square" lIns="91425" tIns="91425" rIns="91425" bIns="91425" anchor="t" anchorCtr="0">
              <a:noAutofit/>
            </a:bodyPr>
            <a:lstStyle/>
            <a:p>
              <a:pPr marL="342900" marR="0" lvl="1" indent="-342900" algn="l" rtl="0">
                <a:lnSpc>
                  <a:spcPct val="100000"/>
                </a:lnSpc>
                <a:spcBef>
                  <a:spcPts val="0"/>
                </a:spcBef>
                <a:spcAft>
                  <a:spcPts val="0"/>
                </a:spcAft>
                <a:buClr>
                  <a:schemeClr val="dk1"/>
                </a:buClr>
                <a:buSzPts val="2200"/>
                <a:buFont typeface="Noto Sans Symbols"/>
                <a:buChar char="⮚"/>
              </a:pPr>
              <a:r>
                <a:rPr lang="en-US" sz="2200" b="0" i="0" u="none" strike="noStrike" cap="none" dirty="0">
                  <a:solidFill>
                    <a:schemeClr val="dk1"/>
                  </a:solidFill>
                  <a:latin typeface="Calibri"/>
                  <a:ea typeface="Calibri"/>
                  <a:cs typeface="Calibri"/>
                  <a:sym typeface="Calibri"/>
                </a:rPr>
                <a:t>The key creations (“3 to 7 things”) for achieving your challenge – your strategies under which you can plan your tactics and wins.</a:t>
              </a:r>
              <a:endParaRPr sz="1400" b="0" i="0" u="none" strike="noStrike" cap="none" dirty="0">
                <a:solidFill>
                  <a:srgbClr val="000000"/>
                </a:solidFill>
                <a:latin typeface="Arial"/>
                <a:ea typeface="Arial"/>
                <a:cs typeface="Arial"/>
                <a:sym typeface="Arial"/>
              </a:endParaRPr>
            </a:p>
          </p:txBody>
        </p:sp>
        <p:sp>
          <p:nvSpPr>
            <p:cNvPr id="159" name="Google Shape;159;p12"/>
            <p:cNvSpPr/>
            <p:nvPr/>
          </p:nvSpPr>
          <p:spPr>
            <a:xfrm>
              <a:off x="731520" y="5074920"/>
              <a:ext cx="1920240" cy="1188720"/>
            </a:xfrm>
            <a:prstGeom prst="roundRect">
              <a:avLst>
                <a:gd name="adj" fmla="val 0"/>
              </a:avLst>
            </a:prstGeom>
            <a:solidFill>
              <a:srgbClr val="75DBFF"/>
            </a:solidFill>
            <a:ln>
              <a:noFill/>
            </a:ln>
          </p:spPr>
          <p:txBody>
            <a:bodyPr spcFirstLastPara="1" wrap="square" lIns="91425" tIns="91425" rIns="91425" bIns="91425" anchor="t" anchorCtr="0">
              <a:noAutofit/>
            </a:bodyPr>
            <a:lstStyle/>
            <a:p>
              <a:pPr marL="173038" marR="0" lvl="0" indent="-173038" algn="l" rtl="0">
                <a:lnSpc>
                  <a:spcPct val="100000"/>
                </a:lnSpc>
                <a:spcBef>
                  <a:spcPts val="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How we will do it</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55"/>
        <p:cNvGrpSpPr/>
        <p:nvPr/>
      </p:nvGrpSpPr>
      <p:grpSpPr>
        <a:xfrm>
          <a:off x="0" y="0"/>
          <a:ext cx="0" cy="0"/>
          <a:chOff x="0" y="0"/>
          <a:chExt cx="0" cy="0"/>
        </a:xfrm>
      </p:grpSpPr>
      <p:sp useBgFill="1">
        <p:nvSpPr>
          <p:cNvPr id="56" name="Google Shape;56;p1"/>
          <p:cNvSpPr txBox="1">
            <a:spLocks noGrp="1"/>
          </p:cNvSpPr>
          <p:nvPr>
            <p:ph type="ctrTitle"/>
          </p:nvPr>
        </p:nvSpPr>
        <p:spPr>
          <a:xfrm>
            <a:off x="4989965" y="1413659"/>
            <a:ext cx="3483937" cy="2089951"/>
          </a:xfrm>
          <a:prstGeom prst="rect">
            <a:avLst/>
          </a:prstGeom>
        </p:spPr>
        <p:txBody>
          <a:bodyPr spcFirstLastPara="1" lIns="182875" tIns="45700" rIns="457200" bIns="45700" anchor="b" anchorCtr="0">
            <a:normAutofit fontScale="90000"/>
          </a:bodyPr>
          <a:lstStyle/>
          <a:p>
            <a:pPr marL="228600" lvl="0" indent="0" rtl="0">
              <a:spcBef>
                <a:spcPts val="0"/>
              </a:spcBef>
              <a:spcAft>
                <a:spcPts val="0"/>
              </a:spcAft>
              <a:buClr>
                <a:schemeClr val="lt1"/>
              </a:buClr>
              <a:buSzPts val="4800"/>
              <a:buFont typeface="Calibri"/>
              <a:buNone/>
            </a:pPr>
            <a:r>
              <a:rPr lang="en-US" sz="4400" b="1" dirty="0">
                <a:solidFill>
                  <a:schemeClr val="bg1"/>
                </a:solidFill>
                <a:latin typeface="Calibri"/>
                <a:ea typeface="Calibri"/>
                <a:cs typeface="Calibri"/>
                <a:sym typeface="Calibri"/>
              </a:rPr>
              <a:t>Technical Writing</a:t>
            </a: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Coronavirus Challenge</a:t>
            </a:r>
            <a:br>
              <a:rPr lang="en-US" sz="4400" b="1" dirty="0">
                <a:solidFill>
                  <a:schemeClr val="bg1"/>
                </a:solidFill>
                <a:latin typeface="Calibri"/>
                <a:ea typeface="Calibri"/>
                <a:cs typeface="Calibri"/>
                <a:sym typeface="Calibri"/>
              </a:rPr>
            </a:br>
            <a:br>
              <a:rPr lang="en-US" sz="4400" b="1" dirty="0">
                <a:solidFill>
                  <a:schemeClr val="bg1"/>
                </a:solidFill>
                <a:latin typeface="Calibri"/>
                <a:ea typeface="Calibri"/>
                <a:cs typeface="Calibri"/>
                <a:sym typeface="Calibri"/>
              </a:rPr>
            </a:br>
            <a:r>
              <a:rPr lang="en-US" sz="4400" b="1" dirty="0">
                <a:solidFill>
                  <a:schemeClr val="bg1"/>
                </a:solidFill>
                <a:latin typeface="Calibri"/>
                <a:ea typeface="Calibri"/>
                <a:cs typeface="Calibri"/>
                <a:sym typeface="Calibri"/>
              </a:rPr>
              <a:t>Part 10</a:t>
            </a:r>
            <a:endParaRPr lang="en-US" sz="4400" b="1" dirty="0"/>
          </a:p>
        </p:txBody>
      </p:sp>
      <p:sp useBgFill="1">
        <p:nvSpPr>
          <p:cNvPr id="57" name="Google Shape;57;p1"/>
          <p:cNvSpPr txBox="1">
            <a:spLocks noGrp="1"/>
          </p:cNvSpPr>
          <p:nvPr>
            <p:ph type="subTitle" idx="1"/>
          </p:nvPr>
        </p:nvSpPr>
        <p:spPr>
          <a:xfrm>
            <a:off x="4989965" y="3678221"/>
            <a:ext cx="3483937" cy="420875"/>
          </a:xfrm>
          <a:prstGeom prst="rect">
            <a:avLst/>
          </a:prstGeom>
        </p:spPr>
        <p:txBody>
          <a:bodyPr spcFirstLastPara="1" lIns="457200" tIns="45700" rIns="457200" bIns="45700" anchor="t" anchorCtr="0">
            <a:normAutofit/>
          </a:bodyPr>
          <a:lstStyle/>
          <a:p>
            <a:pPr marL="0" lvl="0" indent="0" rtl="0">
              <a:spcBef>
                <a:spcPts val="0"/>
              </a:spcBef>
              <a:spcAft>
                <a:spcPts val="600"/>
              </a:spcAft>
              <a:buClr>
                <a:schemeClr val="lt1"/>
              </a:buClr>
              <a:buSzPts val="2400"/>
              <a:buNone/>
            </a:pPr>
            <a:r>
              <a:rPr lang="en-US" sz="1700" dirty="0">
                <a:solidFill>
                  <a:schemeClr val="bg1"/>
                </a:solidFill>
              </a:rPr>
              <a:t>Summer 2020</a:t>
            </a:r>
          </a:p>
        </p:txBody>
      </p:sp>
      <p:sp>
        <p:nvSpPr>
          <p:cNvPr id="62" name="Freeform: Shape 6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 name="Picture 2" descr="A group of people standing next to a person&#10;&#10;Description automatically generated">
            <a:extLst>
              <a:ext uri="{FF2B5EF4-FFF2-40B4-BE49-F238E27FC236}">
                <a16:creationId xmlns:a16="http://schemas.microsoft.com/office/drawing/2014/main" id="{9CF90D71-5BC5-4717-80D8-0C6A1B22B626}"/>
              </a:ext>
            </a:extLst>
          </p:cNvPr>
          <p:cNvPicPr>
            <a:picLocks noChangeAspect="1"/>
          </p:cNvPicPr>
          <p:nvPr/>
        </p:nvPicPr>
        <p:blipFill rotWithShape="1">
          <a:blip r:embed="rId3"/>
          <a:srcRect l="28649" t="5367" r="21940" b="-1376"/>
          <a:stretch/>
        </p:blipFill>
        <p:spPr>
          <a:xfrm>
            <a:off x="0" y="98333"/>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useBgFill="1">
        <p:nvSpPr>
          <p:cNvPr id="6" name="Rectangle 5">
            <a:extLst>
              <a:ext uri="{FF2B5EF4-FFF2-40B4-BE49-F238E27FC236}">
                <a16:creationId xmlns:a16="http://schemas.microsoft.com/office/drawing/2014/main" id="{244373EE-DB43-4F6A-9ED1-5C52E44D517F}"/>
              </a:ext>
            </a:extLst>
          </p:cNvPr>
          <p:cNvSpPr/>
          <p:nvPr/>
        </p:nvSpPr>
        <p:spPr>
          <a:xfrm>
            <a:off x="4262284" y="4273707"/>
            <a:ext cx="4572000" cy="4001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666498994"/>
      </p:ext>
    </p:extLst>
  </p:cSld>
  <p:clrMapOvr>
    <a:overrideClrMapping bg1="dk1" tx1="lt1" bg2="dk2" tx2="lt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Shape 930"/>
        <p:cNvGrpSpPr/>
        <p:nvPr/>
      </p:nvGrpSpPr>
      <p:grpSpPr>
        <a:xfrm>
          <a:off x="0" y="0"/>
          <a:ext cx="0" cy="0"/>
          <a:chOff x="0" y="0"/>
          <a:chExt cx="0" cy="0"/>
        </a:xfrm>
      </p:grpSpPr>
      <p:sp>
        <p:nvSpPr>
          <p:cNvPr id="931" name="Google Shape;931;p95"/>
          <p:cNvSpPr txBox="1">
            <a:spLocks noGrp="1"/>
          </p:cNvSpPr>
          <p:nvPr>
            <p:ph type="title"/>
          </p:nvPr>
        </p:nvSpPr>
        <p:spPr>
          <a:xfrm>
            <a:off x="2286000" y="0"/>
            <a:ext cx="6858000" cy="1097280"/>
          </a:xfrm>
          <a:prstGeom prst="rect">
            <a:avLst/>
          </a:prstGeom>
          <a:solidFill>
            <a:srgbClr val="29FF29"/>
          </a:solidFill>
          <a:ln>
            <a:noFill/>
          </a:ln>
        </p:spPr>
        <p:txBody>
          <a:bodyPr spcFirstLastPara="1" wrap="square" lIns="182875" tIns="91425" rIns="182875" bIns="91425"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Outline a plan for “going public” with your challenge</a:t>
            </a:r>
            <a:endParaRPr/>
          </a:p>
        </p:txBody>
      </p:sp>
      <p:sp>
        <p:nvSpPr>
          <p:cNvPr id="932" name="Google Shape;932;p95"/>
          <p:cNvSpPr txBox="1"/>
          <p:nvPr/>
        </p:nvSpPr>
        <p:spPr>
          <a:xfrm>
            <a:off x="228600" y="1600200"/>
            <a:ext cx="8458200" cy="3566160"/>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000000"/>
                </a:solidFill>
                <a:latin typeface="Calibri"/>
                <a:ea typeface="Calibri"/>
                <a:cs typeface="Calibri"/>
                <a:sym typeface="Calibri"/>
              </a:rPr>
              <a:t>Directions</a:t>
            </a:r>
            <a:endParaRPr sz="1400" b="0" i="0" u="none" strike="noStrike" cap="none" dirty="0">
              <a:solidFill>
                <a:srgbClr val="000000"/>
              </a:solidFill>
              <a:latin typeface="Arial"/>
              <a:ea typeface="Arial"/>
              <a:cs typeface="Arial"/>
              <a:sym typeface="Arial"/>
            </a:endParaRPr>
          </a:p>
          <a:p>
            <a:pPr marL="182880" marR="0" lvl="0" indent="-182880" algn="l" rtl="0">
              <a:lnSpc>
                <a:spcPct val="100000"/>
              </a:lnSpc>
              <a:spcBef>
                <a:spcPts val="600"/>
              </a:spcBef>
              <a:spcAft>
                <a:spcPts val="0"/>
              </a:spcAft>
              <a:buClr>
                <a:srgbClr val="000000"/>
              </a:buClr>
              <a:buSzPts val="2200"/>
              <a:buFont typeface="Arial"/>
              <a:buChar char="•"/>
            </a:pPr>
            <a:r>
              <a:rPr lang="en-US" sz="2200" b="0" i="0" u="none" strike="noStrike" cap="none" dirty="0">
                <a:solidFill>
                  <a:srgbClr val="000000"/>
                </a:solidFill>
                <a:latin typeface="Calibri"/>
                <a:ea typeface="Calibri"/>
                <a:cs typeface="Calibri"/>
                <a:sym typeface="Calibri"/>
              </a:rPr>
              <a:t>Identify the groups or individual you need to go public with. </a:t>
            </a:r>
            <a:endParaRPr sz="1400" b="0" i="0" u="none" strike="noStrike" cap="none" dirty="0">
              <a:solidFill>
                <a:srgbClr val="000000"/>
              </a:solidFill>
              <a:latin typeface="Arial"/>
              <a:ea typeface="Arial"/>
              <a:cs typeface="Arial"/>
              <a:sym typeface="Arial"/>
            </a:endParaRPr>
          </a:p>
          <a:p>
            <a:pPr marL="182880" marR="0" lvl="0" indent="-182880" algn="l" rtl="0">
              <a:lnSpc>
                <a:spcPct val="100000"/>
              </a:lnSpc>
              <a:spcBef>
                <a:spcPts val="600"/>
              </a:spcBef>
              <a:spcAft>
                <a:spcPts val="0"/>
              </a:spcAft>
              <a:buClr>
                <a:srgbClr val="000000"/>
              </a:buClr>
              <a:buSzPts val="2200"/>
              <a:buFont typeface="Arial"/>
              <a:buChar char="•"/>
            </a:pPr>
            <a:r>
              <a:rPr lang="en-US" sz="2200" b="0" i="0" u="none" strike="noStrike" cap="none" dirty="0">
                <a:solidFill>
                  <a:srgbClr val="000000"/>
                </a:solidFill>
                <a:latin typeface="Calibri"/>
                <a:ea typeface="Calibri"/>
                <a:cs typeface="Calibri"/>
                <a:sym typeface="Calibri"/>
              </a:rPr>
              <a:t>Determine what your objective is and “what’s your ask” in going public with the group.</a:t>
            </a:r>
            <a:endParaRPr sz="1400" b="0" i="0" u="none" strike="noStrike" cap="none" dirty="0">
              <a:solidFill>
                <a:srgbClr val="000000"/>
              </a:solidFill>
              <a:latin typeface="Arial"/>
              <a:ea typeface="Arial"/>
              <a:cs typeface="Arial"/>
              <a:sym typeface="Arial"/>
            </a:endParaRPr>
          </a:p>
          <a:p>
            <a:pPr marL="182880" marR="0" lvl="0" indent="-182880" algn="l" rtl="0">
              <a:lnSpc>
                <a:spcPct val="100000"/>
              </a:lnSpc>
              <a:spcBef>
                <a:spcPts val="600"/>
              </a:spcBef>
              <a:spcAft>
                <a:spcPts val="0"/>
              </a:spcAft>
              <a:buClr>
                <a:srgbClr val="000000"/>
              </a:buClr>
              <a:buSzPts val="2200"/>
              <a:buFont typeface="Arial"/>
              <a:buChar char="•"/>
            </a:pPr>
            <a:r>
              <a:rPr lang="en-US" sz="2200" b="0" i="0" u="none" strike="noStrike" cap="none" dirty="0">
                <a:solidFill>
                  <a:srgbClr val="000000"/>
                </a:solidFill>
                <a:latin typeface="Calibri"/>
                <a:ea typeface="Calibri"/>
                <a:cs typeface="Calibri"/>
                <a:sym typeface="Calibri"/>
              </a:rPr>
              <a:t>Think of the timing, sequence and forum that may be best for going public with them.</a:t>
            </a:r>
            <a:endParaRPr sz="1400" b="0" i="0" u="none" strike="noStrike" cap="none" dirty="0">
              <a:solidFill>
                <a:srgbClr val="000000"/>
              </a:solidFill>
              <a:latin typeface="Arial"/>
              <a:ea typeface="Arial"/>
              <a:cs typeface="Arial"/>
              <a:sym typeface="Arial"/>
            </a:endParaRPr>
          </a:p>
          <a:p>
            <a:pPr marL="182880" marR="0" lvl="0" indent="-182880" algn="l" rtl="0">
              <a:lnSpc>
                <a:spcPct val="100000"/>
              </a:lnSpc>
              <a:spcBef>
                <a:spcPts val="600"/>
              </a:spcBef>
              <a:spcAft>
                <a:spcPts val="0"/>
              </a:spcAft>
              <a:buClr>
                <a:srgbClr val="000000"/>
              </a:buClr>
              <a:buSzPts val="2200"/>
              <a:buFont typeface="Arial"/>
              <a:buChar char="•"/>
            </a:pPr>
            <a:r>
              <a:rPr lang="en-US" sz="2200" b="0" i="0" u="none" strike="noStrike" cap="none" dirty="0">
                <a:solidFill>
                  <a:srgbClr val="000000"/>
                </a:solidFill>
                <a:latin typeface="Calibri"/>
                <a:ea typeface="Calibri"/>
                <a:cs typeface="Calibri"/>
                <a:sym typeface="Calibri"/>
              </a:rPr>
              <a:t>Beyond sharing your challenges statements with them, think of your “story” for them – how it matters to them and why.  And consider what element of DVP you may need to address.</a:t>
            </a:r>
            <a:endParaRPr sz="1400" b="0" i="0" u="none" strike="noStrike" cap="none" dirty="0">
              <a:solidFill>
                <a:srgbClr val="000000"/>
              </a:solidFill>
              <a:latin typeface="Arial"/>
              <a:ea typeface="Arial"/>
              <a:cs typeface="Arial"/>
              <a:sym typeface="Arial"/>
            </a:endParaRPr>
          </a:p>
          <a:p>
            <a:pPr marL="168275" marR="0" lvl="0" indent="-28575" algn="l" rtl="0">
              <a:lnSpc>
                <a:spcPct val="100000"/>
              </a:lnSpc>
              <a:spcBef>
                <a:spcPts val="600"/>
              </a:spcBef>
              <a:spcAft>
                <a:spcPts val="0"/>
              </a:spcAft>
              <a:buClr>
                <a:schemeClr val="dk1"/>
              </a:buClr>
              <a:buSzPts val="2200"/>
              <a:buFont typeface="Arial"/>
              <a:buNone/>
            </a:pPr>
            <a:endParaRPr sz="2200" b="0" i="0" u="none" strike="noStrike" cap="none" dirty="0">
              <a:solidFill>
                <a:srgbClr val="000000"/>
              </a:solidFill>
              <a:latin typeface="Calibri"/>
              <a:ea typeface="Calibri"/>
              <a:cs typeface="Calibri"/>
              <a:sym typeface="Calibri"/>
            </a:endParaRPr>
          </a:p>
        </p:txBody>
      </p:sp>
      <p:sp>
        <p:nvSpPr>
          <p:cNvPr id="933" name="Google Shape;933;p95"/>
          <p:cNvSpPr txBox="1"/>
          <p:nvPr/>
        </p:nvSpPr>
        <p:spPr>
          <a:xfrm>
            <a:off x="5725942" y="4892040"/>
            <a:ext cx="2743200" cy="646331"/>
          </a:xfrm>
          <a:prstGeom prst="rect">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See next page for a blank template</a:t>
            </a:r>
            <a:endParaRPr sz="1400" b="0" i="0" u="none" strike="noStrike" cap="none">
              <a:solidFill>
                <a:srgbClr val="000000"/>
              </a:solidFill>
              <a:latin typeface="Arial"/>
              <a:ea typeface="Arial"/>
              <a:cs typeface="Arial"/>
              <a:sym typeface="Arial"/>
            </a:endParaRPr>
          </a:p>
        </p:txBody>
      </p:sp>
      <p:sp>
        <p:nvSpPr>
          <p:cNvPr id="934" name="Google Shape;934;p95"/>
          <p:cNvSpPr txBox="1"/>
          <p:nvPr/>
        </p:nvSpPr>
        <p:spPr>
          <a:xfrm>
            <a:off x="9144" y="0"/>
            <a:ext cx="2267712" cy="1097280"/>
          </a:xfrm>
          <a:prstGeom prst="rect">
            <a:avLst/>
          </a:prstGeom>
          <a:solidFill>
            <a:srgbClr val="29FF29"/>
          </a:solidFill>
          <a:ln>
            <a:noFill/>
          </a:ln>
        </p:spPr>
        <p:txBody>
          <a:bodyPr spcFirstLastPara="1" wrap="square" lIns="182875" tIns="91425" rIns="91425" bIns="91425" anchor="t"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Assignment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 11</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938"/>
        <p:cNvGrpSpPr/>
        <p:nvPr/>
      </p:nvGrpSpPr>
      <p:grpSpPr>
        <a:xfrm>
          <a:off x="0" y="0"/>
          <a:ext cx="0" cy="0"/>
          <a:chOff x="0" y="0"/>
          <a:chExt cx="0" cy="0"/>
        </a:xfrm>
      </p:grpSpPr>
      <p:sp>
        <p:nvSpPr>
          <p:cNvPr id="939" name="Google Shape;939;p96"/>
          <p:cNvSpPr txBox="1">
            <a:spLocks noGrp="1"/>
          </p:cNvSpPr>
          <p:nvPr>
            <p:ph type="title"/>
          </p:nvPr>
        </p:nvSpPr>
        <p:spPr>
          <a:xfrm>
            <a:off x="0" y="0"/>
            <a:ext cx="9144000" cy="640080"/>
          </a:xfrm>
          <a:prstGeom prst="rect">
            <a:avLst/>
          </a:prstGeom>
          <a:solidFill>
            <a:srgbClr val="29FF29"/>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rgbClr val="000000"/>
              </a:buClr>
              <a:buSzPts val="3600"/>
              <a:buFont typeface="Calibri"/>
              <a:buNone/>
            </a:pPr>
            <a:r>
              <a:rPr lang="en-US">
                <a:solidFill>
                  <a:srgbClr val="000000"/>
                </a:solidFill>
              </a:rPr>
              <a:t>G</a:t>
            </a:r>
            <a:r>
              <a:rPr lang="en-US">
                <a:solidFill>
                  <a:srgbClr val="000000"/>
                </a:solidFill>
                <a:latin typeface="Calibri"/>
                <a:ea typeface="Calibri"/>
                <a:cs typeface="Calibri"/>
                <a:sym typeface="Calibri"/>
              </a:rPr>
              <a:t>oing public planning</a:t>
            </a:r>
            <a:endParaRPr>
              <a:latin typeface="Calibri"/>
              <a:ea typeface="Calibri"/>
              <a:cs typeface="Calibri"/>
              <a:sym typeface="Calibri"/>
            </a:endParaRPr>
          </a:p>
        </p:txBody>
      </p:sp>
      <p:graphicFrame>
        <p:nvGraphicFramePr>
          <p:cNvPr id="940" name="Google Shape;940;p96"/>
          <p:cNvGraphicFramePr/>
          <p:nvPr/>
        </p:nvGraphicFramePr>
        <p:xfrm>
          <a:off x="481884" y="1325880"/>
          <a:ext cx="8302350" cy="3426240"/>
        </p:xfrm>
        <a:graphic>
          <a:graphicData uri="http://schemas.openxmlformats.org/drawingml/2006/table">
            <a:tbl>
              <a:tblPr firstRow="1" bandRow="1">
                <a:noFill/>
                <a:tableStyleId>{77A76CC9-9744-4508-BD43-08D2B44C092B}</a:tableStyleId>
              </a:tblPr>
              <a:tblGrid>
                <a:gridCol w="1339425">
                  <a:extLst>
                    <a:ext uri="{9D8B030D-6E8A-4147-A177-3AD203B41FA5}">
                      <a16:colId xmlns:a16="http://schemas.microsoft.com/office/drawing/2014/main" val="20000"/>
                    </a:ext>
                  </a:extLst>
                </a:gridCol>
                <a:gridCol w="1333375">
                  <a:extLst>
                    <a:ext uri="{9D8B030D-6E8A-4147-A177-3AD203B41FA5}">
                      <a16:colId xmlns:a16="http://schemas.microsoft.com/office/drawing/2014/main" val="20001"/>
                    </a:ext>
                  </a:extLst>
                </a:gridCol>
                <a:gridCol w="5629550">
                  <a:extLst>
                    <a:ext uri="{9D8B030D-6E8A-4147-A177-3AD203B41FA5}">
                      <a16:colId xmlns:a16="http://schemas.microsoft.com/office/drawing/2014/main" val="20002"/>
                    </a:ext>
                  </a:extLst>
                </a:gridCol>
              </a:tblGrid>
              <a:tr h="1369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Group or individual</a:t>
                      </a:r>
                      <a:endParaRPr sz="1400" u="none" strike="noStrike" cap="none"/>
                    </a:p>
                  </a:txBody>
                  <a:tcPr marL="91450" marR="91450" marT="18300" marB="18300" anchor="b">
                    <a:solidFill>
                      <a:srgbClr val="1E4E7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Timing, sequence  and forum </a:t>
                      </a:r>
                      <a:endParaRPr sz="1400" u="none" strike="noStrike" cap="none"/>
                    </a:p>
                  </a:txBody>
                  <a:tcPr marL="91450" marR="91450" marT="18300" marB="18300" anchor="b">
                    <a:solidFill>
                      <a:srgbClr val="1E4E7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Points to cover:</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Why your challenge matters to them</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Elements of DVP to address</a:t>
                      </a:r>
                      <a:endParaRPr sz="1400" u="none" strike="noStrike" cap="none"/>
                    </a:p>
                  </a:txBody>
                  <a:tcPr marL="91450" marR="91450" marT="18300" marB="18300" anchor="b">
                    <a:solidFill>
                      <a:srgbClr val="1E4E79"/>
                    </a:solidFill>
                  </a:tcPr>
                </a:tc>
                <a:extLst>
                  <a:ext uri="{0D108BD9-81ED-4DB2-BD59-A6C34878D82A}">
                    <a16:rowId xmlns:a16="http://schemas.microsoft.com/office/drawing/2014/main" val="10000"/>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1"/>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2"/>
                  </a:ext>
                </a:extLst>
              </a:tr>
              <a:tr h="120725">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18300" marB="18300"/>
                </a:tc>
                <a:extLst>
                  <a:ext uri="{0D108BD9-81ED-4DB2-BD59-A6C34878D82A}">
                    <a16:rowId xmlns:a16="http://schemas.microsoft.com/office/drawing/2014/main" val="10003"/>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4"/>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5"/>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6"/>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7"/>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8"/>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09"/>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10"/>
                  </a:ext>
                </a:extLst>
              </a:tr>
              <a:tr h="120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18300" marB="18300"/>
                </a:tc>
                <a:extLst>
                  <a:ext uri="{0D108BD9-81ED-4DB2-BD59-A6C34878D82A}">
                    <a16:rowId xmlns:a16="http://schemas.microsoft.com/office/drawing/2014/main" val="10011"/>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944"/>
        <p:cNvGrpSpPr/>
        <p:nvPr/>
      </p:nvGrpSpPr>
      <p:grpSpPr>
        <a:xfrm>
          <a:off x="0" y="0"/>
          <a:ext cx="0" cy="0"/>
          <a:chOff x="0" y="0"/>
          <a:chExt cx="0" cy="0"/>
        </a:xfrm>
      </p:grpSpPr>
      <p:sp>
        <p:nvSpPr>
          <p:cNvPr id="945" name="Google Shape;945;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The Power of </a:t>
            </a:r>
            <a:r>
              <a:rPr lang="en-US" b="1" i="1"/>
              <a:t>Story</a:t>
            </a:r>
            <a:r>
              <a:rPr lang="en-US" b="1"/>
              <a:t> in Going Public</a:t>
            </a:r>
            <a:endParaRPr b="1"/>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Shape 949"/>
        <p:cNvGrpSpPr/>
        <p:nvPr/>
      </p:nvGrpSpPr>
      <p:grpSpPr>
        <a:xfrm>
          <a:off x="0" y="0"/>
          <a:ext cx="0" cy="0"/>
          <a:chOff x="0" y="0"/>
          <a:chExt cx="0" cy="0"/>
        </a:xfrm>
      </p:grpSpPr>
      <p:pic>
        <p:nvPicPr>
          <p:cNvPr id="950" name="Google Shape;950;p98"/>
          <p:cNvPicPr preferRelativeResize="0"/>
          <p:nvPr/>
        </p:nvPicPr>
        <p:blipFill rotWithShape="1">
          <a:blip r:embed="rId3">
            <a:alphaModFix/>
          </a:blip>
          <a:srcRect/>
          <a:stretch/>
        </p:blipFill>
        <p:spPr>
          <a:xfrm>
            <a:off x="1724856" y="0"/>
            <a:ext cx="5694287" cy="653796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954"/>
        <p:cNvGrpSpPr/>
        <p:nvPr/>
      </p:nvGrpSpPr>
      <p:grpSpPr>
        <a:xfrm>
          <a:off x="0" y="0"/>
          <a:ext cx="0" cy="0"/>
          <a:chOff x="0" y="0"/>
          <a:chExt cx="0" cy="0"/>
        </a:xfrm>
      </p:grpSpPr>
      <p:sp>
        <p:nvSpPr>
          <p:cNvPr id="955" name="Google Shape;955;p99"/>
          <p:cNvSpPr txBox="1">
            <a:spLocks noGrp="1"/>
          </p:cNvSpPr>
          <p:nvPr>
            <p:ph type="title"/>
          </p:nvPr>
        </p:nvSpPr>
        <p:spPr>
          <a:xfrm>
            <a:off x="0" y="0"/>
            <a:ext cx="9144000" cy="640080"/>
          </a:xfrm>
          <a:prstGeom prst="rect">
            <a:avLst/>
          </a:prstGeom>
          <a:solidFill>
            <a:srgbClr val="BBD6EE"/>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b="1" dirty="0"/>
              <a:t>Telling your story – the case in classic form </a:t>
            </a:r>
            <a:endParaRPr dirty="0"/>
          </a:p>
        </p:txBody>
      </p:sp>
      <p:sp>
        <p:nvSpPr>
          <p:cNvPr id="956" name="Google Shape;956;p99"/>
          <p:cNvSpPr txBox="1">
            <a:spLocks noGrp="1"/>
          </p:cNvSpPr>
          <p:nvPr>
            <p:ph type="body" idx="1"/>
          </p:nvPr>
        </p:nvSpPr>
        <p:spPr>
          <a:xfrm>
            <a:off x="457200" y="960120"/>
            <a:ext cx="8229600" cy="5577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5"/>
              </a:buClr>
              <a:buSzPts val="2200"/>
              <a:buFont typeface="Arial"/>
              <a:buNone/>
            </a:pPr>
            <a:r>
              <a:rPr lang="en-US" sz="2200" b="1" i="0" u="none" strike="noStrike" cap="none" dirty="0">
                <a:solidFill>
                  <a:schemeClr val="accent5"/>
                </a:solidFill>
                <a:latin typeface="Calibri"/>
                <a:ea typeface="Calibri"/>
                <a:cs typeface="Calibri"/>
                <a:sym typeface="Calibri"/>
              </a:rPr>
              <a:t>Situation:</a:t>
            </a:r>
            <a:endParaRPr sz="2800" b="0" i="0" u="none" strike="noStrike" cap="none" dirty="0">
              <a:solidFill>
                <a:schemeClr val="dk1"/>
              </a:solidFill>
              <a:latin typeface="Calibri"/>
              <a:ea typeface="Calibri"/>
              <a:cs typeface="Calibri"/>
              <a:sym typeface="Calibri"/>
            </a:endParaRPr>
          </a:p>
          <a:p>
            <a:pPr marL="274320" marR="0" lvl="0" indent="-274320" algn="l" rtl="0">
              <a:lnSpc>
                <a:spcPct val="100000"/>
              </a:lnSpc>
              <a:spcBef>
                <a:spcPts val="0"/>
              </a:spcBef>
              <a:spcAft>
                <a:spcPts val="0"/>
              </a:spcAft>
              <a:buClr>
                <a:schemeClr val="dk1"/>
              </a:buClr>
              <a:buSzPts val="2000"/>
              <a:buFont typeface="Calibri"/>
              <a:buAutoNum type="arabicPeriod"/>
            </a:pPr>
            <a:r>
              <a:rPr lang="en-US" sz="2000" b="0" i="0" u="none" strike="noStrike" cap="none" dirty="0">
                <a:solidFill>
                  <a:schemeClr val="dk1"/>
                </a:solidFill>
                <a:latin typeface="Calibri"/>
                <a:ea typeface="Calibri"/>
                <a:cs typeface="Calibri"/>
                <a:sym typeface="Calibri"/>
              </a:rPr>
              <a:t>Essence of our organization’s past – the founding story, initial realization of the vision and mission, sense of cumulative impact </a:t>
            </a:r>
            <a:endParaRPr sz="2800" b="0" i="0" u="none" strike="noStrike" cap="none" dirty="0">
              <a:solidFill>
                <a:schemeClr val="dk1"/>
              </a:solidFill>
              <a:latin typeface="Calibri"/>
              <a:ea typeface="Calibri"/>
              <a:cs typeface="Calibri"/>
              <a:sym typeface="Calibri"/>
            </a:endParaRPr>
          </a:p>
          <a:p>
            <a:pPr marL="274320" marR="0" lvl="0" indent="-274320" algn="l" rtl="0">
              <a:lnSpc>
                <a:spcPct val="100000"/>
              </a:lnSpc>
              <a:spcBef>
                <a:spcPts val="0"/>
              </a:spcBef>
              <a:spcAft>
                <a:spcPts val="0"/>
              </a:spcAft>
              <a:buClr>
                <a:schemeClr val="dk1"/>
              </a:buClr>
              <a:buSzPts val="2000"/>
              <a:buFont typeface="Calibri"/>
              <a:buAutoNum type="arabicPeriod"/>
            </a:pPr>
            <a:r>
              <a:rPr lang="en-US" sz="2000" b="0" i="0" u="none" strike="noStrike" cap="none" dirty="0">
                <a:solidFill>
                  <a:schemeClr val="dk1"/>
                </a:solidFill>
                <a:latin typeface="Calibri"/>
                <a:ea typeface="Calibri"/>
                <a:cs typeface="Calibri"/>
                <a:sym typeface="Calibri"/>
              </a:rPr>
              <a:t>Core competencies developed during this time frame – what we have “gotten good at”</a:t>
            </a: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FF0000"/>
              </a:buClr>
              <a:buSzPts val="2200"/>
              <a:buFont typeface="Arial"/>
              <a:buNone/>
            </a:pPr>
            <a:r>
              <a:rPr lang="en-US" sz="2200" b="1" i="0" u="none" strike="noStrike" cap="none" dirty="0">
                <a:solidFill>
                  <a:srgbClr val="FF0000"/>
                </a:solidFill>
                <a:latin typeface="Calibri"/>
                <a:ea typeface="Calibri"/>
                <a:cs typeface="Calibri"/>
                <a:sym typeface="Calibri"/>
              </a:rPr>
              <a:t>Complication:</a:t>
            </a:r>
            <a:endParaRPr sz="2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Calibri"/>
              <a:buAutoNum type="arabicPeriod" startAt="3"/>
            </a:pPr>
            <a:r>
              <a:rPr lang="en-US" sz="2000" b="0" i="0" u="none" strike="noStrike" cap="none" dirty="0">
                <a:solidFill>
                  <a:schemeClr val="dk1"/>
                </a:solidFill>
                <a:latin typeface="Calibri"/>
                <a:ea typeface="Calibri"/>
                <a:cs typeface="Calibri"/>
                <a:sym typeface="Calibri"/>
              </a:rPr>
              <a:t>Major changes that have taken place in the service area and broader authorizing environment – “view from the balcony” and “forces at work”</a:t>
            </a:r>
            <a:endParaRPr sz="2000" b="0" i="0" u="none" strike="noStrike" cap="none" dirty="0">
              <a:solidFill>
                <a:schemeClr val="accent1"/>
              </a:solidFill>
              <a:latin typeface="Calibri"/>
              <a:ea typeface="Calibri"/>
              <a:cs typeface="Calibri"/>
              <a:sym typeface="Calibri"/>
            </a:endParaRPr>
          </a:p>
          <a:p>
            <a:pPr marL="274320" marR="0" lvl="0" indent="-274320" algn="l" rtl="0">
              <a:lnSpc>
                <a:spcPct val="100000"/>
              </a:lnSpc>
              <a:spcBef>
                <a:spcPts val="0"/>
              </a:spcBef>
              <a:spcAft>
                <a:spcPts val="0"/>
              </a:spcAft>
              <a:buClr>
                <a:schemeClr val="dk1"/>
              </a:buClr>
              <a:buSzPts val="2000"/>
              <a:buFont typeface="Calibri"/>
              <a:buAutoNum type="arabicPeriod" startAt="3"/>
            </a:pPr>
            <a:r>
              <a:rPr lang="en-US" sz="2000" b="0" i="0" u="none" strike="noStrike" cap="none" dirty="0">
                <a:solidFill>
                  <a:schemeClr val="dk1"/>
                </a:solidFill>
                <a:latin typeface="Calibri"/>
                <a:ea typeface="Calibri"/>
                <a:cs typeface="Calibri"/>
                <a:sym typeface="Calibri"/>
              </a:rPr>
              <a:t>Crystallization of the strategic challenge </a:t>
            </a: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249024"/>
              </a:buClr>
              <a:buSzPts val="2200"/>
              <a:buFont typeface="Arial"/>
              <a:buNone/>
            </a:pPr>
            <a:r>
              <a:rPr lang="en-US" sz="2200" b="1" i="0" u="none" strike="noStrike" cap="none" dirty="0">
                <a:solidFill>
                  <a:srgbClr val="249024"/>
                </a:solidFill>
                <a:latin typeface="Calibri"/>
                <a:ea typeface="Calibri"/>
                <a:cs typeface="Calibri"/>
                <a:sym typeface="Calibri"/>
              </a:rPr>
              <a:t>Resolution:</a:t>
            </a:r>
            <a:endParaRPr sz="2800" b="0" i="0" u="none" strike="noStrike" cap="none" dirty="0">
              <a:solidFill>
                <a:schemeClr val="dk1"/>
              </a:solidFill>
              <a:latin typeface="Calibri"/>
              <a:ea typeface="Calibri"/>
              <a:cs typeface="Calibri"/>
              <a:sym typeface="Calibri"/>
            </a:endParaRPr>
          </a:p>
          <a:p>
            <a:pPr marL="274320" marR="0" lvl="0" indent="-274320" algn="l" rtl="0">
              <a:lnSpc>
                <a:spcPct val="100000"/>
              </a:lnSpc>
              <a:spcBef>
                <a:spcPts val="0"/>
              </a:spcBef>
              <a:spcAft>
                <a:spcPts val="0"/>
              </a:spcAft>
              <a:buClr>
                <a:schemeClr val="dk1"/>
              </a:buClr>
              <a:buSzPts val="2000"/>
              <a:buFont typeface="Calibri"/>
              <a:buAutoNum type="arabicPeriod" startAt="3"/>
            </a:pPr>
            <a:r>
              <a:rPr lang="en-US" sz="2000" b="0" i="0" u="none" strike="noStrike" cap="none" dirty="0">
                <a:solidFill>
                  <a:schemeClr val="dk1"/>
                </a:solidFill>
                <a:latin typeface="Calibri"/>
                <a:ea typeface="Calibri"/>
                <a:cs typeface="Calibri"/>
                <a:sym typeface="Calibri"/>
              </a:rPr>
              <a:t>Appropriate strategic responses to these circumstances – what we will do about it (your challenge statement) and what it means for </a:t>
            </a:r>
            <a:r>
              <a:rPr lang="en-US" sz="2000" b="1" i="0" u="none" strike="noStrike" cap="none" dirty="0">
                <a:solidFill>
                  <a:schemeClr val="dk1"/>
                </a:solidFill>
                <a:latin typeface="Calibri"/>
                <a:ea typeface="Calibri"/>
                <a:cs typeface="Calibri"/>
                <a:sym typeface="Calibri"/>
              </a:rPr>
              <a:t>you</a:t>
            </a:r>
            <a:endParaRPr sz="2800" b="0" i="0" u="none" strike="noStrike" cap="none" dirty="0">
              <a:solidFill>
                <a:schemeClr val="dk1"/>
              </a:solidFill>
              <a:latin typeface="Calibri"/>
              <a:ea typeface="Calibri"/>
              <a:cs typeface="Calibri"/>
              <a:sym typeface="Calibri"/>
            </a:endParaRPr>
          </a:p>
          <a:p>
            <a:pPr marL="274320" marR="0" lvl="0" indent="-274320" algn="l" rtl="0">
              <a:lnSpc>
                <a:spcPct val="100000"/>
              </a:lnSpc>
              <a:spcBef>
                <a:spcPts val="0"/>
              </a:spcBef>
              <a:spcAft>
                <a:spcPts val="0"/>
              </a:spcAft>
              <a:buClr>
                <a:schemeClr val="dk1"/>
              </a:buClr>
              <a:buSzPts val="2000"/>
              <a:buFont typeface="Calibri"/>
              <a:buAutoNum type="arabicPeriod" startAt="3"/>
            </a:pPr>
            <a:r>
              <a:rPr lang="en-US" sz="2000" b="0" i="0" u="none" strike="noStrike" cap="none" dirty="0">
                <a:solidFill>
                  <a:schemeClr val="dk1"/>
                </a:solidFill>
                <a:latin typeface="Calibri"/>
                <a:ea typeface="Calibri"/>
                <a:cs typeface="Calibri"/>
                <a:sym typeface="Calibri"/>
              </a:rPr>
              <a:t>What needs to change in the organization to realize a potentially different or enhanced strategic future (your from &gt; </a:t>
            </a:r>
            <a:r>
              <a:rPr lang="en-US" sz="2000" b="0" i="0" u="none" strike="noStrike" cap="none" dirty="0" err="1">
                <a:solidFill>
                  <a:schemeClr val="dk1"/>
                </a:solidFill>
                <a:latin typeface="Calibri"/>
                <a:ea typeface="Calibri"/>
                <a:cs typeface="Calibri"/>
                <a:sym typeface="Calibri"/>
              </a:rPr>
              <a:t>to’s</a:t>
            </a:r>
            <a:r>
              <a:rPr lang="en-US" sz="2000" b="0" i="0" u="none" strike="noStrike" cap="none" dirty="0">
                <a:solidFill>
                  <a:schemeClr val="dk1"/>
                </a:solidFill>
                <a:latin typeface="Calibri"/>
                <a:ea typeface="Calibri"/>
                <a:cs typeface="Calibri"/>
                <a:sym typeface="Calibri"/>
              </a:rPr>
              <a:t>)</a:t>
            </a:r>
            <a:endParaRPr sz="2800" b="0" i="0" u="none" strike="noStrike" cap="none" dirty="0">
              <a:solidFill>
                <a:schemeClr val="dk1"/>
              </a:solidFill>
              <a:latin typeface="Calibri"/>
              <a:ea typeface="Calibri"/>
              <a:cs typeface="Calibri"/>
              <a:sym typeface="Calibri"/>
            </a:endParaRPr>
          </a:p>
          <a:p>
            <a:pPr marL="274320" marR="0" lvl="0" indent="-274320" algn="l" rtl="0">
              <a:lnSpc>
                <a:spcPct val="100000"/>
              </a:lnSpc>
              <a:spcBef>
                <a:spcPts val="0"/>
              </a:spcBef>
              <a:spcAft>
                <a:spcPts val="0"/>
              </a:spcAft>
              <a:buClr>
                <a:schemeClr val="dk1"/>
              </a:buClr>
              <a:buSzPts val="2000"/>
              <a:buFont typeface="Calibri"/>
              <a:buAutoNum type="arabicPeriod" startAt="3"/>
            </a:pPr>
            <a:r>
              <a:rPr lang="en-US" sz="2000" b="0" i="0" u="none" strike="noStrike" cap="none" dirty="0">
                <a:solidFill>
                  <a:schemeClr val="dk1"/>
                </a:solidFill>
                <a:latin typeface="Calibri"/>
                <a:ea typeface="Calibri"/>
                <a:cs typeface="Calibri"/>
                <a:sym typeface="Calibri"/>
              </a:rPr>
              <a:t>Set of goals that build to a productive future (your SMART outcome goals as part of your challenge)</a:t>
            </a:r>
            <a:endParaRPr sz="2800" b="0" i="0" u="none" strike="noStrike" cap="none" dirty="0">
              <a:solidFill>
                <a:schemeClr val="dk1"/>
              </a:solidFill>
              <a:latin typeface="Calibri"/>
              <a:ea typeface="Calibri"/>
              <a:cs typeface="Calibri"/>
              <a:sym typeface="Calibri"/>
            </a:endParaRPr>
          </a:p>
          <a:p>
            <a:pPr marL="274320" marR="0" lvl="0" indent="-274320" algn="l" rtl="0">
              <a:lnSpc>
                <a:spcPct val="100000"/>
              </a:lnSpc>
              <a:spcBef>
                <a:spcPts val="0"/>
              </a:spcBef>
              <a:spcAft>
                <a:spcPts val="0"/>
              </a:spcAft>
              <a:buClr>
                <a:schemeClr val="dk1"/>
              </a:buClr>
              <a:buSzPts val="2000"/>
              <a:buFont typeface="Calibri"/>
              <a:buAutoNum type="arabicPeriod" startAt="3"/>
            </a:pPr>
            <a:r>
              <a:rPr lang="en-US" sz="2000" b="0" i="0" u="none" strike="noStrike" cap="none" dirty="0">
                <a:solidFill>
                  <a:schemeClr val="dk1"/>
                </a:solidFill>
                <a:latin typeface="Calibri"/>
                <a:ea typeface="Calibri"/>
                <a:cs typeface="Calibri"/>
                <a:sym typeface="Calibri"/>
              </a:rPr>
              <a:t>Grand conclusion! (good story ending; an ask for getting involved)</a:t>
            </a:r>
            <a:endParaRPr sz="2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5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5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Shape 960"/>
        <p:cNvGrpSpPr/>
        <p:nvPr/>
      </p:nvGrpSpPr>
      <p:grpSpPr>
        <a:xfrm>
          <a:off x="0" y="0"/>
          <a:ext cx="0" cy="0"/>
          <a:chOff x="0" y="0"/>
          <a:chExt cx="0" cy="0"/>
        </a:xfrm>
      </p:grpSpPr>
      <p:sp>
        <p:nvSpPr>
          <p:cNvPr id="961" name="Google Shape;961;p100"/>
          <p:cNvSpPr txBox="1">
            <a:spLocks noGrp="1"/>
          </p:cNvSpPr>
          <p:nvPr>
            <p:ph type="title"/>
          </p:nvPr>
        </p:nvSpPr>
        <p:spPr>
          <a:xfrm>
            <a:off x="2286000" y="0"/>
            <a:ext cx="6858000" cy="1097280"/>
          </a:xfrm>
          <a:prstGeom prst="rect">
            <a:avLst/>
          </a:prstGeom>
          <a:solidFill>
            <a:srgbClr val="29FF29"/>
          </a:solidFill>
          <a:ln>
            <a:noFill/>
          </a:ln>
        </p:spPr>
        <p:txBody>
          <a:bodyPr spcFirstLastPara="1" wrap="square" lIns="182875" tIns="91425" rIns="182875" bIns="91425" anchor="t" anchorCtr="0">
            <a:noAutofit/>
          </a:bodyPr>
          <a:lstStyle/>
          <a:p>
            <a:pPr marL="0" lvl="0" indent="0" algn="l" rtl="0">
              <a:lnSpc>
                <a:spcPct val="90000"/>
              </a:lnSpc>
              <a:spcBef>
                <a:spcPts val="0"/>
              </a:spcBef>
              <a:spcAft>
                <a:spcPts val="0"/>
              </a:spcAft>
              <a:buClr>
                <a:schemeClr val="dk1"/>
              </a:buClr>
              <a:buSzPts val="3200"/>
              <a:buFont typeface="Calibri"/>
              <a:buNone/>
            </a:pPr>
            <a:r>
              <a:rPr lang="en-US"/>
              <a:t>Telling your story</a:t>
            </a:r>
            <a:endParaRPr/>
          </a:p>
        </p:txBody>
      </p:sp>
      <p:sp>
        <p:nvSpPr>
          <p:cNvPr id="962" name="Google Shape;962;p100"/>
          <p:cNvSpPr txBox="1"/>
          <p:nvPr/>
        </p:nvSpPr>
        <p:spPr>
          <a:xfrm>
            <a:off x="365760" y="1600200"/>
            <a:ext cx="8321040" cy="2057400"/>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dirty="0">
                <a:solidFill>
                  <a:srgbClr val="000000"/>
                </a:solidFill>
                <a:latin typeface="Calibri"/>
                <a:ea typeface="Calibri"/>
                <a:cs typeface="Calibri"/>
                <a:sym typeface="Calibri"/>
              </a:rPr>
              <a:t>Directions</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Take a crack at the story of your challenge.</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3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Read it aloud and see if it hangs together and is compelling</a:t>
            </a:r>
            <a:endParaRPr sz="1400" b="0" i="0" u="none" strike="noStrike" cap="none" dirty="0">
              <a:solidFill>
                <a:srgbClr val="000000"/>
              </a:solidFill>
              <a:latin typeface="Arial"/>
              <a:ea typeface="Arial"/>
              <a:cs typeface="Arial"/>
              <a:sym typeface="Arial"/>
            </a:endParaRPr>
          </a:p>
          <a:p>
            <a:pPr marL="168275" marR="0" lvl="0" indent="-168275" algn="l" rtl="0">
              <a:lnSpc>
                <a:spcPct val="100000"/>
              </a:lnSpc>
              <a:spcBef>
                <a:spcPts val="6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Be prepared to share it with the group to test their reactions.</a:t>
            </a:r>
            <a:endParaRPr sz="2000" b="0" i="0" u="none" strike="noStrike" cap="none" dirty="0">
              <a:solidFill>
                <a:srgbClr val="000000"/>
              </a:solidFill>
              <a:latin typeface="Calibri"/>
              <a:ea typeface="Calibri"/>
              <a:cs typeface="Calibri"/>
              <a:sym typeface="Calibri"/>
            </a:endParaRPr>
          </a:p>
        </p:txBody>
      </p:sp>
      <p:cxnSp>
        <p:nvCxnSpPr>
          <p:cNvPr id="963" name="Google Shape;963;p100"/>
          <p:cNvCxnSpPr/>
          <p:nvPr/>
        </p:nvCxnSpPr>
        <p:spPr>
          <a:xfrm>
            <a:off x="2285999" y="0"/>
            <a:ext cx="0" cy="1169551"/>
          </a:xfrm>
          <a:prstGeom prst="straightConnector1">
            <a:avLst/>
          </a:prstGeom>
          <a:noFill/>
          <a:ln w="9525" cap="flat" cmpd="sng">
            <a:solidFill>
              <a:schemeClr val="dk1"/>
            </a:solidFill>
            <a:prstDash val="solid"/>
            <a:miter lim="800000"/>
            <a:headEnd type="none" w="sm" len="sm"/>
            <a:tailEnd type="none" w="sm" len="sm"/>
          </a:ln>
        </p:spPr>
      </p:cxnSp>
      <p:sp>
        <p:nvSpPr>
          <p:cNvPr id="964" name="Google Shape;964;p100"/>
          <p:cNvSpPr txBox="1"/>
          <p:nvPr/>
        </p:nvSpPr>
        <p:spPr>
          <a:xfrm>
            <a:off x="9144" y="0"/>
            <a:ext cx="2267712" cy="1097280"/>
          </a:xfrm>
          <a:prstGeom prst="rect">
            <a:avLst/>
          </a:prstGeom>
          <a:solidFill>
            <a:srgbClr val="29FF29"/>
          </a:solidFill>
          <a:ln>
            <a:noFill/>
          </a:ln>
        </p:spPr>
        <p:txBody>
          <a:bodyPr spcFirstLastPara="1" wrap="square" lIns="182875" tIns="91425" rIns="91425" bIns="91425" anchor="t"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Assignment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 12</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Shape 968"/>
        <p:cNvGrpSpPr/>
        <p:nvPr/>
      </p:nvGrpSpPr>
      <p:grpSpPr>
        <a:xfrm>
          <a:off x="0" y="0"/>
          <a:ext cx="0" cy="0"/>
          <a:chOff x="0" y="0"/>
          <a:chExt cx="0" cy="0"/>
        </a:xfrm>
      </p:grpSpPr>
      <p:sp>
        <p:nvSpPr>
          <p:cNvPr id="969" name="Google Shape;969;p101"/>
          <p:cNvSpPr txBox="1">
            <a:spLocks noGrp="1"/>
          </p:cNvSpPr>
          <p:nvPr>
            <p:ph type="title"/>
          </p:nvPr>
        </p:nvSpPr>
        <p:spPr>
          <a:xfrm>
            <a:off x="0" y="0"/>
            <a:ext cx="9144000" cy="640080"/>
          </a:xfrm>
          <a:prstGeom prst="rect">
            <a:avLst/>
          </a:prstGeom>
          <a:solidFill>
            <a:srgbClr val="29FF29"/>
          </a:solidFill>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latin typeface="Calibri"/>
                <a:ea typeface="Calibri"/>
                <a:cs typeface="Calibri"/>
                <a:sym typeface="Calibri"/>
              </a:rPr>
              <a:t>Your challenge story line</a:t>
            </a:r>
            <a:endParaRPr sz="3200"/>
          </a:p>
        </p:txBody>
      </p:sp>
      <p:graphicFrame>
        <p:nvGraphicFramePr>
          <p:cNvPr id="970" name="Google Shape;970;p101"/>
          <p:cNvGraphicFramePr/>
          <p:nvPr/>
        </p:nvGraphicFramePr>
        <p:xfrm>
          <a:off x="427220" y="1371483"/>
          <a:ext cx="8259575" cy="5029335"/>
        </p:xfrm>
        <a:graphic>
          <a:graphicData uri="http://schemas.openxmlformats.org/drawingml/2006/table">
            <a:tbl>
              <a:tblPr firstRow="1" bandRow="1">
                <a:noFill/>
                <a:tableStyleId>{77A76CC9-9744-4508-BD43-08D2B44C092B}</a:tableStyleId>
              </a:tblPr>
              <a:tblGrid>
                <a:gridCol w="8259575">
                  <a:extLst>
                    <a:ext uri="{9D8B030D-6E8A-4147-A177-3AD203B41FA5}">
                      <a16:colId xmlns:a16="http://schemas.microsoft.com/office/drawing/2014/main" val="20000"/>
                    </a:ext>
                  </a:extLst>
                </a:gridCol>
              </a:tblGrid>
              <a:tr h="1369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The story of your challenge</a:t>
                      </a:r>
                      <a:endParaRPr sz="2400" u="none" strike="noStrike" cap="none"/>
                    </a:p>
                  </a:txBody>
                  <a:tcPr marL="91450" marR="91450" marT="18300" marB="18300">
                    <a:lnB w="9525" cap="flat" cmpd="sng">
                      <a:solidFill>
                        <a:srgbClr val="0070C0"/>
                      </a:solidFill>
                      <a:prstDash val="solid"/>
                      <a:round/>
                      <a:headEnd type="none" w="sm" len="sm"/>
                      <a:tailEnd type="none" w="sm" len="sm"/>
                    </a:lnB>
                    <a:solidFill>
                      <a:srgbClr val="1E4E79"/>
                    </a:solidFill>
                  </a:tcPr>
                </a:tc>
                <a:extLst>
                  <a:ext uri="{0D108BD9-81ED-4DB2-BD59-A6C34878D82A}">
                    <a16:rowId xmlns:a16="http://schemas.microsoft.com/office/drawing/2014/main" val="10000"/>
                  </a:ext>
                </a:extLst>
              </a:tr>
              <a:tr h="4626975">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_</a:t>
                      </a:r>
                      <a:endParaRPr sz="1400" u="none" strike="noStrike" cap="none"/>
                    </a:p>
                  </a:txBody>
                  <a:tcPr marL="91450" marR="91450" marT="91450" marB="91450">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Shape 1105"/>
        <p:cNvGrpSpPr/>
        <p:nvPr/>
      </p:nvGrpSpPr>
      <p:grpSpPr>
        <a:xfrm>
          <a:off x="0" y="0"/>
          <a:ext cx="0" cy="0"/>
          <a:chOff x="0" y="0"/>
          <a:chExt cx="0" cy="0"/>
        </a:xfrm>
      </p:grpSpPr>
      <p:sp>
        <p:nvSpPr>
          <p:cNvPr id="1106" name="Google Shape;1106;p108"/>
          <p:cNvSpPr txBox="1"/>
          <p:nvPr/>
        </p:nvSpPr>
        <p:spPr>
          <a:xfrm>
            <a:off x="3124200" y="6248400"/>
            <a:ext cx="2895600" cy="4762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107" name="Google Shape;1107;p108"/>
          <p:cNvSpPr txBox="1"/>
          <p:nvPr/>
        </p:nvSpPr>
        <p:spPr>
          <a:xfrm>
            <a:off x="552" y="-10795"/>
            <a:ext cx="8686800" cy="731520"/>
          </a:xfrm>
          <a:prstGeom prst="rect">
            <a:avLst/>
          </a:prstGeom>
          <a:solidFill>
            <a:srgbClr val="BBD6EE"/>
          </a:solidFill>
          <a:ln>
            <a:noFill/>
          </a:ln>
        </p:spPr>
        <p:txBody>
          <a:bodyPr spcFirstLastPara="1" wrap="square" lIns="228600" tIns="0" rIns="228600" bIns="0" anchor="ctr" anchorCtr="0">
            <a:noAutofit/>
          </a:bodyPr>
          <a:lstStyle/>
          <a:p>
            <a:pPr marL="0" marR="0" lvl="0" indent="0" algn="l" rtl="0">
              <a:lnSpc>
                <a:spcPct val="90000"/>
              </a:lnSpc>
              <a:spcBef>
                <a:spcPts val="0"/>
              </a:spcBef>
              <a:spcAft>
                <a:spcPts val="0"/>
              </a:spcAft>
              <a:buClr>
                <a:schemeClr val="dk1"/>
              </a:buClr>
              <a:buSzPts val="3509"/>
              <a:buFont typeface="Calibri"/>
              <a:buNone/>
            </a:pPr>
            <a:r>
              <a:rPr lang="en-US" sz="3509" b="1" i="0" u="none" strike="noStrike" cap="none" dirty="0">
                <a:solidFill>
                  <a:schemeClr val="dk1"/>
                </a:solidFill>
                <a:latin typeface="Calibri"/>
                <a:ea typeface="Calibri"/>
                <a:cs typeface="Calibri"/>
                <a:sym typeface="Calibri"/>
              </a:rPr>
              <a:t>So how’s it going? Look back </a:t>
            </a:r>
            <a:r>
              <a:rPr lang="en-US" sz="3509" b="1" dirty="0">
                <a:solidFill>
                  <a:schemeClr val="dk1"/>
                </a:solidFill>
                <a:latin typeface="Calibri"/>
                <a:ea typeface="Calibri"/>
                <a:cs typeface="Calibri"/>
                <a:sym typeface="Calibri"/>
              </a:rPr>
              <a:t>to see if you…</a:t>
            </a:r>
            <a:endParaRPr sz="1400" b="0" i="0" u="none" strike="noStrike" cap="none" dirty="0">
              <a:solidFill>
                <a:srgbClr val="000000"/>
              </a:solidFill>
              <a:latin typeface="Arial"/>
              <a:ea typeface="Arial"/>
              <a:cs typeface="Arial"/>
              <a:sym typeface="Arial"/>
            </a:endParaRPr>
          </a:p>
        </p:txBody>
      </p:sp>
      <p:sp>
        <p:nvSpPr>
          <p:cNvPr id="1108" name="Google Shape;1108;p108"/>
          <p:cNvSpPr txBox="1"/>
          <p:nvPr/>
        </p:nvSpPr>
        <p:spPr>
          <a:xfrm>
            <a:off x="457200" y="1143000"/>
            <a:ext cx="8229600" cy="499427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Committed to a performance challenge that meets the criteria</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Described to whom success matters and why</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Specified outcome goals describing success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Shaped a “story of success” to help you communicate the significance of the challenge to others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Identified who must be involved in your challenge and what specifically you need from them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Assessed who’s favorable and unfavorable to your challenge and begun engaging “enough” people as supporters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Identified key assumptions underlying your challenge, and your confidence in them</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Identified early wins to build momentum – and achieved some</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Given thought to how best to “go public”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72"/>
        <p:cNvGrpSpPr/>
        <p:nvPr/>
      </p:nvGrpSpPr>
      <p:grpSpPr>
        <a:xfrm>
          <a:off x="0" y="0"/>
          <a:ext cx="0" cy="0"/>
          <a:chOff x="0" y="0"/>
          <a:chExt cx="0" cy="0"/>
        </a:xfrm>
      </p:grpSpPr>
      <p:sp useBgFill="1">
        <p:nvSpPr>
          <p:cNvPr id="173" name="Google Shape;173;p14"/>
          <p:cNvSpPr txBox="1">
            <a:spLocks noGrp="1"/>
          </p:cNvSpPr>
          <p:nvPr>
            <p:ph type="title"/>
          </p:nvPr>
        </p:nvSpPr>
        <p:spPr>
          <a:xfrm>
            <a:off x="0" y="0"/>
            <a:ext cx="9144000" cy="640080"/>
          </a:xfrm>
          <a:prstGeom prst="rect">
            <a:avLst/>
          </a:prstGeom>
          <a:ln>
            <a:noFill/>
          </a:ln>
        </p:spPr>
        <p:txBody>
          <a:bodyPr spcFirstLastPara="1" wrap="square" lIns="228600" tIns="0" rIns="228600" bIns="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2800" dirty="0"/>
              <a:t>A possible 3-part challenge statement</a:t>
            </a:r>
            <a:endParaRPr sz="2800" dirty="0"/>
          </a:p>
        </p:txBody>
      </p:sp>
      <p:sp useBgFill="1">
        <p:nvSpPr>
          <p:cNvPr id="174" name="Google Shape;174;p14"/>
          <p:cNvSpPr/>
          <p:nvPr/>
        </p:nvSpPr>
        <p:spPr>
          <a:xfrm>
            <a:off x="1371600" y="881875"/>
            <a:ext cx="7132320" cy="5507774"/>
          </a:xfrm>
          <a:prstGeom prst="rect">
            <a:avLst/>
          </a:prstGeom>
          <a:ln w="9525" cap="flat" cmpd="sng">
            <a:solidFill>
              <a:srgbClr val="D8D8D8"/>
            </a:solidFill>
            <a:prstDash val="solid"/>
            <a:round/>
            <a:headEnd type="none" w="sm" len="sm"/>
            <a:tailEnd type="none" w="sm" len="sm"/>
          </a:ln>
        </p:spPr>
        <p:txBody>
          <a:bodyPr spcFirstLastPara="1" wrap="square" lIns="182875" tIns="91425" rIns="182875" bIns="91425" anchor="t" anchorCtr="0">
            <a:noAutofit/>
          </a:bodyPr>
          <a:lstStyle/>
          <a:p>
            <a:pPr marL="114300" marR="0" lvl="0" indent="0" algn="l" rtl="0">
              <a:lnSpc>
                <a:spcPct val="115000"/>
              </a:lnSpc>
              <a:spcBef>
                <a:spcPts val="0"/>
              </a:spcBef>
              <a:spcAft>
                <a:spcPts val="0"/>
              </a:spcAft>
              <a:buClr>
                <a:srgbClr val="000000"/>
              </a:buClr>
              <a:buSzPts val="1700"/>
              <a:buFont typeface="Arial"/>
              <a:buNone/>
            </a:pPr>
            <a:r>
              <a:rPr lang="en-US" sz="1700" b="0" i="0" u="none" strike="noStrike" cap="none" dirty="0">
                <a:solidFill>
                  <a:schemeClr val="dk1"/>
                </a:solidFill>
                <a:latin typeface="Calibri"/>
                <a:ea typeface="Calibri"/>
                <a:cs typeface="Calibri"/>
                <a:sym typeface="Calibri"/>
              </a:rPr>
              <a:t>We will creat</a:t>
            </a:r>
            <a:r>
              <a:rPr lang="en-US" sz="1700" dirty="0">
                <a:solidFill>
                  <a:schemeClr val="dk1"/>
                </a:solidFill>
                <a:latin typeface="Calibri"/>
                <a:ea typeface="Calibri"/>
                <a:cs typeface="Calibri"/>
                <a:sym typeface="Calibri"/>
              </a:rPr>
              <a:t>e new informational platforms about the coronavirus that include not only critical immediate information but a support system for discovering accurate background information along with avenues for research</a:t>
            </a:r>
            <a:r>
              <a:rPr lang="en-US" sz="1700" b="0" i="0" u="none" strike="noStrike" cap="none" dirty="0">
                <a:solidFill>
                  <a:schemeClr val="dk1"/>
                </a:solidFill>
                <a:latin typeface="Calibri"/>
                <a:ea typeface="Calibri"/>
                <a:cs typeface="Calibri"/>
                <a:sym typeface="Calibri"/>
              </a:rPr>
              <a:t>. The help possibilities will be available in downloadable podcasts and videos.</a:t>
            </a:r>
          </a:p>
          <a:p>
            <a:pPr marL="114300" marR="0" lvl="0" indent="0" algn="l" rtl="0">
              <a:lnSpc>
                <a:spcPct val="115000"/>
              </a:lnSpc>
              <a:spcBef>
                <a:spcPts val="0"/>
              </a:spcBef>
              <a:spcAft>
                <a:spcPts val="0"/>
              </a:spcAft>
              <a:buClr>
                <a:srgbClr val="000000"/>
              </a:buClr>
              <a:buSzPts val="1700"/>
              <a:buFont typeface="Arial"/>
              <a:buNone/>
            </a:pPr>
            <a:endParaRPr lang="en-US" sz="1700" b="0" i="0" u="none" strike="noStrike" cap="none" dirty="0">
              <a:solidFill>
                <a:schemeClr val="dk1"/>
              </a:solidFill>
              <a:latin typeface="Calibri"/>
              <a:ea typeface="Calibri"/>
              <a:cs typeface="Calibri"/>
              <a:sym typeface="Calibri"/>
            </a:endParaRPr>
          </a:p>
          <a:p>
            <a:pPr marL="114300" marR="0" lvl="0" indent="0" algn="l" rtl="0">
              <a:lnSpc>
                <a:spcPct val="115000"/>
              </a:lnSpc>
              <a:spcBef>
                <a:spcPts val="0"/>
              </a:spcBef>
              <a:spcAft>
                <a:spcPts val="0"/>
              </a:spcAft>
              <a:buClr>
                <a:srgbClr val="000000"/>
              </a:buClr>
              <a:buSzPts val="1700"/>
              <a:buFont typeface="Arial"/>
              <a:buNone/>
            </a:pPr>
            <a:br>
              <a:rPr lang="en-US" sz="1700" b="0" i="0" u="none" strike="noStrike" cap="none" dirty="0">
                <a:solidFill>
                  <a:srgbClr val="000000"/>
                </a:solidFill>
                <a:latin typeface="Calibri"/>
                <a:ea typeface="Calibri"/>
                <a:cs typeface="Calibri"/>
                <a:sym typeface="Calibri"/>
              </a:rPr>
            </a:br>
            <a:r>
              <a:rPr lang="en-US" sz="1700" b="0" i="0" u="none" strike="noStrike" cap="none" dirty="0">
                <a:solidFill>
                  <a:schemeClr val="dk1"/>
                </a:solidFill>
                <a:latin typeface="Calibri"/>
                <a:ea typeface="Calibri"/>
                <a:cs typeface="Calibri"/>
                <a:sym typeface="Calibri"/>
              </a:rPr>
              <a:t>By July 1, 2020, we will have ‘gone live’ with a website and its support system. We will have presented our work to our colleagues (the class). </a:t>
            </a:r>
            <a:endParaRPr sz="1800" b="0" i="0" u="none" strike="noStrike" cap="none" dirty="0">
              <a:solidFill>
                <a:srgbClr val="000000"/>
              </a:solidFill>
              <a:latin typeface="Arial"/>
              <a:ea typeface="Arial"/>
              <a:cs typeface="Arial"/>
              <a:sym typeface="Arial"/>
            </a:endParaRPr>
          </a:p>
          <a:p>
            <a:pPr marL="11430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114300" marR="0" lvl="0" indent="0" algn="l" rtl="0">
              <a:lnSpc>
                <a:spcPct val="115000"/>
              </a:lnSpc>
              <a:spcBef>
                <a:spcPts val="0"/>
              </a:spcBef>
              <a:spcAft>
                <a:spcPts val="0"/>
              </a:spcAft>
              <a:buClr>
                <a:srgbClr val="000000"/>
              </a:buClr>
              <a:buSzPts val="1700"/>
              <a:buFont typeface="Arial"/>
              <a:buNone/>
            </a:pPr>
            <a:endParaRPr lang="en-US" sz="1700" b="0" i="0" u="none" strike="noStrike" cap="none" dirty="0">
              <a:solidFill>
                <a:schemeClr val="dk1"/>
              </a:solidFill>
              <a:latin typeface="Calibri"/>
              <a:ea typeface="Calibri"/>
              <a:cs typeface="Calibri"/>
              <a:sym typeface="Calibri"/>
            </a:endParaRPr>
          </a:p>
          <a:p>
            <a:pPr marL="114300" marR="0" lvl="0" indent="0" algn="l" rtl="0">
              <a:lnSpc>
                <a:spcPct val="115000"/>
              </a:lnSpc>
              <a:spcBef>
                <a:spcPts val="0"/>
              </a:spcBef>
              <a:spcAft>
                <a:spcPts val="0"/>
              </a:spcAft>
              <a:buClr>
                <a:srgbClr val="000000"/>
              </a:buClr>
              <a:buSzPts val="1700"/>
              <a:buFont typeface="Arial"/>
              <a:buNone/>
            </a:pPr>
            <a:r>
              <a:rPr lang="en-US" sz="1700" b="0" i="0" u="none" strike="noStrike" cap="none" dirty="0">
                <a:solidFill>
                  <a:schemeClr val="dk1"/>
                </a:solidFill>
                <a:latin typeface="Calibri"/>
                <a:ea typeface="Calibri"/>
                <a:cs typeface="Calibri"/>
                <a:sym typeface="Calibri"/>
              </a:rPr>
              <a:t>We will do this by (a) organizing teams of four or five students with one designated as  “coach,”  (b) working closely alongside each other to increase the rate of success for each subsidiary effort and will use feedback from each other to improve individual performance, and (c) creating structures not only for our end users but for ourselves as we proceed, including checklists and benchmarks for evaluation of progress along the way.</a:t>
            </a:r>
            <a:endParaRPr sz="1400" b="0" i="0" u="none" strike="noStrike" cap="none" dirty="0">
              <a:solidFill>
                <a:srgbClr val="000000"/>
              </a:solidFill>
              <a:latin typeface="Arial"/>
              <a:ea typeface="Arial"/>
              <a:cs typeface="Arial"/>
              <a:sym typeface="Arial"/>
            </a:endParaRPr>
          </a:p>
        </p:txBody>
      </p:sp>
      <p:sp>
        <p:nvSpPr>
          <p:cNvPr id="175" name="Google Shape;175;p14"/>
          <p:cNvSpPr txBox="1"/>
          <p:nvPr/>
        </p:nvSpPr>
        <p:spPr>
          <a:xfrm>
            <a:off x="236994" y="1235752"/>
            <a:ext cx="1102674"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What will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be done</a:t>
            </a:r>
            <a:endParaRPr sz="1400" b="0" i="0" u="none" strike="noStrike" cap="none">
              <a:solidFill>
                <a:srgbClr val="000000"/>
              </a:solidFill>
              <a:latin typeface="Arial"/>
              <a:ea typeface="Arial"/>
              <a:cs typeface="Arial"/>
              <a:sym typeface="Arial"/>
            </a:endParaRPr>
          </a:p>
        </p:txBody>
      </p:sp>
      <p:sp>
        <p:nvSpPr>
          <p:cNvPr id="176" name="Google Shape;176;p14"/>
          <p:cNvSpPr txBox="1"/>
          <p:nvPr/>
        </p:nvSpPr>
        <p:spPr>
          <a:xfrm>
            <a:off x="236994" y="2714247"/>
            <a:ext cx="1134606"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How we’ll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know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success</a:t>
            </a:r>
            <a:endParaRPr sz="1400" b="0" i="0" u="none" strike="noStrike" cap="none">
              <a:solidFill>
                <a:srgbClr val="000000"/>
              </a:solidFill>
              <a:latin typeface="Arial"/>
              <a:ea typeface="Arial"/>
              <a:cs typeface="Arial"/>
              <a:sym typeface="Arial"/>
            </a:endParaRPr>
          </a:p>
        </p:txBody>
      </p:sp>
      <p:sp>
        <p:nvSpPr>
          <p:cNvPr id="177" name="Google Shape;177;p14"/>
          <p:cNvSpPr txBox="1"/>
          <p:nvPr/>
        </p:nvSpPr>
        <p:spPr>
          <a:xfrm>
            <a:off x="236994" y="4227444"/>
            <a:ext cx="1134606" cy="12682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How we’ll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do it</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41568</TotalTime>
  <Words>4577</Words>
  <Application>Microsoft Office PowerPoint</Application>
  <PresentationFormat>On-screen Show (4:3)</PresentationFormat>
  <Paragraphs>681</Paragraphs>
  <Slides>88</Slides>
  <Notes>88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88</vt:i4>
      </vt:variant>
    </vt:vector>
  </HeadingPairs>
  <TitlesOfParts>
    <vt:vector size="95" baseType="lpstr">
      <vt:lpstr>Calibri</vt:lpstr>
      <vt:lpstr>Open Sans</vt:lpstr>
      <vt:lpstr>Arial</vt:lpstr>
      <vt:lpstr>Garamond</vt:lpstr>
      <vt:lpstr>Gill Sans</vt:lpstr>
      <vt:lpstr>Noto Sans Symbols</vt:lpstr>
      <vt:lpstr>Office Theme</vt:lpstr>
      <vt:lpstr>Technical Writing Coronavirus Challenge  Part 1</vt:lpstr>
      <vt:lpstr>The Challenge At a Glance</vt:lpstr>
      <vt:lpstr>Determine how you can</vt:lpstr>
      <vt:lpstr>Core Concept</vt:lpstr>
      <vt:lpstr>Design-do loops take you up the S-curve</vt:lpstr>
      <vt:lpstr>A few notes…</vt:lpstr>
      <vt:lpstr>Criteria for the TW challenge</vt:lpstr>
      <vt:lpstr>Introduction to 3-part challenge statements</vt:lpstr>
      <vt:lpstr>A possible 3-part challenge statement</vt:lpstr>
      <vt:lpstr>Importance of the challenge formulation process…</vt:lpstr>
      <vt:lpstr>Technical Writing Coronavirus Challenge  Part 2</vt:lpstr>
      <vt:lpstr>Here we go!  Task 1 of the challenge</vt:lpstr>
      <vt:lpstr>Defining part 1 of the challenge statement</vt:lpstr>
      <vt:lpstr>Step Back, Step down: Balcony and Dance Floor views</vt:lpstr>
      <vt:lpstr>Forces at work from a balcony view -- external</vt:lpstr>
      <vt:lpstr>Challenges Focus on Gaps</vt:lpstr>
      <vt:lpstr>Performance gaps: two types</vt:lpstr>
      <vt:lpstr>Identify the gaps to be closed</vt:lpstr>
      <vt:lpstr>Gaps to be closed</vt:lpstr>
      <vt:lpstr>Technical Writing Coronavirus Challenge  Part 3</vt:lpstr>
      <vt:lpstr>From &gt; To statements  for conveying your challenge (example)</vt:lpstr>
      <vt:lpstr>Metrics for Information:  From/to statement</vt:lpstr>
      <vt:lpstr>Tips for From &gt; To statements</vt:lpstr>
      <vt:lpstr>Craft From &gt; To statements to depict the change your are aiming to achieve</vt:lpstr>
      <vt:lpstr>From&gt;To statements for closing the gaps</vt:lpstr>
      <vt:lpstr>Drafting part 1 of your challenge statement</vt:lpstr>
      <vt:lpstr>An Example for part 1 - “what will be done” </vt:lpstr>
      <vt:lpstr>Draft part 1 of your challenge statement – “what will be done”</vt:lpstr>
      <vt:lpstr>Challenge Statement Part 1:  What will be done</vt:lpstr>
      <vt:lpstr>Technical Writing Coronavirus Challenge  Part 4</vt:lpstr>
      <vt:lpstr>Drafting part 2 of your challenge statement</vt:lpstr>
      <vt:lpstr>SMART outcome-based goals</vt:lpstr>
      <vt:lpstr>Good SMART goal grammar</vt:lpstr>
      <vt:lpstr>Measuring success by what matters</vt:lpstr>
      <vt:lpstr>Using RAOOI to get to outcome goals</vt:lpstr>
      <vt:lpstr>If You Didn’t “Get” the Last Slide, Then…</vt:lpstr>
      <vt:lpstr>Technical Writing Coronavirus Challenge  Part 5</vt:lpstr>
      <vt:lpstr>Drafting part 2 of your challenge statement</vt:lpstr>
      <vt:lpstr>Part 2 of the challenge statement:  An example</vt:lpstr>
      <vt:lpstr>Set your SMART outcome goals and draft part 2 – “how we’ll know success”</vt:lpstr>
      <vt:lpstr>Part 2:  How we'll know success</vt:lpstr>
      <vt:lpstr>Drafting part 3 of your challenge statement</vt:lpstr>
      <vt:lpstr>Technical Writing Coronavirus Challenge  Part 6</vt:lpstr>
      <vt:lpstr>The “Snow-person”</vt:lpstr>
      <vt:lpstr>3-part challenge statement:  An example</vt:lpstr>
      <vt:lpstr>That’s Strategy!</vt:lpstr>
      <vt:lpstr>Three helpful strategy frameworks in developing 3-7 strategies</vt:lpstr>
      <vt:lpstr>Applying the strategy frameworks to you challenge</vt:lpstr>
      <vt:lpstr>Drafting part 3 of your challenge statement</vt:lpstr>
      <vt:lpstr>3-part challenge statement:  An example</vt:lpstr>
      <vt:lpstr>Draft part 3 of your challenge statement – “how it will be done”</vt:lpstr>
      <vt:lpstr>Part 3:  How we will do it</vt:lpstr>
      <vt:lpstr>Technical Writing Coronavirus Challenge  Part 6</vt:lpstr>
      <vt:lpstr>Pulling together your complete  challenge statement</vt:lpstr>
      <vt:lpstr>Tips on shaping  a complete challenge statement</vt:lpstr>
      <vt:lpstr>Pull the three parts you’ve drafted into a complete challenge statement</vt:lpstr>
      <vt:lpstr>Complete challenge statement</vt:lpstr>
      <vt:lpstr>Technical Writing Coronavirus Challenge  Part 7</vt:lpstr>
      <vt:lpstr>Share your draft challenge statement with class partners for reactions and feedback  and then combine and create to put together a final challenge statement for the class as a whole.</vt:lpstr>
      <vt:lpstr>Now that you know your performance challenge…</vt:lpstr>
      <vt:lpstr>Assumptions vs. knowledge</vt:lpstr>
      <vt:lpstr>Tips on capturing and using Assumptions</vt:lpstr>
      <vt:lpstr>Identify and rate the key assumptions underlying your challenge</vt:lpstr>
      <vt:lpstr>Assumptions vs. knowledge for your challenge</vt:lpstr>
      <vt:lpstr>Technical Writing Coronavirus Challenge  Part 8</vt:lpstr>
      <vt:lpstr>So how does it look??</vt:lpstr>
      <vt:lpstr>The DVP model for getting people on board</vt:lpstr>
      <vt:lpstr>Additional notes on the “D” of DVP</vt:lpstr>
      <vt:lpstr>Think through DVP for getting people on board</vt:lpstr>
      <vt:lpstr>Using DVP to get people on board</vt:lpstr>
      <vt:lpstr>Technical Writing Coronavirus Challenge  Part 9</vt:lpstr>
      <vt:lpstr>PowerPoint Presentation</vt:lpstr>
      <vt:lpstr>The S-Curve</vt:lpstr>
      <vt:lpstr>The real S-Curve</vt:lpstr>
      <vt:lpstr>Design-do loops take you up the S-curve</vt:lpstr>
      <vt:lpstr>4 types of Wins</vt:lpstr>
      <vt:lpstr>Identify potential “early wins” for your challenge</vt:lpstr>
      <vt:lpstr>Early wins for your challenge</vt:lpstr>
      <vt:lpstr>Going public</vt:lpstr>
      <vt:lpstr>Technical Writing Coronavirus Challenge  Part 10</vt:lpstr>
      <vt:lpstr>Outline a plan for “going public” with your challenge</vt:lpstr>
      <vt:lpstr>Going public planning</vt:lpstr>
      <vt:lpstr>The Power of Story in Going Public</vt:lpstr>
      <vt:lpstr>PowerPoint Presentation</vt:lpstr>
      <vt:lpstr>Telling your story – the case in classic form </vt:lpstr>
      <vt:lpstr>Telling your story</vt:lpstr>
      <vt:lpstr>Your challenge story 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Writing Challenge Alumni Session:  Tool review</dc:title>
  <dc:creator>Aaron Barlow</dc:creator>
  <cp:lastModifiedBy>Aaron Barlow</cp:lastModifiedBy>
  <cp:revision>66</cp:revision>
  <dcterms:created xsi:type="dcterms:W3CDTF">2019-11-22T16:53:17Z</dcterms:created>
  <dcterms:modified xsi:type="dcterms:W3CDTF">2020-05-24T17:47:41Z</dcterms:modified>
</cp:coreProperties>
</file>