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9" r:id="rId2"/>
    <p:sldId id="261" r:id="rId3"/>
    <p:sldId id="287" r:id="rId4"/>
    <p:sldId id="288" r:id="rId5"/>
    <p:sldId id="262" r:id="rId6"/>
    <p:sldId id="285" r:id="rId7"/>
    <p:sldId id="282" r:id="rId8"/>
    <p:sldId id="283" r:id="rId9"/>
    <p:sldId id="284" r:id="rId10"/>
    <p:sldId id="278" r:id="rId11"/>
    <p:sldId id="280" r:id="rId12"/>
    <p:sldId id="272" r:id="rId13"/>
    <p:sldId id="277" r:id="rId14"/>
    <p:sldId id="281" r:id="rId15"/>
    <p:sldId id="286" r:id="rId16"/>
    <p:sldId id="273" r:id="rId17"/>
    <p:sldId id="289" r:id="rId18"/>
    <p:sldId id="291" r:id="rId19"/>
    <p:sldId id="274" r:id="rId20"/>
    <p:sldId id="293" r:id="rId21"/>
    <p:sldId id="292" r:id="rId22"/>
    <p:sldId id="294" r:id="rId23"/>
    <p:sldId id="263" r:id="rId24"/>
    <p:sldId id="276" r:id="rId25"/>
    <p:sldId id="295" r:id="rId26"/>
    <p:sldId id="302" r:id="rId27"/>
    <p:sldId id="296" r:id="rId28"/>
    <p:sldId id="297" r:id="rId29"/>
    <p:sldId id="298" r:id="rId30"/>
    <p:sldId id="299" r:id="rId31"/>
    <p:sldId id="301" r:id="rId32"/>
    <p:sldId id="303"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261"/>
            <p14:sldId id="287"/>
            <p14:sldId id="288"/>
            <p14:sldId id="262"/>
            <p14:sldId id="285"/>
            <p14:sldId id="282"/>
            <p14:sldId id="283"/>
            <p14:sldId id="284"/>
            <p14:sldId id="278"/>
            <p14:sldId id="280"/>
            <p14:sldId id="272"/>
            <p14:sldId id="277"/>
            <p14:sldId id="281"/>
            <p14:sldId id="286"/>
            <p14:sldId id="273"/>
            <p14:sldId id="289"/>
            <p14:sldId id="291"/>
            <p14:sldId id="274"/>
            <p14:sldId id="293"/>
            <p14:sldId id="292"/>
            <p14:sldId id="294"/>
            <p14:sldId id="263"/>
            <p14:sldId id="276"/>
            <p14:sldId id="295"/>
            <p14:sldId id="302"/>
            <p14:sldId id="296"/>
            <p14:sldId id="297"/>
            <p14:sldId id="298"/>
            <p14:sldId id="299"/>
            <p14:sldId id="301"/>
            <p14:sldId id="303"/>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6" autoAdjust="0"/>
    <p:restoredTop sz="77778" autoAdjust="0"/>
  </p:normalViewPr>
  <p:slideViewPr>
    <p:cSldViewPr>
      <p:cViewPr>
        <p:scale>
          <a:sx n="75" d="100"/>
          <a:sy n="75" d="100"/>
        </p:scale>
        <p:origin x="-2432" y="-936"/>
      </p:cViewPr>
      <p:guideLst>
        <p:guide orient="horz" pos="2160"/>
        <p:guide orient="horz" pos="576"/>
        <p:guide pos="2880"/>
        <p:guide pos="288"/>
      </p:guideLst>
    </p:cSldViewPr>
  </p:slideViewPr>
  <p:outlineViewPr>
    <p:cViewPr>
      <p:scale>
        <a:sx n="33" d="100"/>
        <a:sy n="33" d="100"/>
      </p:scale>
      <p:origin x="0" y="1816"/>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7AEC68-F621-914B-815F-5B802F8DA621}" type="datetimeFigureOut">
              <a:rPr lang="en-US" smtClean="0"/>
              <a:t>3/3/16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9D6DA4-CC88-5A4D-BF53-5B111F27EDC2}" type="slidenum">
              <a:rPr lang="en-US" smtClean="0"/>
              <a:t>‹#›</a:t>
            </a:fld>
            <a:endParaRPr lang="en-US"/>
          </a:p>
        </p:txBody>
      </p:sp>
    </p:spTree>
    <p:extLst>
      <p:ext uri="{BB962C8B-B14F-4D97-AF65-F5344CB8AC3E}">
        <p14:creationId xmlns:p14="http://schemas.microsoft.com/office/powerpoint/2010/main" val="2155674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3/3/16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bluebird-electric.net/oceanography/Great_North_Pacific_Gyre_Garbage_Patch.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bluebird-electric.net/oceanography/Ocean_Plastic_International_Rescue/SeaVax_Ocean_Clean_Up_Robot_Drone_Ship_Sea_Vacuum.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endParaRPr lang="en-US" baseline="0" dirty="0" smtClean="0"/>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INTERNATIONAL WASTE MANAGEMENT - This is a superb illustration of the North and South Pacific garbage patches, compared to the North and South Atlantic gyres. The </a:t>
            </a:r>
            <a:r>
              <a:rPr lang="en-US" sz="1200" u="none" strike="noStrike" kern="1200" dirty="0" smtClean="0">
                <a:solidFill>
                  <a:schemeClr val="tx1"/>
                </a:solidFill>
                <a:effectLst/>
                <a:latin typeface="+mn-lt"/>
                <a:ea typeface="+mn-ea"/>
                <a:cs typeface="+mn-cs"/>
                <a:hlinkClick r:id="rId3"/>
              </a:rPr>
              <a:t>North Pacific gyre</a:t>
            </a:r>
            <a:r>
              <a:rPr lang="en-US" sz="1200" kern="1200" dirty="0" smtClean="0">
                <a:solidFill>
                  <a:schemeClr val="tx1"/>
                </a:solidFill>
                <a:effectLst/>
                <a:latin typeface="+mn-lt"/>
                <a:ea typeface="+mn-ea"/>
                <a:cs typeface="+mn-cs"/>
              </a:rPr>
              <a:t> is just one of several swirling trash zones (gyres) in our oceans, and it's where a lot of our plastic litter ends up. While these debris patches aren't visible piles of floating trash in the water, they are inverted mountains - a bit like landfill sites at sea - hidden from view. The reality of what they are and how they got there is mind boggling and extremely harmful to marine life. We can't (at the moment) do much about nuclear waste in the oceans (except appeal to reason), but we can act to vacuum up solids.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4</a:t>
            </a:fld>
            <a:endParaRPr lang="en-US"/>
          </a:p>
        </p:txBody>
      </p:sp>
    </p:spTree>
    <p:extLst>
      <p:ext uri="{BB962C8B-B14F-4D97-AF65-F5344CB8AC3E}">
        <p14:creationId xmlns:p14="http://schemas.microsoft.com/office/powerpoint/2010/main" val="185915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 If any of</a:t>
            </a:r>
            <a:r>
              <a:rPr lang="en-US" baseline="0" dirty="0" smtClean="0"/>
              <a:t> these issues caused a schedule delay or need to be discussed further, include details in next slide.</a:t>
            </a:r>
          </a:p>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PLASTIC WASTE PRODUCERS 2010 - This map of the world illustrates plastic waste producers in relation to poor management - hence, the likelihood of pollution of international waters. It is a useful visualization, telling us where to begin cleaning up for maximum results globally. The problem with this approach may be that the biggest polluters may not want to tackle their problem patch, relying on the efforts of other countries to do their dirty work for them. In theory, the culprit sovereign state could be prosecuted for allowing their manufacturers to mismanage waste to this degree. How about it chaps. It's no rocket science. You need to set a case precedent, to create an example of what will follow if a more responsible attitude is not adopted. Money talks! </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6</a:t>
            </a:fld>
            <a:endParaRPr lang="en-US"/>
          </a:p>
        </p:txBody>
      </p:sp>
    </p:spTree>
    <p:extLst>
      <p:ext uri="{BB962C8B-B14F-4D97-AF65-F5344CB8AC3E}">
        <p14:creationId xmlns:p14="http://schemas.microsoft.com/office/powerpoint/2010/main" val="3428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That's right: China alone dumped nearly 5 billion pounds of plastic waste into the ocean in 2010. But what's even worse is just how much the study projects these numbers will grow in the future, based on predictions of population growth in each country by 2025. The chart below shows the top-ranked countries in terms of total mismanaged plastic waste (in other words, not all of this plastic is necessarily winding up in the ocean). China is still very much in the lead, and India shows a disturbing explosion of plastic pollution:</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30957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STUDY IN PLASTIC 2010 - It is fair to assume that some countries are unlikely to produce waste that would end up in the oceans in great quantities. The above world map shows us, at a glance, who is producing serious concentrations of waste. These are the culprits that international law enforcement agencies should target. A first stage of such operations would be to educate the governments responsible, with a recommendation that they in turn educate their manufacturers and then end users. If that has little effect, then prosecution with heavy fines is likely to bring up short, those who refuse to deal with their waste responsibly. Education is likely to reduce the time it would take for a fleet of </a:t>
            </a:r>
            <a:r>
              <a:rPr lang="en-US" sz="1200" u="none" strike="noStrike" kern="1200" dirty="0" smtClean="0">
                <a:solidFill>
                  <a:schemeClr val="tx1"/>
                </a:solidFill>
                <a:effectLst/>
                <a:latin typeface="+mn-lt"/>
                <a:ea typeface="+mn-ea"/>
                <a:cs typeface="+mn-cs"/>
                <a:hlinkClick r:id="rId3"/>
              </a:rPr>
              <a:t>SeaVax</a:t>
            </a:r>
            <a:r>
              <a:rPr lang="en-US" sz="1200" kern="1200" dirty="0" smtClean="0">
                <a:solidFill>
                  <a:schemeClr val="tx1"/>
                </a:solidFill>
                <a:effectLst/>
                <a:latin typeface="+mn-lt"/>
                <a:ea typeface="+mn-ea"/>
                <a:cs typeface="+mn-cs"/>
              </a:rPr>
              <a:t> machines to clean up the oceans - to restore a circular ocean economy. Asia and the Americas are clearly the most polluting geographical regions.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9</a:t>
            </a:fld>
            <a:endParaRPr lang="en-US"/>
          </a:p>
        </p:txBody>
      </p:sp>
    </p:spTree>
    <p:extLst>
      <p:ext uri="{BB962C8B-B14F-4D97-AF65-F5344CB8AC3E}">
        <p14:creationId xmlns:p14="http://schemas.microsoft.com/office/powerpoint/2010/main" val="18166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19C6DB76-6A2D-7740-AAD5-4536A6F838A4}" type="datetime1">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33136-6199-A946-AEEA-7960AD78491E}" type="datetime1">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C2CFF-D155-6A43-AE02-4AF571AF1FFD}" type="datetime1">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74F6-E169-C14B-8966-636D75CCD6C2}" type="datetime1">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9DA125B-7D7F-D846-BC67-DB6EC8F46A00}" type="datetime1">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F9FC9D-E766-D043-A3A5-AED4ACCECEDD}" type="datetime1">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DA42A-6E4E-AF44-915C-2C5FD4406EF2}" type="datetime1">
              <a:rPr lang="en-US" smtClean="0"/>
              <a:t>3/3/16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26597-D78B-C343-BAD7-C5BA9EB25122}" type="datetime1">
              <a:rPr lang="en-US" smtClean="0"/>
              <a:t>3/3/16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55E8A-F0C4-2B47-AAF3-C617CFF57C1C}" type="datetime1">
              <a:rPr lang="en-US" smtClean="0"/>
              <a:t>3/3/16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F7330-88D0-464B-844F-EFFDEF48B4AC}" type="datetime1">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21A10-7E4C-FC43-AFB3-16FF18C62FA5}" type="datetime1">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45D9B-2E3B-C74A-A3C3-B2E8C6A4A493}" type="datetime1">
              <a:rPr lang="en-US" smtClean="0"/>
              <a:t>3/3/16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fade/>
  </p:transition>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png"/><Relationship Id="rId1" Type="http://schemas.openxmlformats.org/officeDocument/2006/relationships/tags" Target="../tags/tag4.xml"/><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6.png"/><Relationship Id="rId1" Type="http://schemas.openxmlformats.org/officeDocument/2006/relationships/tags" Target="../tags/tag6.x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luebird-electric.net/oceanography/Ocean_Plastic_International_Rescue/Plastic.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6IjaZ2g-21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02WjKxk1ve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reehugger.com/clean-technology/theres-more-than-one-ocean-trash-gyre-5-gyres-project-switches-focus-from-great-pacific-garbage-patch-to-other-4-gyres-video.html" TargetMode="External"/><Relationship Id="rId4" Type="http://schemas.openxmlformats.org/officeDocument/2006/relationships/hyperlink" Target="http://ecowatch.com/2014/04/21/5-gyres-plastic-trash-pollutes-oceans/" TargetMode="External"/><Relationship Id="rId5" Type="http://schemas.openxmlformats.org/officeDocument/2006/relationships/hyperlink" Target="http://5gyres.org/see_global_research/" TargetMode="External"/><Relationship Id="rId6" Type="http://schemas.openxmlformats.org/officeDocument/2006/relationships/hyperlink" Target="http://www.socialphy.com/posts/off-topic/14979/5-Gyres.html" TargetMode="External"/><Relationship Id="rId7" Type="http://schemas.openxmlformats.org/officeDocument/2006/relationships/hyperlink" Target="http://news.discovery.com/earth/oceans/garbage-patch-primer-whats-an-ocean-gyre-140331.htm" TargetMode="External"/><Relationship Id="rId8" Type="http://schemas.openxmlformats.org/officeDocument/2006/relationships/hyperlink" Target="http://www.cbc.ca/news/technology/malaysia-airlines-flight-mh370-search-shows-extent-of-ocean-trash-1.2594539" TargetMode="External"/><Relationship Id="rId9" Type="http://schemas.openxmlformats.org/officeDocument/2006/relationships/hyperlink" Target="http://www.electrolux.pl/sv/Innovation/Campaigns/Vac-from-the-sea/5-Gyres/" TargetMode="External"/><Relationship Id="rId1" Type="http://schemas.openxmlformats.org/officeDocument/2006/relationships/slideLayout" Target="../slideLayouts/slideLayout3.xml"/><Relationship Id="rId2" Type="http://schemas.openxmlformats.org/officeDocument/2006/relationships/hyperlink" Target=",%20'www.eea.europa.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1" Type="http://schemas.openxmlformats.org/officeDocument/2006/relationships/tags" Target="../tags/tag5.x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81000" y="609600"/>
            <a:ext cx="7772400" cy="838200"/>
          </a:xfrm>
        </p:spPr>
        <p:txBody>
          <a:bodyPr>
            <a:normAutofit/>
          </a:bodyPr>
          <a:lstStyle/>
          <a:p>
            <a:r>
              <a:rPr lang="en-US" sz="3600" dirty="0" smtClean="0">
                <a:solidFill>
                  <a:srgbClr val="31859C"/>
                </a:solidFill>
              </a:rPr>
              <a:t>Plastic Pollution in the </a:t>
            </a:r>
            <a:r>
              <a:rPr lang="en-US" sz="3600" dirty="0" smtClean="0">
                <a:solidFill>
                  <a:srgbClr val="31859C"/>
                </a:solidFill>
              </a:rPr>
              <a:t>Ocean</a:t>
            </a:r>
            <a:endParaRPr lang="en-US" sz="3600" dirty="0">
              <a:solidFill>
                <a:srgbClr val="31859C"/>
              </a:solidFill>
            </a:endParaRPr>
          </a:p>
        </p:txBody>
      </p:sp>
      <p:sp>
        <p:nvSpPr>
          <p:cNvPr id="3" name="Subtitle 2"/>
          <p:cNvSpPr>
            <a:spLocks noGrp="1"/>
          </p:cNvSpPr>
          <p:nvPr>
            <p:ph type="subTitle" idx="1"/>
            <p:custDataLst>
              <p:tags r:id="rId3"/>
            </p:custDataLst>
          </p:nvPr>
        </p:nvSpPr>
        <p:spPr>
          <a:xfrm>
            <a:off x="439948" y="1447800"/>
            <a:ext cx="5275052" cy="1066800"/>
          </a:xfrm>
        </p:spPr>
        <p:txBody>
          <a:bodyPr/>
          <a:lstStyle/>
          <a:p>
            <a:r>
              <a:rPr lang="en-US" sz="2400" dirty="0" smtClean="0">
                <a:solidFill>
                  <a:srgbClr val="31859C"/>
                </a:solidFill>
              </a:rPr>
              <a:t>SIKANDER IQBAL</a:t>
            </a:r>
          </a:p>
          <a:p>
            <a:r>
              <a:rPr lang="en-US" sz="2400" dirty="0">
                <a:solidFill>
                  <a:srgbClr val="31859C"/>
                </a:solidFill>
              </a:rPr>
              <a:t>3</a:t>
            </a:r>
            <a:r>
              <a:rPr lang="en-US" sz="2400" dirty="0" smtClean="0">
                <a:solidFill>
                  <a:srgbClr val="31859C"/>
                </a:solidFill>
              </a:rPr>
              <a:t> March 2016</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1</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57200" y="1981200"/>
            <a:ext cx="381000" cy="304800"/>
            <a:chOff x="-144" y="2928"/>
            <a:chExt cx="1200" cy="720"/>
          </a:xfrm>
        </p:grpSpPr>
        <p:sp>
          <p:nvSpPr>
            <p:cNvPr id="5" name="Oval 5"/>
            <p:cNvSpPr>
              <a:spLocks noChangeArrowheads="1"/>
            </p:cNvSpPr>
            <p:nvPr/>
          </p:nvSpPr>
          <p:spPr bwMode="auto">
            <a:xfrm>
              <a:off x="-144" y="3552"/>
              <a:ext cx="960" cy="9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6" name="Oval 6"/>
            <p:cNvSpPr>
              <a:spLocks noChangeArrowheads="1"/>
            </p:cNvSpPr>
            <p:nvPr/>
          </p:nvSpPr>
          <p:spPr bwMode="auto">
            <a:xfrm>
              <a:off x="240" y="2928"/>
              <a:ext cx="816" cy="67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7" name="Oval 7"/>
            <p:cNvSpPr>
              <a:spLocks noChangeArrowheads="1"/>
            </p:cNvSpPr>
            <p:nvPr/>
          </p:nvSpPr>
          <p:spPr bwMode="auto">
            <a:xfrm rot="2143644">
              <a:off x="672" y="3072"/>
              <a:ext cx="240"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grpSp>
      <p:grpSp>
        <p:nvGrpSpPr>
          <p:cNvPr id="8" name="Group 8"/>
          <p:cNvGrpSpPr>
            <a:grpSpLocks/>
          </p:cNvGrpSpPr>
          <p:nvPr/>
        </p:nvGrpSpPr>
        <p:grpSpPr bwMode="auto">
          <a:xfrm>
            <a:off x="457200" y="1295400"/>
            <a:ext cx="381000" cy="304800"/>
            <a:chOff x="-144" y="2928"/>
            <a:chExt cx="1200" cy="720"/>
          </a:xfrm>
        </p:grpSpPr>
        <p:sp>
          <p:nvSpPr>
            <p:cNvPr id="9" name="Oval 9"/>
            <p:cNvSpPr>
              <a:spLocks noChangeArrowheads="1"/>
            </p:cNvSpPr>
            <p:nvPr/>
          </p:nvSpPr>
          <p:spPr bwMode="auto">
            <a:xfrm>
              <a:off x="-144" y="3552"/>
              <a:ext cx="960" cy="9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10" name="Oval 10"/>
            <p:cNvSpPr>
              <a:spLocks noChangeArrowheads="1"/>
            </p:cNvSpPr>
            <p:nvPr/>
          </p:nvSpPr>
          <p:spPr bwMode="auto">
            <a:xfrm>
              <a:off x="240" y="2928"/>
              <a:ext cx="816" cy="672"/>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11" name="Oval 11"/>
            <p:cNvSpPr>
              <a:spLocks noChangeArrowheads="1"/>
            </p:cNvSpPr>
            <p:nvPr/>
          </p:nvSpPr>
          <p:spPr bwMode="auto">
            <a:xfrm rot="2143644">
              <a:off x="672" y="3072"/>
              <a:ext cx="240"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grpSp>
      <p:pic>
        <p:nvPicPr>
          <p:cNvPr id="12" name="Picture 12" descr="North_Pacific_Gyre_World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239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914400" y="457200"/>
            <a:ext cx="6989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4000" dirty="0"/>
              <a:t>North Pacific Subtropical Gyre</a:t>
            </a:r>
          </a:p>
        </p:txBody>
      </p:sp>
      <p:sp>
        <p:nvSpPr>
          <p:cNvPr id="14" name="Rectangle 13"/>
          <p:cNvSpPr/>
          <p:nvPr/>
        </p:nvSpPr>
        <p:spPr>
          <a:xfrm>
            <a:off x="1143000" y="1295400"/>
            <a:ext cx="6553200" cy="1015663"/>
          </a:xfrm>
          <a:prstGeom prst="rect">
            <a:avLst/>
          </a:prstGeom>
        </p:spPr>
        <p:txBody>
          <a:bodyPr wrap="square">
            <a:spAutoFit/>
          </a:bodyPr>
          <a:lstStyle/>
          <a:p>
            <a:pPr>
              <a:buFontTx/>
              <a:buChar char="•"/>
            </a:pPr>
            <a:r>
              <a:rPr lang="en-US" sz="2000" dirty="0">
                <a:latin typeface="Arial" charset="0"/>
              </a:rPr>
              <a:t>“Great Pacific Garbage Patch</a:t>
            </a:r>
            <a:r>
              <a:rPr lang="en-US" sz="2000" dirty="0" smtClean="0">
                <a:latin typeface="Arial" charset="0"/>
              </a:rPr>
              <a:t>”</a:t>
            </a:r>
          </a:p>
          <a:p>
            <a:endParaRPr lang="en-US" sz="2000" dirty="0">
              <a:latin typeface="Arial" charset="0"/>
            </a:endParaRPr>
          </a:p>
          <a:p>
            <a:pPr>
              <a:buFontTx/>
              <a:buChar char="•"/>
            </a:pPr>
            <a:r>
              <a:rPr lang="en-US" sz="2000" dirty="0">
                <a:latin typeface="Arial" charset="0"/>
              </a:rPr>
              <a:t>Estimate: 46,000 pieces of floating garbage/mi</a:t>
            </a:r>
            <a:r>
              <a:rPr lang="en-US" sz="2000" baseline="30000" dirty="0">
                <a:latin typeface="Arial" charset="0"/>
              </a:rPr>
              <a:t>2</a:t>
            </a:r>
            <a:r>
              <a:rPr lang="en-US" sz="2000" dirty="0">
                <a:latin typeface="Arial" charset="0"/>
              </a:rPr>
              <a:t>. </a:t>
            </a:r>
            <a:endParaRPr lang="en-US" sz="2000" dirty="0"/>
          </a:p>
        </p:txBody>
      </p:sp>
      <p:sp>
        <p:nvSpPr>
          <p:cNvPr id="2" name="Slide Number Placeholder 1"/>
          <p:cNvSpPr>
            <a:spLocks noGrp="1"/>
          </p:cNvSpPr>
          <p:nvPr>
            <p:ph type="sldNum" sz="quarter" idx="12"/>
          </p:nvPr>
        </p:nvSpPr>
        <p:spPr/>
        <p:txBody>
          <a:bodyPr/>
          <a:lstStyle/>
          <a:p>
            <a:fld id="{515FC477-0A05-4F3E-8EE9-E015C9089D56}" type="slidenum">
              <a:rPr lang="en-US" smtClean="0"/>
              <a:t>10</a:t>
            </a:fld>
            <a:endParaRPr lang="en-US"/>
          </a:p>
        </p:txBody>
      </p:sp>
    </p:spTree>
    <p:extLst>
      <p:ext uri="{BB962C8B-B14F-4D97-AF65-F5344CB8AC3E}">
        <p14:creationId xmlns:p14="http://schemas.microsoft.com/office/powerpoint/2010/main" val="13383865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ceanfutures.org/kure/images/gallery/DSCN5142_nm_laysan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800" y="762000"/>
            <a:ext cx="2220229" cy="461665"/>
          </a:xfrm>
          <a:prstGeom prst="rect">
            <a:avLst/>
          </a:prstGeom>
        </p:spPr>
        <p:txBody>
          <a:bodyPr wrap="none">
            <a:spAutoFit/>
          </a:bodyPr>
          <a:lstStyle/>
          <a:p>
            <a:r>
              <a:rPr lang="en-US" sz="2400" b="1" dirty="0">
                <a:latin typeface="Arial" charset="0"/>
              </a:rPr>
              <a:t>Laysan Island</a:t>
            </a:r>
          </a:p>
        </p:txBody>
      </p:sp>
      <p:sp>
        <p:nvSpPr>
          <p:cNvPr id="2" name="Slide Number Placeholder 1"/>
          <p:cNvSpPr>
            <a:spLocks noGrp="1"/>
          </p:cNvSpPr>
          <p:nvPr>
            <p:ph type="sldNum" sz="quarter" idx="12"/>
          </p:nvPr>
        </p:nvSpPr>
        <p:spPr/>
        <p:txBody>
          <a:bodyPr/>
          <a:lstStyle/>
          <a:p>
            <a:fld id="{515FC477-0A05-4F3E-8EE9-E015C9089D56}" type="slidenum">
              <a:rPr lang="en-US" smtClean="0"/>
              <a:t>11</a:t>
            </a:fld>
            <a:endParaRPr lang="en-US"/>
          </a:p>
        </p:txBody>
      </p:sp>
    </p:spTree>
    <p:extLst>
      <p:ext uri="{BB962C8B-B14F-4D97-AF65-F5344CB8AC3E}">
        <p14:creationId xmlns:p14="http://schemas.microsoft.com/office/powerpoint/2010/main" val="1266127373"/>
      </p:ext>
    </p:extLst>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400800" cy="914400"/>
          </a:xfrm>
        </p:spPr>
        <p:txBody>
          <a:bodyPr/>
          <a:lstStyle/>
          <a:p>
            <a:r>
              <a:rPr lang="en-US" dirty="0" smtClean="0">
                <a:solidFill>
                  <a:schemeClr val="accent5">
                    <a:lumMod val="75000"/>
                  </a:schemeClr>
                </a:solidFill>
              </a:rPr>
              <a:t>ENVIROMENT IS OUR FIRST ISSUE</a:t>
            </a:r>
            <a:endParaRPr lang="en-US" dirty="0">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5486399" y="1600200"/>
            <a:ext cx="3505201" cy="2743200"/>
          </a:xfrm>
          <a:prstGeom prst="rect">
            <a:avLst/>
          </a:prstGeom>
        </p:spPr>
      </p:pic>
      <p:sp>
        <p:nvSpPr>
          <p:cNvPr id="8" name="Rectangle 7"/>
          <p:cNvSpPr/>
          <p:nvPr/>
        </p:nvSpPr>
        <p:spPr>
          <a:xfrm>
            <a:off x="762000" y="1752600"/>
            <a:ext cx="4572000" cy="4224234"/>
          </a:xfrm>
          <a:prstGeom prst="rect">
            <a:avLst/>
          </a:prstGeom>
        </p:spPr>
        <p:txBody>
          <a:bodyPr>
            <a:spAutoFit/>
          </a:bodyPr>
          <a:lstStyle/>
          <a:p>
            <a:pPr algn="just">
              <a:lnSpc>
                <a:spcPct val="150000"/>
              </a:lnSpc>
            </a:pPr>
            <a:r>
              <a:rPr lang="en-US" dirty="0"/>
              <a:t>At least one million seabirds and one hundred thousand marine mammals die each year due to plastic pollution (</a:t>
            </a:r>
            <a:r>
              <a:rPr lang="en-US" dirty="0" err="1"/>
              <a:t>Laist</a:t>
            </a:r>
            <a:r>
              <a:rPr lang="en-US" dirty="0"/>
              <a:t>, 1997). The survival of at least 100 species (Gall et al., 2015), including the Hawaiian Monk Seal and Loggerhead Turtle, could be jeopardized by plastic debris (</a:t>
            </a:r>
            <a:r>
              <a:rPr lang="en-US" dirty="0" err="1"/>
              <a:t>Derraik</a:t>
            </a:r>
            <a:r>
              <a:rPr lang="en-US" dirty="0"/>
              <a:t>, 2002). Plastic pollution is also a carrier of invasive species, threatening native ecosystems (Barnes, 2005).</a:t>
            </a:r>
          </a:p>
        </p:txBody>
      </p:sp>
      <p:sp>
        <p:nvSpPr>
          <p:cNvPr id="3" name="Slide Number Placeholder 2"/>
          <p:cNvSpPr>
            <a:spLocks noGrp="1"/>
          </p:cNvSpPr>
          <p:nvPr>
            <p:ph type="sldNum" sz="quarter" idx="12"/>
          </p:nvPr>
        </p:nvSpPr>
        <p:spPr/>
        <p:txBody>
          <a:bodyPr/>
          <a:lstStyle/>
          <a:p>
            <a:fld id="{515FC477-0A05-4F3E-8EE9-E015C9089D56}" type="slidenum">
              <a:rPr lang="en-US" smtClean="0"/>
              <a:t>12</a:t>
            </a:fld>
            <a:endParaRPr lang="en-US"/>
          </a:p>
        </p:txBody>
      </p:sp>
    </p:spTree>
    <p:extLst>
      <p:ext uri="{BB962C8B-B14F-4D97-AF65-F5344CB8AC3E}">
        <p14:creationId xmlns:p14="http://schemas.microsoft.com/office/powerpoint/2010/main" val="1531553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04800" y="4419600"/>
            <a:ext cx="8610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just" eaLnBrk="1" hangingPunct="1">
              <a:buFontTx/>
              <a:buChar char="•"/>
            </a:pPr>
            <a:r>
              <a:rPr lang="en-US" sz="2800" dirty="0">
                <a:latin typeface="Arial" charset="0"/>
              </a:rPr>
              <a:t>100,000 marine mammals &amp; 2 million sea birds die each year after ingesting or being trapped in plastic </a:t>
            </a:r>
            <a:r>
              <a:rPr lang="en-US" sz="2800" dirty="0" smtClean="0">
                <a:latin typeface="Arial" charset="0"/>
              </a:rPr>
              <a:t>debris</a:t>
            </a:r>
            <a:endParaRPr lang="en-US" sz="2800" dirty="0">
              <a:latin typeface="Arial" charset="0"/>
            </a:endParaRPr>
          </a:p>
        </p:txBody>
      </p:sp>
      <p:grpSp>
        <p:nvGrpSpPr>
          <p:cNvPr id="6" name="Group 13"/>
          <p:cNvGrpSpPr>
            <a:grpSpLocks/>
          </p:cNvGrpSpPr>
          <p:nvPr/>
        </p:nvGrpSpPr>
        <p:grpSpPr bwMode="auto">
          <a:xfrm>
            <a:off x="152400" y="4508500"/>
            <a:ext cx="457200" cy="304800"/>
            <a:chOff x="3168" y="1632"/>
            <a:chExt cx="1968" cy="1344"/>
          </a:xfrm>
        </p:grpSpPr>
        <p:sp>
          <p:nvSpPr>
            <p:cNvPr id="7" name="Oval 14"/>
            <p:cNvSpPr>
              <a:spLocks noChangeArrowheads="1"/>
            </p:cNvSpPr>
            <p:nvPr/>
          </p:nvSpPr>
          <p:spPr bwMode="auto">
            <a:xfrm>
              <a:off x="3168" y="2784"/>
              <a:ext cx="1584" cy="192"/>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8" name="Oval 15"/>
            <p:cNvSpPr>
              <a:spLocks noChangeArrowheads="1"/>
            </p:cNvSpPr>
            <p:nvPr/>
          </p:nvSpPr>
          <p:spPr bwMode="auto">
            <a:xfrm>
              <a:off x="3792" y="1632"/>
              <a:ext cx="1344" cy="129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9" name="Oval 16"/>
            <p:cNvSpPr>
              <a:spLocks noChangeArrowheads="1"/>
            </p:cNvSpPr>
            <p:nvPr/>
          </p:nvSpPr>
          <p:spPr bwMode="auto">
            <a:xfrm rot="1685786">
              <a:off x="4320" y="1968"/>
              <a:ext cx="672" cy="96"/>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grpSp>
      <p:sp>
        <p:nvSpPr>
          <p:cNvPr id="14" name="Rectangle 33"/>
          <p:cNvSpPr>
            <a:spLocks noChangeArrowheads="1"/>
          </p:cNvSpPr>
          <p:nvPr/>
        </p:nvSpPr>
        <p:spPr bwMode="auto">
          <a:xfrm>
            <a:off x="3200400" y="304800"/>
            <a:ext cx="2007656" cy="646331"/>
          </a:xfrm>
          <a:prstGeom prst="rect">
            <a:avLst/>
          </a:prstGeom>
          <a:solidFill>
            <a:srgbClr val="FFFF00"/>
          </a:solidFill>
          <a:ln w="57150">
            <a:solidFill>
              <a:schemeClr val="tx1"/>
            </a:solidFill>
            <a:miter lim="800000"/>
            <a:headEnd/>
            <a:tailEnd/>
          </a:ln>
          <a:effectLst>
            <a:outerShdw blurRad="63500" dist="107763" dir="2700000" algn="ctr" rotWithShape="0">
              <a:schemeClr val="bg2">
                <a:alpha val="74998"/>
              </a:schemeClr>
            </a:outerShdw>
          </a:effectLst>
        </p:spPr>
        <p:txBody>
          <a:bodyPr wrap="none">
            <a:spAutoFit/>
          </a:bodyPr>
          <a:lstStyle/>
          <a:p>
            <a:pPr eaLnBrk="1" hangingPunct="1"/>
            <a:r>
              <a:rPr lang="en-US" sz="3600" b="1" dirty="0">
                <a:solidFill>
                  <a:srgbClr val="31859C"/>
                </a:solidFill>
              </a:rPr>
              <a:t>Plastics</a:t>
            </a:r>
          </a:p>
        </p:txBody>
      </p:sp>
      <p:pic>
        <p:nvPicPr>
          <p:cNvPr id="15" name="Picture 41" descr="http://www.newscientist.com/data/images/ns/cms/dn11345/dn11345-1_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2672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5" descr="Monk seal entangled in 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40005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15FC477-0A05-4F3E-8EE9-E015C9089D56}" type="slidenum">
              <a:rPr lang="en-US" smtClean="0"/>
              <a:t>13</a:t>
            </a:fld>
            <a:endParaRPr lang="en-US"/>
          </a:p>
        </p:txBody>
      </p:sp>
    </p:spTree>
    <p:extLst>
      <p:ext uri="{BB962C8B-B14F-4D97-AF65-F5344CB8AC3E}">
        <p14:creationId xmlns:p14="http://schemas.microsoft.com/office/powerpoint/2010/main" val="23541879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Owner\My Documents\My Pictures\dead baby albat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69373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8800" y="762000"/>
            <a:ext cx="5892133" cy="523220"/>
          </a:xfrm>
          <a:prstGeom prst="rect">
            <a:avLst/>
          </a:prstGeom>
        </p:spPr>
        <p:txBody>
          <a:bodyPr wrap="none">
            <a:spAutoFit/>
          </a:bodyPr>
          <a:lstStyle/>
          <a:p>
            <a:r>
              <a:rPr lang="en-US" sz="2800" dirty="0" smtClean="0">
                <a:solidFill>
                  <a:srgbClr val="31859C"/>
                </a:solidFill>
                <a:latin typeface="Arial" charset="0"/>
                <a:cs typeface="Arial" charset="0"/>
              </a:rPr>
              <a:t>Results of Plastic in Albatross </a:t>
            </a:r>
            <a:r>
              <a:rPr lang="en-US" sz="2800" dirty="0">
                <a:solidFill>
                  <a:srgbClr val="31859C"/>
                </a:solidFill>
                <a:latin typeface="Arial" charset="0"/>
                <a:cs typeface="Arial" charset="0"/>
              </a:rPr>
              <a:t>Chick</a:t>
            </a:r>
            <a:endParaRPr lang="en-US" sz="2800" dirty="0">
              <a:solidFill>
                <a:srgbClr val="31859C"/>
              </a:solidFill>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14</a:t>
            </a:fld>
            <a:endParaRPr lang="en-US"/>
          </a:p>
        </p:txBody>
      </p:sp>
    </p:spTree>
    <p:extLst>
      <p:ext uri="{BB962C8B-B14F-4D97-AF65-F5344CB8AC3E}">
        <p14:creationId xmlns:p14="http://schemas.microsoft.com/office/powerpoint/2010/main" val="180866470"/>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914400"/>
            <a:ext cx="7988300" cy="56642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15</a:t>
            </a:fld>
            <a:endParaRPr lang="en-US"/>
          </a:p>
        </p:txBody>
      </p:sp>
    </p:spTree>
    <p:extLst>
      <p:ext uri="{BB962C8B-B14F-4D97-AF65-F5344CB8AC3E}">
        <p14:creationId xmlns:p14="http://schemas.microsoft.com/office/powerpoint/2010/main" val="1339393765"/>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1859C"/>
                </a:solidFill>
              </a:rPr>
              <a:t>SECOND PROBLEM IS ECONOMY</a:t>
            </a:r>
            <a:endParaRPr lang="en-US" dirty="0">
              <a:solidFill>
                <a:srgbClr val="31859C"/>
              </a:solidFill>
            </a:endParaRPr>
          </a:p>
        </p:txBody>
      </p:sp>
      <p:pic>
        <p:nvPicPr>
          <p:cNvPr id="4" name="Content Placeholder 3"/>
          <p:cNvPicPr>
            <a:picLocks noGrp="1" noChangeAspect="1"/>
          </p:cNvPicPr>
          <p:nvPr>
            <p:ph idx="1"/>
          </p:nvPr>
        </p:nvPicPr>
        <p:blipFill>
          <a:blip r:embed="rId2"/>
          <a:srcRect t="5920" b="5920"/>
          <a:stretch>
            <a:fillRect/>
          </a:stretch>
        </p:blipFill>
        <p:spPr>
          <a:xfrm>
            <a:off x="5334000" y="1905000"/>
            <a:ext cx="3680007" cy="2667000"/>
          </a:xfrm>
        </p:spPr>
      </p:pic>
      <p:sp>
        <p:nvSpPr>
          <p:cNvPr id="7" name="Rectangle 6"/>
          <p:cNvSpPr/>
          <p:nvPr/>
        </p:nvSpPr>
        <p:spPr>
          <a:xfrm>
            <a:off x="609600" y="1905000"/>
            <a:ext cx="4572000" cy="3808735"/>
          </a:xfrm>
          <a:prstGeom prst="rect">
            <a:avLst/>
          </a:prstGeom>
        </p:spPr>
        <p:txBody>
          <a:bodyPr>
            <a:spAutoFit/>
          </a:bodyPr>
          <a:lstStyle/>
          <a:p>
            <a:pPr>
              <a:lnSpc>
                <a:spcPct val="150000"/>
              </a:lnSpc>
            </a:pPr>
            <a:r>
              <a:rPr lang="en-US" dirty="0"/>
              <a:t>Plastic pollution causes at least 13 billion U.S. dollars in damage every year to industries that include fishing, shipping and tourism (UNEP 2014). The US West Coast states spend approximately $500 million every year to clean up their beaches. The cost of removing debris from beaches averages $1,500 per ton and can reach up to $25,000 per ton (APEC 2009).</a:t>
            </a:r>
          </a:p>
        </p:txBody>
      </p:sp>
      <p:sp>
        <p:nvSpPr>
          <p:cNvPr id="3" name="Slide Number Placeholder 2"/>
          <p:cNvSpPr>
            <a:spLocks noGrp="1"/>
          </p:cNvSpPr>
          <p:nvPr>
            <p:ph type="sldNum" sz="quarter" idx="12"/>
          </p:nvPr>
        </p:nvSpPr>
        <p:spPr/>
        <p:txBody>
          <a:bodyPr/>
          <a:lstStyle/>
          <a:p>
            <a:fld id="{515FC477-0A05-4F3E-8EE9-E015C9089D56}" type="slidenum">
              <a:rPr lang="en-US" smtClean="0"/>
              <a:t>16</a:t>
            </a:fld>
            <a:endParaRPr lang="en-US"/>
          </a:p>
        </p:txBody>
      </p:sp>
    </p:spTree>
    <p:extLst>
      <p:ext uri="{BB962C8B-B14F-4D97-AF65-F5344CB8AC3E}">
        <p14:creationId xmlns:p14="http://schemas.microsoft.com/office/powerpoint/2010/main" val="13971334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8839200" cy="5702638"/>
          </a:xfrm>
          <a:prstGeom prst="rect">
            <a:avLst/>
          </a:prstGeom>
        </p:spPr>
        <p:txBody>
          <a:bodyPr wrap="square">
            <a:spAutoFit/>
          </a:bodyPr>
          <a:lstStyle/>
          <a:p>
            <a:pPr algn="just"/>
            <a:r>
              <a:rPr lang="en-US" sz="2000" b="1" dirty="0">
                <a:solidFill>
                  <a:srgbClr val="31859C"/>
                </a:solidFill>
              </a:rPr>
              <a:t>We cannot allow marine litter to affect our economy</a:t>
            </a:r>
          </a:p>
          <a:p>
            <a:pPr algn="just">
              <a:lnSpc>
                <a:spcPct val="140000"/>
              </a:lnSpc>
            </a:pPr>
            <a:r>
              <a:rPr lang="en-US" sz="2000" dirty="0" smtClean="0"/>
              <a:t>Problems </a:t>
            </a:r>
            <a:r>
              <a:rPr lang="en-US" sz="2000" dirty="0"/>
              <a:t>with propeller fouling, blocked intake pipes and damaged drive shafts have been reported in the North Sea, Alaska and the East Coast of North America. According to two studies done in the Bering Sea and the Gulf of Alaska, 40–60% of bottom trawls collected plastic and metal debris. Inshore fishing is particularly important for Orkney, Shetland and the West Coast of Scotland, where the majority of small vessels are based. Scotland's fishing industry handled 71% of all UK fish landings into the UK in 1994, with a market value of some £279.3 million. </a:t>
            </a:r>
            <a:r>
              <a:rPr lang="en-US" sz="2000" dirty="0" err="1"/>
              <a:t>Peterhead</a:t>
            </a:r>
            <a:r>
              <a:rPr lang="en-US" sz="2000" dirty="0"/>
              <a:t>, Scotland’s major fish market, is the largest in Western Europe. The fishing industry is also a vital source of employment in Scotland with over 8,500 people directly employed as fishermen and a further 13,000 employed onshore in fishing related activity. Many of these people live around the coastline of Scotland.</a:t>
            </a:r>
          </a:p>
        </p:txBody>
      </p:sp>
      <p:sp>
        <p:nvSpPr>
          <p:cNvPr id="2" name="Slide Number Placeholder 1"/>
          <p:cNvSpPr>
            <a:spLocks noGrp="1"/>
          </p:cNvSpPr>
          <p:nvPr>
            <p:ph type="sldNum" sz="quarter" idx="12"/>
          </p:nvPr>
        </p:nvSpPr>
        <p:spPr/>
        <p:txBody>
          <a:bodyPr/>
          <a:lstStyle/>
          <a:p>
            <a:fld id="{515FC477-0A05-4F3E-8EE9-E015C9089D56}" type="slidenum">
              <a:rPr lang="en-US" smtClean="0"/>
              <a:t>17</a:t>
            </a:fld>
            <a:endParaRPr lang="en-US"/>
          </a:p>
        </p:txBody>
      </p:sp>
    </p:spTree>
    <p:extLst>
      <p:ext uri="{BB962C8B-B14F-4D97-AF65-F5344CB8AC3E}">
        <p14:creationId xmlns:p14="http://schemas.microsoft.com/office/powerpoint/2010/main" val="59121248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35845"/>
            <a:ext cx="8763000" cy="6104236"/>
          </a:xfrm>
          <a:prstGeom prst="rect">
            <a:avLst/>
          </a:prstGeom>
        </p:spPr>
        <p:txBody>
          <a:bodyPr wrap="square">
            <a:spAutoFit/>
          </a:bodyPr>
          <a:lstStyle/>
          <a:p>
            <a:pPr>
              <a:lnSpc>
                <a:spcPct val="140000"/>
              </a:lnSpc>
            </a:pPr>
            <a:endParaRPr lang="en-US" sz="2000" dirty="0"/>
          </a:p>
          <a:p>
            <a:pPr>
              <a:lnSpc>
                <a:spcPct val="140000"/>
              </a:lnSpc>
            </a:pPr>
            <a:r>
              <a:rPr lang="en-US" sz="2000" b="1" dirty="0" smtClean="0">
                <a:solidFill>
                  <a:schemeClr val="accent5">
                    <a:lumMod val="75000"/>
                  </a:schemeClr>
                </a:solidFill>
              </a:rPr>
              <a:t>Some </a:t>
            </a:r>
            <a:r>
              <a:rPr lang="en-US" sz="2000" b="1" dirty="0">
                <a:solidFill>
                  <a:schemeClr val="accent5">
                    <a:lumMod val="75000"/>
                  </a:schemeClr>
                </a:solidFill>
              </a:rPr>
              <a:t>statistics to digest...</a:t>
            </a:r>
          </a:p>
          <a:p>
            <a:pPr>
              <a:lnSpc>
                <a:spcPct val="140000"/>
              </a:lnSpc>
            </a:pPr>
            <a:r>
              <a:rPr lang="en-US" sz="2000" dirty="0" smtClean="0"/>
              <a:t>Shetland </a:t>
            </a:r>
            <a:r>
              <a:rPr lang="en-US" sz="2000" dirty="0"/>
              <a:t>fishermen have estimated the value of one hour of their time to £30–120 per hour (average £67). Using the average figure, the losses to an average Shetland fishing vessel would, annually, be as follows:</a:t>
            </a:r>
          </a:p>
          <a:p>
            <a:pPr>
              <a:lnSpc>
                <a:spcPct val="140000"/>
              </a:lnSpc>
            </a:pPr>
            <a:r>
              <a:rPr lang="en-US" sz="2000" dirty="0" smtClean="0"/>
              <a:t>£</a:t>
            </a:r>
            <a:r>
              <a:rPr lang="en-US" sz="2000" dirty="0"/>
              <a:t>3,500–7,000 due to lost time clearing nets of debris</a:t>
            </a:r>
          </a:p>
          <a:p>
            <a:pPr>
              <a:lnSpc>
                <a:spcPct val="140000"/>
              </a:lnSpc>
            </a:pPr>
            <a:r>
              <a:rPr lang="en-US" sz="2000" dirty="0"/>
              <a:t>£250–1,000 cleaning equipment and nets of contaminants</a:t>
            </a:r>
          </a:p>
          <a:p>
            <a:pPr>
              <a:lnSpc>
                <a:spcPct val="140000"/>
              </a:lnSpc>
            </a:pPr>
            <a:r>
              <a:rPr lang="en-US" sz="2000" dirty="0"/>
              <a:t>£100–10,000+ due to time lost fixing nets</a:t>
            </a:r>
          </a:p>
          <a:p>
            <a:pPr>
              <a:lnSpc>
                <a:spcPct val="140000"/>
              </a:lnSpc>
            </a:pPr>
            <a:r>
              <a:rPr lang="en-US" sz="2000" dirty="0"/>
              <a:t>£60–500 due to time lost with fouled propeller</a:t>
            </a:r>
          </a:p>
          <a:p>
            <a:pPr>
              <a:lnSpc>
                <a:spcPct val="140000"/>
              </a:lnSpc>
            </a:pPr>
            <a:r>
              <a:rPr lang="en-US" sz="2000" dirty="0"/>
              <a:t>£2,000–10,000+ to repair nets</a:t>
            </a:r>
          </a:p>
          <a:p>
            <a:pPr>
              <a:lnSpc>
                <a:spcPct val="140000"/>
              </a:lnSpc>
            </a:pPr>
            <a:r>
              <a:rPr lang="en-US" sz="2000" dirty="0"/>
              <a:t>£50–300 to un-foul propeller</a:t>
            </a:r>
          </a:p>
          <a:p>
            <a:pPr>
              <a:lnSpc>
                <a:spcPct val="140000"/>
              </a:lnSpc>
            </a:pPr>
            <a:r>
              <a:rPr lang="en-US" sz="2000" dirty="0"/>
              <a:t>£100 for gear box inspection</a:t>
            </a:r>
          </a:p>
          <a:p>
            <a:pPr>
              <a:lnSpc>
                <a:spcPct val="140000"/>
              </a:lnSpc>
            </a:pPr>
            <a:r>
              <a:rPr lang="en-US" sz="2000" dirty="0"/>
              <a:t>£6,000 – 30,000 per vessel assuming only one incident per year and working only 40 hours per week.</a:t>
            </a:r>
          </a:p>
        </p:txBody>
      </p:sp>
      <p:sp>
        <p:nvSpPr>
          <p:cNvPr id="2" name="Slide Number Placeholder 1"/>
          <p:cNvSpPr>
            <a:spLocks noGrp="1"/>
          </p:cNvSpPr>
          <p:nvPr>
            <p:ph type="sldNum" sz="quarter" idx="12"/>
          </p:nvPr>
        </p:nvSpPr>
        <p:spPr/>
        <p:txBody>
          <a:bodyPr/>
          <a:lstStyle/>
          <a:p>
            <a:fld id="{515FC477-0A05-4F3E-8EE9-E015C9089D56}" type="slidenum">
              <a:rPr lang="en-US" smtClean="0"/>
              <a:t>18</a:t>
            </a:fld>
            <a:endParaRPr lang="en-US"/>
          </a:p>
        </p:txBody>
      </p:sp>
    </p:spTree>
    <p:extLst>
      <p:ext uri="{BB962C8B-B14F-4D97-AF65-F5344CB8AC3E}">
        <p14:creationId xmlns:p14="http://schemas.microsoft.com/office/powerpoint/2010/main" val="3089920459"/>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1859C"/>
                </a:solidFill>
              </a:rPr>
              <a:t>THIRD AND BIG PROBLEM IS HEALTH </a:t>
            </a:r>
            <a:endParaRPr lang="en-US" dirty="0">
              <a:solidFill>
                <a:srgbClr val="31859C"/>
              </a:solidFill>
            </a:endParaRPr>
          </a:p>
        </p:txBody>
      </p:sp>
      <p:pic>
        <p:nvPicPr>
          <p:cNvPr id="4" name="Content Placeholder 3"/>
          <p:cNvPicPr>
            <a:picLocks noGrp="1" noChangeAspect="1"/>
          </p:cNvPicPr>
          <p:nvPr>
            <p:ph idx="1"/>
          </p:nvPr>
        </p:nvPicPr>
        <p:blipFill>
          <a:blip r:embed="rId2"/>
          <a:srcRect t="5920" b="5920"/>
          <a:stretch>
            <a:fillRect/>
          </a:stretch>
        </p:blipFill>
        <p:spPr>
          <a:xfrm>
            <a:off x="5410200" y="1676400"/>
            <a:ext cx="3581400" cy="2163763"/>
          </a:xfrm>
        </p:spPr>
      </p:pic>
      <p:sp>
        <p:nvSpPr>
          <p:cNvPr id="5" name="Rectangle 4"/>
          <p:cNvSpPr/>
          <p:nvPr/>
        </p:nvSpPr>
        <p:spPr>
          <a:xfrm>
            <a:off x="762000" y="1676400"/>
            <a:ext cx="4572000" cy="4221669"/>
          </a:xfrm>
          <a:prstGeom prst="rect">
            <a:avLst/>
          </a:prstGeom>
        </p:spPr>
        <p:txBody>
          <a:bodyPr>
            <a:spAutoFit/>
          </a:bodyPr>
          <a:lstStyle/>
          <a:p>
            <a:pPr algn="just">
              <a:lnSpc>
                <a:spcPct val="150000"/>
              </a:lnSpc>
            </a:pPr>
            <a:r>
              <a:rPr lang="en-US" sz="2000" dirty="0"/>
              <a:t>Ocean plastic adsorbs toxic chemicals (including PCBs and DDTs), increasing their concentration by a million (</a:t>
            </a:r>
            <a:r>
              <a:rPr lang="en-US" sz="2000" dirty="0" err="1"/>
              <a:t>Mato</a:t>
            </a:r>
            <a:r>
              <a:rPr lang="en-US" sz="2000" dirty="0"/>
              <a:t> et al., 2001). These persistent organic pollutants enter and bio-accumulate in the food chain, resulting in an even higher concentration of pollutants in fish (Tanaka et al., 2013), including species consumed by humans. </a:t>
            </a:r>
          </a:p>
        </p:txBody>
      </p:sp>
      <p:sp>
        <p:nvSpPr>
          <p:cNvPr id="3" name="Slide Number Placeholder 2"/>
          <p:cNvSpPr>
            <a:spLocks noGrp="1"/>
          </p:cNvSpPr>
          <p:nvPr>
            <p:ph type="sldNum" sz="quarter" idx="12"/>
          </p:nvPr>
        </p:nvSpPr>
        <p:spPr/>
        <p:txBody>
          <a:bodyPr/>
          <a:lstStyle/>
          <a:p>
            <a:fld id="{515FC477-0A05-4F3E-8EE9-E015C9089D56}" type="slidenum">
              <a:rPr lang="en-US" smtClean="0"/>
              <a:t>19</a:t>
            </a:fld>
            <a:endParaRPr lang="en-US"/>
          </a:p>
        </p:txBody>
      </p:sp>
    </p:spTree>
    <p:extLst>
      <p:ext uri="{BB962C8B-B14F-4D97-AF65-F5344CB8AC3E}">
        <p14:creationId xmlns:p14="http://schemas.microsoft.com/office/powerpoint/2010/main" val="2774052614"/>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5105400" cy="914400"/>
          </a:xfrm>
        </p:spPr>
        <p:txBody>
          <a:bodyPr>
            <a:normAutofit/>
          </a:bodyPr>
          <a:lstStyle/>
          <a:p>
            <a:r>
              <a:rPr lang="en-US" dirty="0" smtClean="0">
                <a:solidFill>
                  <a:srgbClr val="31859C"/>
                </a:solidFill>
              </a:rPr>
              <a:t>Lets Dive In The Plastic Ocean</a:t>
            </a:r>
            <a:endParaRPr lang="en-US" dirty="0">
              <a:solidFill>
                <a:srgbClr val="31859C"/>
              </a:solidFill>
            </a:endParaRPr>
          </a:p>
        </p:txBody>
      </p:sp>
      <p:sp>
        <p:nvSpPr>
          <p:cNvPr id="5" name="Content Placeholder 4"/>
          <p:cNvSpPr>
            <a:spLocks noGrp="1"/>
          </p:cNvSpPr>
          <p:nvPr>
            <p:ph idx="1"/>
          </p:nvPr>
        </p:nvSpPr>
        <p:spPr>
          <a:xfrm>
            <a:off x="228600" y="1828800"/>
            <a:ext cx="4724400" cy="4724399"/>
          </a:xfrm>
        </p:spPr>
        <p:txBody>
          <a:bodyPr>
            <a:normAutofit/>
          </a:bodyPr>
          <a:lstStyle/>
          <a:p>
            <a:r>
              <a:rPr lang="en-US" dirty="0"/>
              <a:t>What is the project about?</a:t>
            </a:r>
          </a:p>
          <a:p>
            <a:pPr marL="0" indent="0">
              <a:buNone/>
            </a:pPr>
            <a:r>
              <a:rPr lang="en-US" dirty="0" smtClean="0"/>
              <a:t>This project is about plastic pollution in the ocean, which is effecting environment, economy and health.</a:t>
            </a:r>
            <a:endParaRPr lang="en-US" dirty="0"/>
          </a:p>
          <a:p>
            <a:r>
              <a:rPr lang="en-US" dirty="0"/>
              <a:t>Define the goal of this </a:t>
            </a:r>
            <a:r>
              <a:rPr lang="en-US" dirty="0" smtClean="0"/>
              <a:t>project</a:t>
            </a:r>
          </a:p>
          <a:p>
            <a:pPr marL="0" indent="0">
              <a:buNone/>
            </a:pPr>
            <a:r>
              <a:rPr lang="en-US" dirty="0" smtClean="0"/>
              <a:t>Clean up the ocean and get rid of these problems.</a:t>
            </a:r>
            <a:endParaRPr lang="en-US" dirty="0"/>
          </a:p>
          <a:p>
            <a:r>
              <a:rPr lang="en-US" dirty="0"/>
              <a:t>Define the scope of this </a:t>
            </a:r>
            <a:r>
              <a:rPr lang="en-US" dirty="0" smtClean="0"/>
              <a:t>project</a:t>
            </a:r>
          </a:p>
          <a:p>
            <a:pPr marL="0" indent="0">
              <a:buNone/>
            </a:pPr>
            <a:r>
              <a:rPr lang="en-US" dirty="0" smtClean="0"/>
              <a:t>Use of  our </a:t>
            </a:r>
            <a:r>
              <a:rPr lang="en-US" dirty="0"/>
              <a:t>B</a:t>
            </a:r>
            <a:r>
              <a:rPr lang="en-US" dirty="0" smtClean="0"/>
              <a:t>rains and Technology to cleanup the ocean.</a:t>
            </a: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5029200" y="685800"/>
            <a:ext cx="3810000" cy="5105400"/>
          </a:xfrm>
          <a:prstGeom prst="rect">
            <a:avLst/>
          </a:prstGeom>
        </p:spPr>
      </p:pic>
      <p:sp>
        <p:nvSpPr>
          <p:cNvPr id="4" name="Slide Number Placeholder 3"/>
          <p:cNvSpPr>
            <a:spLocks noGrp="1"/>
          </p:cNvSpPr>
          <p:nvPr>
            <p:ph type="sldNum" sz="quarter" idx="12"/>
          </p:nvPr>
        </p:nvSpPr>
        <p:spPr/>
        <p:txBody>
          <a:bodyPr/>
          <a:lstStyle/>
          <a:p>
            <a:fld id="{515FC477-0A05-4F3E-8EE9-E015C9089D56}" type="slidenum">
              <a:rPr lang="en-US" smtClean="0"/>
              <a:t>2</a:t>
            </a:fld>
            <a:endParaRPr lang="en-US"/>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85800"/>
            <a:ext cx="9144000" cy="61722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20</a:t>
            </a:fld>
            <a:endParaRPr lang="en-US"/>
          </a:p>
        </p:txBody>
      </p:sp>
    </p:spTree>
    <p:extLst>
      <p:ext uri="{BB962C8B-B14F-4D97-AF65-F5344CB8AC3E}">
        <p14:creationId xmlns:p14="http://schemas.microsoft.com/office/powerpoint/2010/main" val="3736831672"/>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914400"/>
            <a:ext cx="8153400" cy="49530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21</a:t>
            </a:fld>
            <a:endParaRPr lang="en-US"/>
          </a:p>
        </p:txBody>
      </p:sp>
    </p:spTree>
    <p:extLst>
      <p:ext uri="{BB962C8B-B14F-4D97-AF65-F5344CB8AC3E}">
        <p14:creationId xmlns:p14="http://schemas.microsoft.com/office/powerpoint/2010/main" val="2918046099"/>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89843"/>
            <a:ext cx="8610600" cy="5841599"/>
          </a:xfrm>
          <a:prstGeom prst="rect">
            <a:avLst/>
          </a:prstGeom>
        </p:spPr>
        <p:txBody>
          <a:bodyPr wrap="square">
            <a:spAutoFit/>
          </a:bodyPr>
          <a:lstStyle/>
          <a:p>
            <a:pPr>
              <a:lnSpc>
                <a:spcPct val="120000"/>
              </a:lnSpc>
            </a:pPr>
            <a:r>
              <a:rPr lang="en-US" sz="2400" dirty="0"/>
              <a:t>Phthalates (pronounced "</a:t>
            </a:r>
            <a:r>
              <a:rPr lang="en-US" sz="2400" dirty="0" err="1"/>
              <a:t>thal</a:t>
            </a:r>
            <a:r>
              <a:rPr lang="en-US" sz="2400" dirty="0"/>
              <a:t> - eights")</a:t>
            </a:r>
          </a:p>
          <a:p>
            <a:pPr>
              <a:lnSpc>
                <a:spcPct val="120000"/>
              </a:lnSpc>
            </a:pPr>
            <a:r>
              <a:rPr lang="en-US" sz="2400" dirty="0"/>
              <a:t>Phthalates are chemicals used in many plastics to make them soft or flexible, i.e. plasticizers. They are widely used in plastic products in the food and construction industries, plus they are used extensively in beauty products, pesticides, wood finishes, insect repellents, solvents and lubricants. There are a number of phthalates with differing though often overlapping health effects. Studies have </a:t>
            </a:r>
            <a:r>
              <a:rPr lang="en-US" sz="2400" dirty="0" smtClean="0"/>
              <a:t>showed</a:t>
            </a:r>
            <a:r>
              <a:rPr lang="en-US" sz="2400" dirty="0" smtClean="0"/>
              <a:t> </a:t>
            </a:r>
            <a:r>
              <a:rPr lang="en-US" sz="2400" dirty="0"/>
              <a:t>various phthalates to abnormal male sexual development, male infertility, premature breast development, cancer, miscarriage, premature birth and asthma. Because phthalates are not chemically bound to the plastic polymer, they can easily migrate out</a:t>
            </a:r>
            <a:r>
              <a:rPr lang="en-US" sz="2400" dirty="0" smtClean="0"/>
              <a:t>.`</a:t>
            </a:r>
            <a:endParaRPr lang="en-US" sz="2400" dirty="0" smtClean="0"/>
          </a:p>
          <a:p>
            <a:pPr>
              <a:lnSpc>
                <a:spcPct val="120000"/>
              </a:lnSpc>
            </a:pPr>
            <a:endParaRPr lang="en-US" sz="2400" dirty="0"/>
          </a:p>
        </p:txBody>
      </p:sp>
      <p:sp>
        <p:nvSpPr>
          <p:cNvPr id="2" name="Slide Number Placeholder 1"/>
          <p:cNvSpPr>
            <a:spLocks noGrp="1"/>
          </p:cNvSpPr>
          <p:nvPr>
            <p:ph type="sldNum" sz="quarter" idx="12"/>
          </p:nvPr>
        </p:nvSpPr>
        <p:spPr/>
        <p:txBody>
          <a:bodyPr/>
          <a:lstStyle/>
          <a:p>
            <a:fld id="{515FC477-0A05-4F3E-8EE9-E015C9089D56}" type="slidenum">
              <a:rPr lang="en-US" smtClean="0"/>
              <a:t>22</a:t>
            </a:fld>
            <a:endParaRPr lang="en-US"/>
          </a:p>
        </p:txBody>
      </p:sp>
    </p:spTree>
    <p:extLst>
      <p:ext uri="{BB962C8B-B14F-4D97-AF65-F5344CB8AC3E}">
        <p14:creationId xmlns:p14="http://schemas.microsoft.com/office/powerpoint/2010/main" val="2000936676"/>
      </p:ext>
    </p:extLst>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1859C"/>
                </a:solidFill>
              </a:rPr>
              <a:t>LET USE THE TECHNOLOGY TO CLEANUP</a:t>
            </a:r>
            <a:endParaRPr lang="en-US" dirty="0">
              <a:solidFill>
                <a:srgbClr val="31859C"/>
              </a:solidFill>
            </a:endParaRPr>
          </a:p>
        </p:txBody>
      </p:sp>
      <p:pic>
        <p:nvPicPr>
          <p:cNvPr id="3" name="Picture 2"/>
          <p:cNvPicPr>
            <a:picLocks noChangeAspect="1"/>
          </p:cNvPicPr>
          <p:nvPr/>
        </p:nvPicPr>
        <p:blipFill>
          <a:blip r:embed="rId4"/>
          <a:stretch>
            <a:fillRect/>
          </a:stretch>
        </p:blipFill>
        <p:spPr>
          <a:xfrm>
            <a:off x="0" y="1600200"/>
            <a:ext cx="9144000" cy="5257800"/>
          </a:xfrm>
          <a:prstGeom prst="rect">
            <a:avLst/>
          </a:prstGeom>
        </p:spPr>
      </p:pic>
      <p:sp>
        <p:nvSpPr>
          <p:cNvPr id="4" name="Slide Number Placeholder 3"/>
          <p:cNvSpPr>
            <a:spLocks noGrp="1"/>
          </p:cNvSpPr>
          <p:nvPr>
            <p:ph type="sldNum" sz="quarter" idx="12"/>
          </p:nvPr>
        </p:nvSpPr>
        <p:spPr/>
        <p:txBody>
          <a:bodyPr/>
          <a:lstStyle/>
          <a:p>
            <a:fld id="{515FC477-0A05-4F3E-8EE9-E015C9089D56}" type="slidenum">
              <a:rPr lang="en-US" smtClean="0"/>
              <a:t>23</a:t>
            </a:fld>
            <a:endParaRPr lang="en-US"/>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0"/>
            <a:ext cx="9144000" cy="5181600"/>
          </a:xfrm>
          <a:prstGeom prst="rect">
            <a:avLst/>
          </a:prstGeom>
        </p:spPr>
      </p:pic>
      <p:sp>
        <p:nvSpPr>
          <p:cNvPr id="5" name="Rectangle 4"/>
          <p:cNvSpPr/>
          <p:nvPr/>
        </p:nvSpPr>
        <p:spPr>
          <a:xfrm>
            <a:off x="914400" y="914400"/>
            <a:ext cx="3942105" cy="461665"/>
          </a:xfrm>
          <a:prstGeom prst="rect">
            <a:avLst/>
          </a:prstGeom>
        </p:spPr>
        <p:txBody>
          <a:bodyPr wrap="none">
            <a:spAutoFit/>
          </a:bodyPr>
          <a:lstStyle/>
          <a:p>
            <a:r>
              <a:rPr lang="en-US" sz="2400" dirty="0" smtClean="0">
                <a:solidFill>
                  <a:srgbClr val="31859C"/>
                </a:solidFill>
              </a:rPr>
              <a:t>A) SEAWER </a:t>
            </a:r>
            <a:r>
              <a:rPr lang="en-US" sz="2400" dirty="0">
                <a:solidFill>
                  <a:srgbClr val="31859C"/>
                </a:solidFill>
              </a:rPr>
              <a:t>SKYSCRAPER</a:t>
            </a:r>
          </a:p>
        </p:txBody>
      </p:sp>
      <p:sp>
        <p:nvSpPr>
          <p:cNvPr id="2" name="Slide Number Placeholder 1"/>
          <p:cNvSpPr>
            <a:spLocks noGrp="1"/>
          </p:cNvSpPr>
          <p:nvPr>
            <p:ph type="sldNum" sz="quarter" idx="12"/>
          </p:nvPr>
        </p:nvSpPr>
        <p:spPr/>
        <p:txBody>
          <a:bodyPr/>
          <a:lstStyle/>
          <a:p>
            <a:fld id="{515FC477-0A05-4F3E-8EE9-E015C9089D56}" type="slidenum">
              <a:rPr lang="en-US" smtClean="0"/>
              <a:t>24</a:t>
            </a:fld>
            <a:endParaRPr lang="en-US"/>
          </a:p>
        </p:txBody>
      </p:sp>
    </p:spTree>
    <p:extLst>
      <p:ext uri="{BB962C8B-B14F-4D97-AF65-F5344CB8AC3E}">
        <p14:creationId xmlns:p14="http://schemas.microsoft.com/office/powerpoint/2010/main" val="4159505316"/>
      </p:ext>
    </p:extLst>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3889"/>
            <a:ext cx="9144000" cy="6063199"/>
          </a:xfrm>
          <a:prstGeom prst="rect">
            <a:avLst/>
          </a:prstGeom>
        </p:spPr>
        <p:txBody>
          <a:bodyPr wrap="square">
            <a:spAutoFit/>
          </a:bodyPr>
          <a:lstStyle/>
          <a:p>
            <a:pPr algn="just">
              <a:lnSpc>
                <a:spcPct val="140000"/>
              </a:lnSpc>
            </a:pPr>
            <a:r>
              <a:rPr lang="en-US" sz="2000" dirty="0"/>
              <a:t>SEAWER SKYSCRAPER - The </a:t>
            </a:r>
            <a:r>
              <a:rPr lang="en-US" sz="2000" dirty="0" err="1"/>
              <a:t>Seawer</a:t>
            </a:r>
            <a:r>
              <a:rPr lang="en-US" sz="2000" dirty="0"/>
              <a:t> is a self-supported hydroelectric power station that can generate electricity using seawater at the same time that it cleans up plastic waste. </a:t>
            </a:r>
            <a:endParaRPr lang="en-US" sz="2000" dirty="0" smtClean="0"/>
          </a:p>
          <a:p>
            <a:pPr algn="just">
              <a:lnSpc>
                <a:spcPct val="140000"/>
              </a:lnSpc>
            </a:pPr>
            <a:r>
              <a:rPr lang="en-US" sz="2000" dirty="0" smtClean="0"/>
              <a:t>The </a:t>
            </a:r>
            <a:r>
              <a:rPr lang="en-US" sz="2000" dirty="0"/>
              <a:t>huge structure separates plastic particles and fluids, recycles seawater and releases it back into the ocean. </a:t>
            </a:r>
            <a:endParaRPr lang="en-US" sz="2000" dirty="0" smtClean="0"/>
          </a:p>
          <a:p>
            <a:pPr algn="just">
              <a:lnSpc>
                <a:spcPct val="140000"/>
              </a:lnSpc>
            </a:pPr>
            <a:r>
              <a:rPr lang="en-US" sz="2000" dirty="0" smtClean="0"/>
              <a:t>The </a:t>
            </a:r>
            <a:r>
              <a:rPr lang="en-US" sz="2000" dirty="0"/>
              <a:t>structure receives energy from the sun, ocean and plastics and moves slowly from one polluted area to the next. </a:t>
            </a:r>
            <a:endParaRPr lang="en-US" sz="2000" dirty="0" smtClean="0"/>
          </a:p>
          <a:p>
            <a:pPr algn="just">
              <a:lnSpc>
                <a:spcPct val="140000"/>
              </a:lnSpc>
            </a:pPr>
            <a:r>
              <a:rPr lang="en-US" sz="2000" dirty="0" smtClean="0"/>
              <a:t>The </a:t>
            </a:r>
            <a:r>
              <a:rPr lang="en-US" sz="2000" dirty="0"/>
              <a:t>project received an honorable mention in the 2014 </a:t>
            </a:r>
            <a:r>
              <a:rPr lang="en-US" sz="2000" dirty="0" err="1"/>
              <a:t>eVolo</a:t>
            </a:r>
            <a:r>
              <a:rPr lang="en-US" sz="2000" dirty="0"/>
              <a:t> Skyscraper.</a:t>
            </a:r>
            <a:br>
              <a:rPr lang="en-US" sz="2000" dirty="0"/>
            </a:br>
            <a:r>
              <a:rPr lang="en-US" sz="2000" dirty="0" smtClean="0"/>
              <a:t>Millions </a:t>
            </a:r>
            <a:r>
              <a:rPr lang="en-US" sz="2000" dirty="0"/>
              <a:t>of tons of trash enter the ocean each year and cluster in particular areas of the world’s oceans. </a:t>
            </a:r>
            <a:endParaRPr lang="en-US" sz="2000" dirty="0" smtClean="0"/>
          </a:p>
          <a:p>
            <a:pPr algn="just">
              <a:lnSpc>
                <a:spcPct val="140000"/>
              </a:lnSpc>
            </a:pPr>
            <a:r>
              <a:rPr lang="en-US" sz="2000" dirty="0" smtClean="0"/>
              <a:t>One </a:t>
            </a:r>
            <a:r>
              <a:rPr lang="en-US" sz="2000" dirty="0"/>
              <a:t>of the most infamous plastic debris patches is located in the North Pacific Subtropical Gyre, commonly referred to as the Great Pacific Garbage Patch (GPGP).</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515FC477-0A05-4F3E-8EE9-E015C9089D56}" type="slidenum">
              <a:rPr lang="en-US" smtClean="0"/>
              <a:t>25</a:t>
            </a:fld>
            <a:endParaRPr lang="en-US"/>
          </a:p>
        </p:txBody>
      </p:sp>
    </p:spTree>
    <p:extLst>
      <p:ext uri="{BB962C8B-B14F-4D97-AF65-F5344CB8AC3E}">
        <p14:creationId xmlns:p14="http://schemas.microsoft.com/office/powerpoint/2010/main" val="674968649"/>
      </p:ext>
    </p:extLst>
  </p:cSld>
  <p:clrMapOvr>
    <a:masterClrMapping/>
  </p:clrMapOvr>
  <p:transition xmlns:p14="http://schemas.microsoft.com/office/powerpoint/2010/mai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51344"/>
            <a:ext cx="8686800" cy="5606663"/>
          </a:xfrm>
          <a:prstGeom prst="rect">
            <a:avLst/>
          </a:prstGeom>
        </p:spPr>
        <p:txBody>
          <a:bodyPr wrap="square">
            <a:spAutoFit/>
          </a:bodyPr>
          <a:lstStyle/>
          <a:p>
            <a:pPr algn="just">
              <a:lnSpc>
                <a:spcPct val="150000"/>
              </a:lnSpc>
            </a:pPr>
            <a:r>
              <a:rPr lang="en-US" sz="2000" dirty="0"/>
              <a:t>This piece of “plastic soup” is twice the size of Texas and contains six times more plastic than plankton biomass. </a:t>
            </a:r>
            <a:r>
              <a:rPr lang="en-US" sz="2000" dirty="0" err="1"/>
              <a:t>Seawer</a:t>
            </a:r>
            <a:r>
              <a:rPr lang="en-US" sz="2000" dirty="0"/>
              <a:t> skyscraper was designed to tackle this issue while generating electricity at the same time. </a:t>
            </a:r>
            <a:endParaRPr lang="en-US" sz="2000" dirty="0" smtClean="0"/>
          </a:p>
          <a:p>
            <a:pPr algn="just">
              <a:lnSpc>
                <a:spcPct val="150000"/>
              </a:lnSpc>
            </a:pPr>
            <a:r>
              <a:rPr lang="en-US" sz="2000" dirty="0" smtClean="0"/>
              <a:t>South </a:t>
            </a:r>
            <a:r>
              <a:rPr lang="en-US" sz="2000" dirty="0"/>
              <a:t>Korean designer Sung Jin Cho submitted the </a:t>
            </a:r>
            <a:r>
              <a:rPr lang="en-US" sz="2000" dirty="0" err="1"/>
              <a:t>Seawer</a:t>
            </a:r>
            <a:r>
              <a:rPr lang="en-US" sz="2000" dirty="0"/>
              <a:t> Skyscraper project as his proposal for this year’s </a:t>
            </a:r>
            <a:r>
              <a:rPr lang="en-US" sz="2000" dirty="0" err="1"/>
              <a:t>eVolo</a:t>
            </a:r>
            <a:r>
              <a:rPr lang="en-US" sz="2000" dirty="0"/>
              <a:t> Skyscraper Competition</a:t>
            </a:r>
            <a:r>
              <a:rPr lang="en-US" sz="2000" dirty="0" smtClean="0"/>
              <a:t>.</a:t>
            </a:r>
          </a:p>
          <a:p>
            <a:pPr algn="just">
              <a:lnSpc>
                <a:spcPct val="150000"/>
              </a:lnSpc>
            </a:pPr>
            <a:r>
              <a:rPr lang="en-US" sz="2000" dirty="0" smtClean="0"/>
              <a:t>The </a:t>
            </a:r>
            <a:r>
              <a:rPr lang="en-US" sz="2000" dirty="0"/>
              <a:t>project includes a huge drainage hole 550 meters in diameter and 300 meters in depth that would be located at the heart of the GPGP. </a:t>
            </a:r>
            <a:endParaRPr lang="en-US" sz="2000" dirty="0" smtClean="0"/>
          </a:p>
          <a:p>
            <a:pPr algn="just">
              <a:lnSpc>
                <a:spcPct val="150000"/>
              </a:lnSpc>
            </a:pPr>
            <a:r>
              <a:rPr lang="en-US" sz="2000" dirty="0" smtClean="0"/>
              <a:t>The </a:t>
            </a:r>
            <a:r>
              <a:rPr lang="en-US" sz="2000" dirty="0"/>
              <a:t>structure consists of five layers of baleen filters that separate plastic particles and fluids</a:t>
            </a:r>
            <a:r>
              <a:rPr lang="en-US" sz="2000" dirty="0" smtClean="0"/>
              <a:t>.</a:t>
            </a:r>
          </a:p>
          <a:p>
            <a:pPr algn="just">
              <a:lnSpc>
                <a:spcPct val="150000"/>
              </a:lnSpc>
            </a:pPr>
            <a:r>
              <a:rPr lang="en-US" sz="2000" dirty="0" smtClean="0"/>
              <a:t>The </a:t>
            </a:r>
            <a:r>
              <a:rPr lang="en-US" sz="2000" dirty="0"/>
              <a:t>particles are taken to an onboard recycling plant while purified seawater is stored in a large sedimentation tank at the bottom of the structure before it is released back into the ocean.</a:t>
            </a:r>
          </a:p>
        </p:txBody>
      </p:sp>
      <p:sp>
        <p:nvSpPr>
          <p:cNvPr id="2" name="Slide Number Placeholder 1"/>
          <p:cNvSpPr>
            <a:spLocks noGrp="1"/>
          </p:cNvSpPr>
          <p:nvPr>
            <p:ph type="sldNum" sz="quarter" idx="12"/>
          </p:nvPr>
        </p:nvSpPr>
        <p:spPr/>
        <p:txBody>
          <a:bodyPr/>
          <a:lstStyle/>
          <a:p>
            <a:fld id="{515FC477-0A05-4F3E-8EE9-E015C9089D56}" type="slidenum">
              <a:rPr lang="en-US" smtClean="0"/>
              <a:t>26</a:t>
            </a:fld>
            <a:endParaRPr lang="en-US"/>
          </a:p>
        </p:txBody>
      </p:sp>
    </p:spTree>
    <p:extLst>
      <p:ext uri="{BB962C8B-B14F-4D97-AF65-F5344CB8AC3E}">
        <p14:creationId xmlns:p14="http://schemas.microsoft.com/office/powerpoint/2010/main" val="3818736522"/>
      </p:ext>
    </p:extLst>
  </p:cSld>
  <p:clrMapOvr>
    <a:masterClrMapping/>
  </p:clrMapOvr>
  <p:transition xmlns:p14="http://schemas.microsoft.com/office/powerpoint/2010/mai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71600"/>
            <a:ext cx="9144000" cy="5486400"/>
          </a:xfrm>
          <a:prstGeom prst="rect">
            <a:avLst/>
          </a:prstGeom>
        </p:spPr>
      </p:pic>
      <p:sp>
        <p:nvSpPr>
          <p:cNvPr id="5" name="TextBox 4"/>
          <p:cNvSpPr txBox="1"/>
          <p:nvPr/>
        </p:nvSpPr>
        <p:spPr>
          <a:xfrm>
            <a:off x="2057400" y="762000"/>
            <a:ext cx="2774442" cy="523220"/>
          </a:xfrm>
          <a:prstGeom prst="rect">
            <a:avLst/>
          </a:prstGeom>
          <a:noFill/>
        </p:spPr>
        <p:txBody>
          <a:bodyPr wrap="none" rtlCol="0">
            <a:spAutoFit/>
          </a:bodyPr>
          <a:lstStyle/>
          <a:p>
            <a:r>
              <a:rPr lang="en-US" sz="2800" dirty="0" smtClean="0">
                <a:solidFill>
                  <a:schemeClr val="accent5">
                    <a:lumMod val="75000"/>
                  </a:schemeClr>
                </a:solidFill>
              </a:rPr>
              <a:t>B) Plastic Island</a:t>
            </a:r>
            <a:endParaRPr lang="en-US" sz="2800"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27</a:t>
            </a:fld>
            <a:endParaRPr lang="en-US"/>
          </a:p>
        </p:txBody>
      </p:sp>
    </p:spTree>
    <p:extLst>
      <p:ext uri="{BB962C8B-B14F-4D97-AF65-F5344CB8AC3E}">
        <p14:creationId xmlns:p14="http://schemas.microsoft.com/office/powerpoint/2010/main" val="3526381272"/>
      </p:ext>
    </p:extLst>
  </p:cSld>
  <p:clrMapOvr>
    <a:masterClrMapping/>
  </p:clrMapOvr>
  <p:transition xmlns:p14="http://schemas.microsoft.com/office/powerpoint/2010/mai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6519733"/>
          </a:xfrm>
          <a:prstGeom prst="rect">
            <a:avLst/>
          </a:prstGeom>
        </p:spPr>
        <p:txBody>
          <a:bodyPr wrap="square">
            <a:spAutoFit/>
          </a:bodyPr>
          <a:lstStyle/>
          <a:p>
            <a:pPr algn="just">
              <a:lnSpc>
                <a:spcPct val="110000"/>
              </a:lnSpc>
            </a:pPr>
            <a:r>
              <a:rPr lang="en-US" sz="2000" dirty="0" smtClean="0"/>
              <a:t> </a:t>
            </a:r>
            <a:r>
              <a:rPr lang="en-US" sz="2000" dirty="0"/>
              <a:t>An island the size of Hawaii made entirely from plastic bottles could become the hottest postcode on earth, and is part of an incredible environmental vision for the future. </a:t>
            </a:r>
            <a:endParaRPr lang="en-US" sz="2000" dirty="0" smtClean="0"/>
          </a:p>
          <a:p>
            <a:pPr algn="just">
              <a:lnSpc>
                <a:spcPct val="110000"/>
              </a:lnSpc>
            </a:pPr>
            <a:endParaRPr lang="en-US" sz="2000" dirty="0" smtClean="0"/>
          </a:p>
          <a:p>
            <a:pPr algn="just">
              <a:lnSpc>
                <a:spcPct val="110000"/>
              </a:lnSpc>
            </a:pPr>
            <a:r>
              <a:rPr lang="en-US" sz="2000" dirty="0" smtClean="0"/>
              <a:t>CGI </a:t>
            </a:r>
            <a:r>
              <a:rPr lang="en-US" sz="2000" dirty="0"/>
              <a:t>images show how a team of Dutch scientists plan to take 44 million kilos of plastic waste currently bobbing around in the Pacific Ocean and transform it into Recycled Island. </a:t>
            </a:r>
            <a:endParaRPr lang="en-US" sz="2000" dirty="0" smtClean="0"/>
          </a:p>
          <a:p>
            <a:pPr algn="just">
              <a:lnSpc>
                <a:spcPct val="110000"/>
              </a:lnSpc>
            </a:pPr>
            <a:endParaRPr lang="en-US" sz="2000" dirty="0" smtClean="0"/>
          </a:p>
          <a:p>
            <a:pPr algn="just">
              <a:lnSpc>
                <a:spcPct val="110000"/>
              </a:lnSpc>
            </a:pPr>
            <a:r>
              <a:rPr lang="en-US" sz="2000" dirty="0" smtClean="0"/>
              <a:t>Solar </a:t>
            </a:r>
            <a:r>
              <a:rPr lang="en-US" sz="2000" dirty="0"/>
              <a:t>and wave energy will be used to sustain the island and its 500,000 inhabitants</a:t>
            </a:r>
            <a:r>
              <a:rPr lang="en-US" sz="2000" dirty="0" smtClean="0"/>
              <a:t>.</a:t>
            </a:r>
          </a:p>
          <a:p>
            <a:pPr algn="just">
              <a:lnSpc>
                <a:spcPct val="110000"/>
              </a:lnSpc>
            </a:pPr>
            <a:r>
              <a:rPr lang="en-US" sz="2000" dirty="0"/>
              <a:t/>
            </a:r>
            <a:br>
              <a:rPr lang="en-US" sz="2000" dirty="0"/>
            </a:br>
            <a:r>
              <a:rPr lang="en-US" sz="2000" dirty="0"/>
              <a:t>A spokesman for the project said: 'The proposal has three main aims; cleaning our oceans from a gigantic amount of plastic waste; creating new land; and constructing a sustainable habitat. 'Recycled Island seeks the possibilities to recycle the plastic waste on the spot and to recycle it into a floating entity</a:t>
            </a:r>
            <a:r>
              <a:rPr lang="en-US" sz="2000" dirty="0" smtClean="0"/>
              <a:t>.</a:t>
            </a:r>
          </a:p>
          <a:p>
            <a:pPr algn="just">
              <a:lnSpc>
                <a:spcPct val="110000"/>
              </a:lnSpc>
            </a:pPr>
            <a:endParaRPr lang="en-US" sz="2000" dirty="0" smtClean="0"/>
          </a:p>
          <a:p>
            <a:pPr algn="just">
              <a:lnSpc>
                <a:spcPct val="110000"/>
              </a:lnSpc>
            </a:pPr>
            <a:r>
              <a:rPr lang="en-US" sz="2000" dirty="0" smtClean="0"/>
              <a:t>The </a:t>
            </a:r>
            <a:r>
              <a:rPr lang="en-US" sz="2000" dirty="0"/>
              <a:t>Pacific Ocean currently holds the largest amount of plastic waste in the world. Ocean currents keep the plastic in the sea in giant rubbish dumps, which are fatal to sea life. </a:t>
            </a:r>
          </a:p>
        </p:txBody>
      </p:sp>
      <p:sp>
        <p:nvSpPr>
          <p:cNvPr id="2" name="Slide Number Placeholder 1"/>
          <p:cNvSpPr>
            <a:spLocks noGrp="1"/>
          </p:cNvSpPr>
          <p:nvPr>
            <p:ph type="sldNum" sz="quarter" idx="12"/>
          </p:nvPr>
        </p:nvSpPr>
        <p:spPr/>
        <p:txBody>
          <a:bodyPr/>
          <a:lstStyle/>
          <a:p>
            <a:fld id="{515FC477-0A05-4F3E-8EE9-E015C9089D56}" type="slidenum">
              <a:rPr lang="en-US" smtClean="0"/>
              <a:t>28</a:t>
            </a:fld>
            <a:endParaRPr lang="en-US"/>
          </a:p>
        </p:txBody>
      </p:sp>
    </p:spTree>
    <p:extLst>
      <p:ext uri="{BB962C8B-B14F-4D97-AF65-F5344CB8AC3E}">
        <p14:creationId xmlns:p14="http://schemas.microsoft.com/office/powerpoint/2010/main" val="901565941"/>
      </p:ext>
    </p:extLst>
  </p:cSld>
  <p:clrMapOvr>
    <a:masterClrMapping/>
  </p:clrMapOvr>
  <p:transition xmlns:p14="http://schemas.microsoft.com/office/powerpoint/2010/mai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67" y="609600"/>
            <a:ext cx="8839200" cy="5622051"/>
          </a:xfrm>
          <a:prstGeom prst="rect">
            <a:avLst/>
          </a:prstGeom>
        </p:spPr>
        <p:txBody>
          <a:bodyPr wrap="square">
            <a:spAutoFit/>
          </a:bodyPr>
          <a:lstStyle/>
          <a:p>
            <a:pPr>
              <a:lnSpc>
                <a:spcPct val="120000"/>
              </a:lnSpc>
            </a:pPr>
            <a:r>
              <a:rPr lang="en-US" sz="2000" dirty="0"/>
              <a:t>The team plans to recycle plastic on the spot - in the North Pacific Gyre - into hollow, floating blocks</a:t>
            </a:r>
            <a:r>
              <a:rPr lang="en-US" sz="2000" dirty="0" smtClean="0"/>
              <a:t>.</a:t>
            </a:r>
          </a:p>
          <a:p>
            <a:pPr>
              <a:lnSpc>
                <a:spcPct val="120000"/>
              </a:lnSpc>
            </a:pPr>
            <a:endParaRPr lang="en-US" sz="2000" dirty="0" smtClean="0"/>
          </a:p>
          <a:p>
            <a:pPr>
              <a:lnSpc>
                <a:spcPct val="120000"/>
              </a:lnSpc>
            </a:pPr>
            <a:r>
              <a:rPr lang="en-US" sz="2000" dirty="0" smtClean="0"/>
              <a:t> </a:t>
            </a:r>
            <a:r>
              <a:rPr lang="en-US" sz="2000" dirty="0"/>
              <a:t>These will become the foundation blocks to the 10,000 square </a:t>
            </a:r>
            <a:r>
              <a:rPr lang="en-US" sz="2000" dirty="0" err="1"/>
              <a:t>kilometre</a:t>
            </a:r>
            <a:r>
              <a:rPr lang="en-US" sz="2000" dirty="0"/>
              <a:t> (3,861 square mile) island</a:t>
            </a:r>
            <a:r>
              <a:rPr lang="en-US" sz="2000" dirty="0" smtClean="0"/>
              <a:t>.</a:t>
            </a:r>
          </a:p>
          <a:p>
            <a:pPr>
              <a:lnSpc>
                <a:spcPct val="120000"/>
              </a:lnSpc>
            </a:pPr>
            <a:endParaRPr lang="en-US" sz="2000" dirty="0"/>
          </a:p>
          <a:p>
            <a:pPr>
              <a:lnSpc>
                <a:spcPct val="120000"/>
              </a:lnSpc>
            </a:pPr>
            <a:r>
              <a:rPr lang="en-US" sz="2000" dirty="0" smtClean="0"/>
              <a:t> </a:t>
            </a:r>
            <a:r>
              <a:rPr lang="en-US" sz="2000" dirty="0"/>
              <a:t>Alongside the modern city, planners hope to create a large area preserved for agriculture. </a:t>
            </a:r>
            <a:endParaRPr lang="en-US" sz="2000" dirty="0" smtClean="0"/>
          </a:p>
          <a:p>
            <a:pPr>
              <a:lnSpc>
                <a:spcPct val="120000"/>
              </a:lnSpc>
            </a:pPr>
            <a:endParaRPr lang="en-US" sz="2000" dirty="0"/>
          </a:p>
          <a:p>
            <a:pPr>
              <a:lnSpc>
                <a:spcPct val="120000"/>
              </a:lnSpc>
            </a:pPr>
            <a:r>
              <a:rPr lang="en-US" sz="2000" dirty="0" smtClean="0"/>
              <a:t>The </a:t>
            </a:r>
            <a:r>
              <a:rPr lang="en-US" sz="2000" dirty="0"/>
              <a:t>island will be designed as self-sufficient, providing food and work for the inhabitants. </a:t>
            </a:r>
            <a:endParaRPr lang="en-US" sz="2000" dirty="0" smtClean="0"/>
          </a:p>
          <a:p>
            <a:pPr>
              <a:lnSpc>
                <a:spcPct val="120000"/>
              </a:lnSpc>
            </a:pPr>
            <a:endParaRPr lang="en-US" sz="2000" dirty="0"/>
          </a:p>
          <a:p>
            <a:pPr>
              <a:lnSpc>
                <a:spcPct val="120000"/>
              </a:lnSpc>
            </a:pPr>
            <a:r>
              <a:rPr lang="en-US" sz="2000" dirty="0" smtClean="0"/>
              <a:t>The </a:t>
            </a:r>
            <a:r>
              <a:rPr lang="en-US" sz="2000" dirty="0"/>
              <a:t>spokesman added: 'Recycled Island should be seen as a unique opportunity to create a new floating habitat from scratch, yet at the same time the ocean is cleaned from a huge part of its plastic pollution.</a:t>
            </a:r>
          </a:p>
        </p:txBody>
      </p:sp>
      <p:sp>
        <p:nvSpPr>
          <p:cNvPr id="2" name="Slide Number Placeholder 1"/>
          <p:cNvSpPr>
            <a:spLocks noGrp="1"/>
          </p:cNvSpPr>
          <p:nvPr>
            <p:ph type="sldNum" sz="quarter" idx="12"/>
          </p:nvPr>
        </p:nvSpPr>
        <p:spPr/>
        <p:txBody>
          <a:bodyPr/>
          <a:lstStyle/>
          <a:p>
            <a:fld id="{515FC477-0A05-4F3E-8EE9-E015C9089D56}" type="slidenum">
              <a:rPr lang="en-US" smtClean="0"/>
              <a:t>29</a:t>
            </a:fld>
            <a:endParaRPr lang="en-US"/>
          </a:p>
        </p:txBody>
      </p:sp>
    </p:spTree>
    <p:extLst>
      <p:ext uri="{BB962C8B-B14F-4D97-AF65-F5344CB8AC3E}">
        <p14:creationId xmlns:p14="http://schemas.microsoft.com/office/powerpoint/2010/main" val="236229138"/>
      </p:ext>
    </p:extLst>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2291"/>
            <a:ext cx="8839200" cy="6463309"/>
          </a:xfrm>
          <a:prstGeom prst="rect">
            <a:avLst/>
          </a:prstGeom>
        </p:spPr>
        <p:txBody>
          <a:bodyPr wrap="square">
            <a:spAutoFit/>
          </a:bodyPr>
          <a:lstStyle/>
          <a:p>
            <a:r>
              <a:rPr lang="en-US" dirty="0" smtClean="0">
                <a:solidFill>
                  <a:srgbClr val="FFFF00"/>
                </a:solidFill>
              </a:rPr>
              <a:t>                                            </a:t>
            </a:r>
            <a:r>
              <a:rPr lang="en-US" dirty="0" smtClean="0">
                <a:solidFill>
                  <a:srgbClr val="3366FF"/>
                </a:solidFill>
              </a:rPr>
              <a:t> PLASTIC </a:t>
            </a:r>
            <a:r>
              <a:rPr lang="en-US" dirty="0">
                <a:solidFill>
                  <a:srgbClr val="3366FF"/>
                </a:solidFill>
              </a:rPr>
              <a:t>POLLUTION FACTS</a:t>
            </a:r>
          </a:p>
          <a:p>
            <a:r>
              <a:rPr lang="en-US" dirty="0"/>
              <a:t> </a:t>
            </a:r>
          </a:p>
          <a:p>
            <a:r>
              <a:rPr lang="en-US" dirty="0"/>
              <a:t>1. In the Los Angeles area, 10 metric tons of plastic are carried into the Pacific Ocean every day.</a:t>
            </a:r>
            <a:br>
              <a:rPr lang="en-US" dirty="0"/>
            </a:br>
            <a:r>
              <a:rPr lang="en-US" dirty="0"/>
              <a:t/>
            </a:r>
            <a:br>
              <a:rPr lang="en-US" dirty="0"/>
            </a:br>
            <a:r>
              <a:rPr lang="en-US" dirty="0"/>
              <a:t>2. 50 percent of the plastic we use, we use just once and throw away.</a:t>
            </a:r>
            <a:br>
              <a:rPr lang="en-US" dirty="0"/>
            </a:br>
            <a:r>
              <a:rPr lang="en-US" dirty="0"/>
              <a:t/>
            </a:r>
            <a:br>
              <a:rPr lang="en-US" dirty="0"/>
            </a:br>
            <a:r>
              <a:rPr lang="en-US" dirty="0"/>
              <a:t>3. We currently recover only five percent of the plastics we produce.</a:t>
            </a:r>
            <a:br>
              <a:rPr lang="en-US" dirty="0"/>
            </a:br>
            <a:r>
              <a:rPr lang="en-US" dirty="0"/>
              <a:t/>
            </a:r>
            <a:br>
              <a:rPr lang="en-US" dirty="0"/>
            </a:br>
            <a:r>
              <a:rPr lang="en-US" dirty="0"/>
              <a:t>4. The average American throws away approximately 185 pounds of plastic per year.</a:t>
            </a:r>
            <a:br>
              <a:rPr lang="en-US" dirty="0"/>
            </a:br>
            <a:r>
              <a:rPr lang="en-US" dirty="0"/>
              <a:t/>
            </a:r>
            <a:br>
              <a:rPr lang="en-US" dirty="0"/>
            </a:br>
            <a:r>
              <a:rPr lang="en-US" dirty="0"/>
              <a:t>5. Plastic accounts for around 10 percent of the total waste we generate.</a:t>
            </a:r>
            <a:br>
              <a:rPr lang="en-US" dirty="0"/>
            </a:br>
            <a:r>
              <a:rPr lang="en-US" dirty="0"/>
              <a:t/>
            </a:r>
            <a:br>
              <a:rPr lang="en-US" dirty="0"/>
            </a:br>
            <a:r>
              <a:rPr lang="en-US" dirty="0"/>
              <a:t>5. The production of plastic uses around eight percent of the world’s oil production.</a:t>
            </a:r>
            <a:br>
              <a:rPr lang="en-US" dirty="0"/>
            </a:br>
            <a:r>
              <a:rPr lang="en-US" dirty="0"/>
              <a:t/>
            </a:r>
            <a:br>
              <a:rPr lang="en-US" dirty="0"/>
            </a:br>
            <a:r>
              <a:rPr lang="en-US" dirty="0"/>
              <a:t>6. Americans throw away 35 billion plastic water bottles every year.</a:t>
            </a:r>
            <a:br>
              <a:rPr lang="en-US" dirty="0"/>
            </a:br>
            <a:r>
              <a:rPr lang="en-US" dirty="0"/>
              <a:t/>
            </a:r>
            <a:br>
              <a:rPr lang="en-US" dirty="0"/>
            </a:br>
            <a:r>
              <a:rPr lang="en-US" dirty="0"/>
              <a:t>8. Approximately 500 billion plastic bags are used worldwide every year.</a:t>
            </a:r>
            <a:br>
              <a:rPr lang="en-US" dirty="0"/>
            </a:br>
            <a:r>
              <a:rPr lang="en-US" dirty="0"/>
              <a:t/>
            </a:r>
            <a:br>
              <a:rPr lang="en-US" dirty="0"/>
            </a:br>
            <a:r>
              <a:rPr lang="en-US" dirty="0"/>
              <a:t>9. 46 percent of plastics float (EPA 2006) and drift for years before concentrating in the ocean gyres.</a:t>
            </a:r>
            <a:br>
              <a:rPr lang="en-US" dirty="0"/>
            </a:br>
            <a:r>
              <a:rPr lang="en-US" dirty="0"/>
              <a:t/>
            </a:r>
            <a:br>
              <a:rPr lang="en-US" dirty="0"/>
            </a:br>
            <a:r>
              <a:rPr lang="en-US" dirty="0"/>
              <a:t>10. It takes 500-1,000 years for </a:t>
            </a:r>
            <a:r>
              <a:rPr lang="en-US" dirty="0">
                <a:hlinkClick r:id="rId2"/>
              </a:rPr>
              <a:t>plastic</a:t>
            </a:r>
            <a:r>
              <a:rPr lang="en-US" dirty="0"/>
              <a:t> to degrade.</a:t>
            </a:r>
          </a:p>
        </p:txBody>
      </p:sp>
      <p:sp>
        <p:nvSpPr>
          <p:cNvPr id="2" name="Slide Number Placeholder 1"/>
          <p:cNvSpPr>
            <a:spLocks noGrp="1"/>
          </p:cNvSpPr>
          <p:nvPr>
            <p:ph type="sldNum" sz="quarter" idx="12"/>
          </p:nvPr>
        </p:nvSpPr>
        <p:spPr/>
        <p:txBody>
          <a:bodyPr/>
          <a:lstStyle/>
          <a:p>
            <a:fld id="{515FC477-0A05-4F3E-8EE9-E015C9089D56}" type="slidenum">
              <a:rPr lang="en-US" smtClean="0"/>
              <a:t>3</a:t>
            </a:fld>
            <a:endParaRPr lang="en-US"/>
          </a:p>
        </p:txBody>
      </p:sp>
    </p:spTree>
    <p:extLst>
      <p:ext uri="{BB962C8B-B14F-4D97-AF65-F5344CB8AC3E}">
        <p14:creationId xmlns:p14="http://schemas.microsoft.com/office/powerpoint/2010/main" val="14429747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67" y="1752600"/>
            <a:ext cx="8966200" cy="4940300"/>
          </a:xfrm>
          <a:prstGeom prst="rect">
            <a:avLst/>
          </a:prstGeom>
        </p:spPr>
      </p:pic>
      <p:sp>
        <p:nvSpPr>
          <p:cNvPr id="5" name="TextBox 4"/>
          <p:cNvSpPr txBox="1"/>
          <p:nvPr/>
        </p:nvSpPr>
        <p:spPr>
          <a:xfrm>
            <a:off x="1524000" y="1066800"/>
            <a:ext cx="3506088" cy="461665"/>
          </a:xfrm>
          <a:prstGeom prst="rect">
            <a:avLst/>
          </a:prstGeom>
          <a:noFill/>
        </p:spPr>
        <p:txBody>
          <a:bodyPr wrap="none" rtlCol="0">
            <a:spAutoFit/>
          </a:bodyPr>
          <a:lstStyle/>
          <a:p>
            <a:r>
              <a:rPr lang="en-US" sz="2400" dirty="0" smtClean="0">
                <a:solidFill>
                  <a:srgbClr val="31859C"/>
                </a:solidFill>
              </a:rPr>
              <a:t>C) Ocean Cleanup Boom</a:t>
            </a:r>
            <a:endParaRPr lang="en-US" sz="2400" dirty="0">
              <a:solidFill>
                <a:srgbClr val="31859C"/>
              </a:solidFill>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30</a:t>
            </a:fld>
            <a:endParaRPr lang="en-US"/>
          </a:p>
        </p:txBody>
      </p:sp>
    </p:spTree>
    <p:extLst>
      <p:ext uri="{BB962C8B-B14F-4D97-AF65-F5344CB8AC3E}">
        <p14:creationId xmlns:p14="http://schemas.microsoft.com/office/powerpoint/2010/main" val="725616431"/>
      </p:ext>
    </p:extLst>
  </p:cSld>
  <p:clrMapOvr>
    <a:masterClrMapping/>
  </p:clrMapOvr>
  <p:transition xmlns:p14="http://schemas.microsoft.com/office/powerpoint/2010/mai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0600"/>
            <a:ext cx="8610600" cy="5765681"/>
          </a:xfrm>
          <a:prstGeom prst="rect">
            <a:avLst/>
          </a:prstGeom>
        </p:spPr>
        <p:txBody>
          <a:bodyPr wrap="square">
            <a:spAutoFit/>
          </a:bodyPr>
          <a:lstStyle/>
          <a:p>
            <a:pPr algn="just">
              <a:lnSpc>
                <a:spcPct val="120000"/>
              </a:lnSpc>
            </a:pPr>
            <a:r>
              <a:rPr lang="en-US" sz="2800" dirty="0">
                <a:latin typeface="Times New Roman"/>
                <a:cs typeface="Times New Roman"/>
              </a:rPr>
              <a:t>The Ocean Cleanup project is to develop technologies to extract, prevent, and intercept plastic pollution. The Ocean Cleanup’s goal is to fuel the world’s fight against oceanic plastic pollution, by initiating the largest cleanup in history. Small scale model tests indicated The Ocean Cleanup Boom to perform significantly better than conventional booms, while deploying a 40 m long boom near the Azores showed that a boom can capture and concentrate plastic pollution</a:t>
            </a:r>
            <a:r>
              <a:rPr lang="en-US" sz="2800" dirty="0" smtClean="0">
                <a:latin typeface="Times New Roman"/>
                <a:cs typeface="Times New Roman"/>
              </a:rPr>
              <a:t>.</a:t>
            </a:r>
          </a:p>
          <a:p>
            <a:pPr algn="just">
              <a:lnSpc>
                <a:spcPct val="120000"/>
              </a:lnSpc>
            </a:pPr>
            <a:r>
              <a:rPr lang="en-US" sz="2800" dirty="0">
                <a:hlinkClick r:id="rId2"/>
              </a:rPr>
              <a:t>https://youtu.be/6IjaZ2g-21E</a:t>
            </a:r>
            <a:endParaRPr lang="en-US" sz="2800" dirty="0"/>
          </a:p>
          <a:p>
            <a:pPr algn="just">
              <a:lnSpc>
                <a:spcPct val="120000"/>
              </a:lnSpc>
            </a:pPr>
            <a:endParaRPr lang="en-US" sz="2800" dirty="0">
              <a:latin typeface="Times New Roman"/>
              <a:cs typeface="Times New Roman"/>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31</a:t>
            </a:fld>
            <a:endParaRPr lang="en-US"/>
          </a:p>
        </p:txBody>
      </p:sp>
    </p:spTree>
    <p:extLst>
      <p:ext uri="{BB962C8B-B14F-4D97-AF65-F5344CB8AC3E}">
        <p14:creationId xmlns:p14="http://schemas.microsoft.com/office/powerpoint/2010/main" val="1861911757"/>
      </p:ext>
    </p:extLst>
  </p:cSld>
  <p:clrMapOvr>
    <a:masterClrMapping/>
  </p:clrMapOvr>
  <p:transition xmlns:p14="http://schemas.microsoft.com/office/powerpoint/2010/mai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914400"/>
          </a:xfrm>
        </p:spPr>
        <p:txBody>
          <a:bodyPr>
            <a:normAutofit/>
          </a:bodyPr>
          <a:lstStyle/>
          <a:p>
            <a:r>
              <a:rPr lang="en-US" sz="3200" dirty="0" smtClean="0">
                <a:solidFill>
                  <a:srgbClr val="31859C"/>
                </a:solidFill>
              </a:rPr>
              <a:t>What we can do as an individual? </a:t>
            </a:r>
            <a:endParaRPr lang="en-US" sz="3200" dirty="0">
              <a:solidFill>
                <a:srgbClr val="31859C"/>
              </a:solidFill>
            </a:endParaRPr>
          </a:p>
        </p:txBody>
      </p:sp>
      <p:sp>
        <p:nvSpPr>
          <p:cNvPr id="3" name="Content Placeholder 2"/>
          <p:cNvSpPr>
            <a:spLocks noGrp="1"/>
          </p:cNvSpPr>
          <p:nvPr>
            <p:ph idx="1"/>
          </p:nvPr>
        </p:nvSpPr>
        <p:spPr>
          <a:xfrm>
            <a:off x="304800" y="1447800"/>
            <a:ext cx="8229600" cy="5181600"/>
          </a:xfrm>
        </p:spPr>
        <p:txBody>
          <a:bodyPr/>
          <a:lstStyle/>
          <a:p>
            <a:r>
              <a:rPr lang="en-US" dirty="0"/>
              <a:t>The most effective way to stop plastic pollution in our oceans is to make sure it never reaches the water in the first place. </a:t>
            </a:r>
            <a:endParaRPr lang="en-US" dirty="0" smtClean="0"/>
          </a:p>
          <a:p>
            <a:r>
              <a:rPr lang="en-US" dirty="0" smtClean="0"/>
              <a:t>We </a:t>
            </a:r>
            <a:r>
              <a:rPr lang="en-US" dirty="0"/>
              <a:t>all need to do our fair share to stop plastic pollution: individuals need to recycle and never litter, but producers of single use plastic packaging need to do more too. </a:t>
            </a:r>
            <a:endParaRPr lang="en-US" dirty="0" smtClean="0"/>
          </a:p>
          <a:p>
            <a:r>
              <a:rPr lang="en-US" dirty="0" smtClean="0"/>
              <a:t>We </a:t>
            </a:r>
            <a:r>
              <a:rPr lang="en-US" dirty="0"/>
              <a:t>need producers to design packaging so that it is fully recyclable, and so there is less waste. </a:t>
            </a:r>
            <a:endParaRPr lang="en-US" dirty="0" smtClean="0"/>
          </a:p>
          <a:p>
            <a:r>
              <a:rPr lang="en-US" dirty="0" smtClean="0"/>
              <a:t>We </a:t>
            </a:r>
            <a:r>
              <a:rPr lang="en-US" dirty="0"/>
              <a:t>also need producers to help cover the costs of keeping their products out of the ocean</a:t>
            </a:r>
            <a:r>
              <a:rPr lang="en-US" dirty="0" smtClean="0"/>
              <a:t>.</a:t>
            </a:r>
          </a:p>
          <a:p>
            <a:r>
              <a:rPr lang="en-US" dirty="0" smtClean="0">
                <a:hlinkClick r:id="rId2"/>
              </a:rPr>
              <a:t>https</a:t>
            </a:r>
            <a:r>
              <a:rPr lang="en-US" dirty="0">
                <a:hlinkClick r:id="rId2"/>
              </a:rPr>
              <a:t>://youtu.be/02WjKxk1veQ</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32</a:t>
            </a:fld>
            <a:endParaRPr lang="en-US"/>
          </a:p>
        </p:txBody>
      </p:sp>
    </p:spTree>
    <p:extLst>
      <p:ext uri="{BB962C8B-B14F-4D97-AF65-F5344CB8AC3E}">
        <p14:creationId xmlns:p14="http://schemas.microsoft.com/office/powerpoint/2010/main" val="2127178208"/>
      </p:ext>
    </p:extLst>
  </p:cSld>
  <p:clrMapOvr>
    <a:masterClrMapping/>
  </p:clrMapOvr>
  <p:transition xmlns:p14="http://schemas.microsoft.com/office/powerpoint/2010/mai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75479"/>
            <a:ext cx="8991600" cy="12003281"/>
          </a:xfrm>
          <a:prstGeom prst="rect">
            <a:avLst/>
          </a:prstGeom>
        </p:spPr>
        <p:txBody>
          <a:bodyPr wrap="square">
            <a:spAutoFit/>
          </a:bodyPr>
          <a:lstStyle/>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endParaRPr lang="en-US" dirty="0" smtClean="0">
              <a:hlinkClick r:id="rId2" action="ppaction://hlinkfile"/>
            </a:endParaRPr>
          </a:p>
          <a:p>
            <a:endParaRPr lang="en-US" dirty="0">
              <a:hlinkClick r:id="rId2" action="ppaction://hlinkfile"/>
            </a:endParaRPr>
          </a:p>
          <a:p>
            <a:r>
              <a:rPr lang="en-US" dirty="0">
                <a:hlinkClick r:id="rId2" action="ppaction://hlinkfile"/>
              </a:rPr>
              <a:t>Sources </a:t>
            </a:r>
          </a:p>
          <a:p>
            <a:endParaRPr lang="en-US" dirty="0" smtClean="0">
              <a:solidFill>
                <a:schemeClr val="accent5">
                  <a:lumMod val="75000"/>
                </a:schemeClr>
              </a:solidFill>
              <a:hlinkClick r:id="rId2" action="ppaction://hlinkfile"/>
            </a:endParaRPr>
          </a:p>
          <a:p>
            <a:r>
              <a:rPr lang="en-US" dirty="0" smtClean="0">
                <a:hlinkClick r:id="rId2" action="ppaction://hlinkfile"/>
              </a:rPr>
              <a:t>There's </a:t>
            </a:r>
            <a:r>
              <a:rPr lang="en-US" dirty="0">
                <a:hlinkClick r:id="rId2" action="ppaction://hlinkfile"/>
              </a:rPr>
              <a:t>More Than One Ocean Trash Gyre! 5 Gyres Project Switches...</a:t>
            </a:r>
            <a:endParaRPr lang="en-US" dirty="0"/>
          </a:p>
          <a:p>
            <a:r>
              <a:rPr lang="en-US" dirty="0">
                <a:hlinkClick r:id="rId3"/>
              </a:rPr>
              <a:t>treehugger.com›clean…ocean-trash-gyre-5…video.html</a:t>
            </a:r>
            <a:endParaRPr lang="en-US" dirty="0"/>
          </a:p>
          <a:p>
            <a:r>
              <a:rPr lang="en-US" dirty="0"/>
              <a:t> </a:t>
            </a:r>
          </a:p>
          <a:p>
            <a:r>
              <a:rPr lang="en-US" dirty="0"/>
              <a:t> </a:t>
            </a:r>
            <a:r>
              <a:rPr lang="en-US" dirty="0" smtClean="0">
                <a:hlinkClick r:id="rId3"/>
              </a:rPr>
              <a:t>5 </a:t>
            </a:r>
            <a:r>
              <a:rPr lang="en-US" dirty="0">
                <a:hlinkClick r:id="rId3"/>
              </a:rPr>
              <a:t>Gyres of Plastic Trash Pollutes the World's Oceans » EcoWatch</a:t>
            </a:r>
            <a:endParaRPr lang="en-US" dirty="0"/>
          </a:p>
          <a:p>
            <a:r>
              <a:rPr lang="en-US" dirty="0">
                <a:hlinkClick r:id="rId4"/>
              </a:rPr>
              <a:t>ecowatch.com›2014/04/21/5-gyres…trash…oceans/</a:t>
            </a:r>
            <a:endParaRPr lang="en-US" dirty="0"/>
          </a:p>
          <a:p>
            <a:r>
              <a:rPr lang="en-US" dirty="0"/>
              <a:t>  </a:t>
            </a:r>
          </a:p>
          <a:p>
            <a:r>
              <a:rPr lang="en-US" dirty="0"/>
              <a:t> </a:t>
            </a:r>
            <a:r>
              <a:rPr lang="en-US" dirty="0" smtClean="0">
                <a:hlinkClick r:id="rId5"/>
              </a:rPr>
              <a:t>5 </a:t>
            </a:r>
            <a:r>
              <a:rPr lang="en-US" dirty="0">
                <a:hlinkClick r:id="rId5"/>
              </a:rPr>
              <a:t>Gyres - Socialphy</a:t>
            </a:r>
            <a:endParaRPr lang="en-US" dirty="0"/>
          </a:p>
          <a:p>
            <a:r>
              <a:rPr lang="en-US" dirty="0">
                <a:hlinkClick r:id="rId6"/>
              </a:rPr>
              <a:t>socialphy.com›posts/off-topic/14979/5-Gyres.html</a:t>
            </a:r>
            <a:endParaRPr lang="en-US" dirty="0"/>
          </a:p>
          <a:p>
            <a:r>
              <a:rPr lang="en-US" dirty="0"/>
              <a:t> </a:t>
            </a:r>
          </a:p>
          <a:p>
            <a:r>
              <a:rPr lang="en-US" dirty="0" smtClean="0">
                <a:hlinkClick r:id="rId6"/>
              </a:rPr>
              <a:t>Garbage </a:t>
            </a:r>
            <a:r>
              <a:rPr lang="en-US" dirty="0" smtClean="0">
                <a:hlinkClick r:id="rId6"/>
              </a:rPr>
              <a:t>Patch Primer: What's an Ocean Gyre? : Discovery News</a:t>
            </a:r>
            <a:endParaRPr lang="en-US" dirty="0" smtClean="0"/>
          </a:p>
          <a:p>
            <a:r>
              <a:rPr lang="en-US" dirty="0" smtClean="0">
                <a:hlinkClick r:id="rId7"/>
              </a:rPr>
              <a:t>news.discovery.com</a:t>
            </a:r>
            <a:r>
              <a:rPr lang="en-US" dirty="0">
                <a:hlinkClick r:id="rId7"/>
              </a:rPr>
              <a:t>›earth/oceans…patch…ocean-gyre…</a:t>
            </a:r>
            <a:endParaRPr lang="en-US" dirty="0"/>
          </a:p>
          <a:p>
            <a:r>
              <a:rPr lang="en-US" dirty="0"/>
              <a:t> </a:t>
            </a:r>
          </a:p>
          <a:p>
            <a:r>
              <a:rPr lang="en-US" dirty="0"/>
              <a:t> </a:t>
            </a:r>
            <a:r>
              <a:rPr lang="en-US" dirty="0" smtClean="0">
                <a:hlinkClick r:id="rId7"/>
              </a:rPr>
              <a:t>Ocean </a:t>
            </a:r>
            <a:r>
              <a:rPr lang="en-US" dirty="0">
                <a:hlinkClick r:id="rId7"/>
              </a:rPr>
              <a:t>junk is largely concentrated in five ocean gyres</a:t>
            </a:r>
            <a:endParaRPr lang="en-US" dirty="0"/>
          </a:p>
          <a:p>
            <a:r>
              <a:rPr lang="en-US" dirty="0">
                <a:hlinkClick r:id="rId8"/>
              </a:rPr>
              <a:t>cbc.ca›news/technology…mh370…ocean-trash-1.2594539</a:t>
            </a:r>
            <a:endParaRPr lang="en-US" dirty="0"/>
          </a:p>
          <a:p>
            <a:r>
              <a:rPr lang="en-US" dirty="0"/>
              <a:t> </a:t>
            </a:r>
          </a:p>
          <a:p>
            <a:r>
              <a:rPr lang="en-US" dirty="0"/>
              <a:t> </a:t>
            </a:r>
            <a:r>
              <a:rPr lang="en-US" dirty="0" smtClean="0">
                <a:hlinkClick r:id="rId8"/>
              </a:rPr>
              <a:t>5 </a:t>
            </a:r>
            <a:r>
              <a:rPr lang="en-US" dirty="0">
                <a:hlinkClick r:id="rId8"/>
              </a:rPr>
              <a:t>Gyres: Plastic in the World’s Oceans</a:t>
            </a:r>
            <a:endParaRPr lang="en-US" dirty="0"/>
          </a:p>
          <a:p>
            <a:r>
              <a:rPr lang="en-US" dirty="0">
                <a:hlinkClick r:id="rId9"/>
              </a:rPr>
              <a:t>electrolux.pl›sv/Innovation/Campaigns/Vac…5-Gyres/</a:t>
            </a:r>
            <a:endParaRPr lang="en-US" dirty="0"/>
          </a:p>
        </p:txBody>
      </p:sp>
      <p:sp>
        <p:nvSpPr>
          <p:cNvPr id="2" name="Slide Number Placeholder 1"/>
          <p:cNvSpPr>
            <a:spLocks noGrp="1"/>
          </p:cNvSpPr>
          <p:nvPr>
            <p:ph type="sldNum" sz="quarter" idx="12"/>
          </p:nvPr>
        </p:nvSpPr>
        <p:spPr/>
        <p:txBody>
          <a:bodyPr/>
          <a:lstStyle/>
          <a:p>
            <a:fld id="{515FC477-0A05-4F3E-8EE9-E015C9089D56}" type="slidenum">
              <a:rPr lang="en-US" smtClean="0"/>
              <a:t>33</a:t>
            </a:fld>
            <a:endParaRPr lang="en-US"/>
          </a:p>
        </p:txBody>
      </p:sp>
    </p:spTree>
    <p:extLst>
      <p:ext uri="{BB962C8B-B14F-4D97-AF65-F5344CB8AC3E}">
        <p14:creationId xmlns:p14="http://schemas.microsoft.com/office/powerpoint/2010/main" val="760025233"/>
      </p:ext>
    </p:extLst>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4008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4</a:t>
            </a:fld>
            <a:endParaRPr lang="en-US"/>
          </a:p>
        </p:txBody>
      </p:sp>
    </p:spTree>
    <p:extLst>
      <p:ext uri="{BB962C8B-B14F-4D97-AF65-F5344CB8AC3E}">
        <p14:creationId xmlns:p14="http://schemas.microsoft.com/office/powerpoint/2010/main" val="16760440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5029200" cy="5181600"/>
          </a:xfrm>
        </p:spPr>
        <p:txBody>
          <a:bodyPr>
            <a:normAutofit/>
          </a:bodyPr>
          <a:lstStyle/>
          <a:p>
            <a:pPr marL="0" indent="0" algn="just">
              <a:buNone/>
            </a:pPr>
            <a:r>
              <a:rPr lang="en-US" dirty="0">
                <a:latin typeface="Times New Roman"/>
                <a:cs typeface="Times New Roman"/>
              </a:rPr>
              <a:t>About 8 million tons of plastic enters the ocean every year (</a:t>
            </a:r>
            <a:r>
              <a:rPr lang="en-US" dirty="0" err="1">
                <a:latin typeface="Times New Roman"/>
                <a:cs typeface="Times New Roman"/>
              </a:rPr>
              <a:t>Jambeck</a:t>
            </a:r>
            <a:r>
              <a:rPr lang="en-US" dirty="0">
                <a:latin typeface="Times New Roman"/>
                <a:cs typeface="Times New Roman"/>
              </a:rPr>
              <a:t> et al., 2015). Part of this accumulates in 5 areas where currents converge: the gyres. At least 5.25 trillion pieces of plastic are currently in the oceans (</a:t>
            </a:r>
            <a:r>
              <a:rPr lang="en-US" dirty="0" err="1">
                <a:latin typeface="Times New Roman"/>
                <a:cs typeface="Times New Roman"/>
              </a:rPr>
              <a:t>Eriksen</a:t>
            </a:r>
            <a:r>
              <a:rPr lang="en-US" dirty="0">
                <a:latin typeface="Times New Roman"/>
                <a:cs typeface="Times New Roman"/>
              </a:rPr>
              <a:t> et al., 2014), a third of which is concentrated in the infamous Great Pacific Garbage Patch (</a:t>
            </a:r>
            <a:r>
              <a:rPr lang="en-US" dirty="0" err="1">
                <a:latin typeface="Times New Roman"/>
                <a:cs typeface="Times New Roman"/>
              </a:rPr>
              <a:t>Cózar</a:t>
            </a:r>
            <a:r>
              <a:rPr lang="en-US" dirty="0">
                <a:latin typeface="Times New Roman"/>
                <a:cs typeface="Times New Roman"/>
              </a:rPr>
              <a:t> et al., 2014).</a:t>
            </a:r>
          </a:p>
          <a:p>
            <a:pPr marL="0" indent="0" algn="just">
              <a:buNone/>
            </a:pPr>
            <a:r>
              <a:rPr lang="en-US" dirty="0">
                <a:latin typeface="Times New Roman"/>
                <a:cs typeface="Times New Roman"/>
              </a:rPr>
              <a:t>This plastic pollution will continue to inflict damage on the following in the decades to come:</a:t>
            </a:r>
          </a:p>
          <a:p>
            <a:pPr marL="0" indent="0">
              <a:buNone/>
            </a:pPr>
            <a:endParaRPr lang="en-US" dirty="0"/>
          </a:p>
        </p:txBody>
      </p:sp>
      <p:pic>
        <p:nvPicPr>
          <p:cNvPr id="3" name="Picture 2"/>
          <p:cNvPicPr>
            <a:picLocks noChangeAspect="1"/>
          </p:cNvPicPr>
          <p:nvPr/>
        </p:nvPicPr>
        <p:blipFill>
          <a:blip r:embed="rId4"/>
          <a:stretch>
            <a:fillRect/>
          </a:stretch>
        </p:blipFill>
        <p:spPr>
          <a:xfrm>
            <a:off x="5562600" y="1828800"/>
            <a:ext cx="3466785" cy="26670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5</a:t>
            </a:fld>
            <a:endParaRPr lang="en-US"/>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257300"/>
            <a:ext cx="8839200" cy="50673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6</a:t>
            </a:fld>
            <a:endParaRPr lang="en-US"/>
          </a:p>
        </p:txBody>
      </p:sp>
    </p:spTree>
    <p:extLst>
      <p:ext uri="{BB962C8B-B14F-4D97-AF65-F5344CB8AC3E}">
        <p14:creationId xmlns:p14="http://schemas.microsoft.com/office/powerpoint/2010/main" val="30286900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762000"/>
            <a:ext cx="8686800" cy="59436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7</a:t>
            </a:fld>
            <a:endParaRPr lang="en-US"/>
          </a:p>
        </p:txBody>
      </p:sp>
    </p:spTree>
    <p:extLst>
      <p:ext uri="{BB962C8B-B14F-4D97-AF65-F5344CB8AC3E}">
        <p14:creationId xmlns:p14="http://schemas.microsoft.com/office/powerpoint/2010/main" val="16405886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762000"/>
            <a:ext cx="7620000" cy="60960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8</a:t>
            </a:fld>
            <a:endParaRPr lang="en-US"/>
          </a:p>
        </p:txBody>
      </p:sp>
    </p:spTree>
    <p:extLst>
      <p:ext uri="{BB962C8B-B14F-4D97-AF65-F5344CB8AC3E}">
        <p14:creationId xmlns:p14="http://schemas.microsoft.com/office/powerpoint/2010/main" val="78741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838200"/>
            <a:ext cx="8839200" cy="58801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9</a:t>
            </a:fld>
            <a:endParaRPr lang="en-US"/>
          </a:p>
        </p:txBody>
      </p:sp>
    </p:spTree>
    <p:extLst>
      <p:ext uri="{BB962C8B-B14F-4D97-AF65-F5344CB8AC3E}">
        <p14:creationId xmlns:p14="http://schemas.microsoft.com/office/powerpoint/2010/main" val="3271257070"/>
      </p:ext>
    </p:extLst>
  </p:cSld>
  <p:clrMapOvr>
    <a:masterClrMapping/>
  </p:clrMapOvr>
  <p:transition xmlns:p14="http://schemas.microsoft.com/office/powerpoint/2010/mai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Status Report.potx</Template>
  <TotalTime>0</TotalTime>
  <Words>1642</Words>
  <Application>Microsoft Macintosh PowerPoint</Application>
  <PresentationFormat>On-screen Show (4:3)</PresentationFormat>
  <Paragraphs>183</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Project Status Report</vt:lpstr>
      <vt:lpstr>Plastic Pollution in the Ocean</vt:lpstr>
      <vt:lpstr>Lets Dive In The Plastic 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ENVIROMENT IS OUR FIRST ISSUE</vt:lpstr>
      <vt:lpstr>PowerPoint Presentation</vt:lpstr>
      <vt:lpstr>PowerPoint Presentation</vt:lpstr>
      <vt:lpstr>PowerPoint Presentation</vt:lpstr>
      <vt:lpstr>SECOND PROBLEM IS ECONOMY</vt:lpstr>
      <vt:lpstr>PowerPoint Presentation</vt:lpstr>
      <vt:lpstr>PowerPoint Presentation</vt:lpstr>
      <vt:lpstr>THIRD AND BIG PROBLEM IS HEALTH </vt:lpstr>
      <vt:lpstr>PowerPoint Presentation</vt:lpstr>
      <vt:lpstr>PowerPoint Presentation</vt:lpstr>
      <vt:lpstr>PowerPoint Presentation</vt:lpstr>
      <vt:lpstr>LET USE THE TECHNOLOGY TO CLEANUP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can do as an individual?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2010-02-01T21:08:06Z</dcterms:created>
  <dcterms:modified xsi:type="dcterms:W3CDTF">2016-03-03T19:15:55Z</dcterms:modified>
</cp:coreProperties>
</file>