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66" r:id="rId5"/>
    <p:sldId id="265" r:id="rId6"/>
    <p:sldId id="257" r:id="rId7"/>
    <p:sldId id="267" r:id="rId8"/>
    <p:sldId id="268" r:id="rId9"/>
    <p:sldId id="258" r:id="rId10"/>
    <p:sldId id="269" r:id="rId11"/>
    <p:sldId id="270" r:id="rId12"/>
    <p:sldId id="259" r:id="rId13"/>
    <p:sldId id="271" r:id="rId14"/>
    <p:sldId id="272" r:id="rId15"/>
    <p:sldId id="260" r:id="rId16"/>
    <p:sldId id="274" r:id="rId17"/>
    <p:sldId id="261" r:id="rId18"/>
    <p:sldId id="277" r:id="rId19"/>
    <p:sldId id="275" r:id="rId20"/>
    <p:sldId id="276" r:id="rId21"/>
    <p:sldId id="26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63" autoAdjust="0"/>
    <p:restoredTop sz="95742" autoAdjust="0"/>
  </p:normalViewPr>
  <p:slideViewPr>
    <p:cSldViewPr snapToGrid="0">
      <p:cViewPr>
        <p:scale>
          <a:sx n="75" d="100"/>
          <a:sy n="75" d="100"/>
        </p:scale>
        <p:origin x="1050" y="4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9D4AF3A5-23BB-4FD5-88C5-F50A8FAAD1F1}" type="datetimeFigureOut">
              <a:rPr lang="en-US" smtClean="0"/>
              <a:pPr/>
              <a:t>11/6/2014</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213B793-BE7C-44EC-9224-6FA89AF9D483}" type="slidenum">
              <a:rPr lang="en-US" smtClean="0"/>
              <a:pPr/>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6786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AF3A5-23BB-4FD5-88C5-F50A8FAAD1F1}"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3B793-BE7C-44EC-9224-6FA89AF9D483}" type="slidenum">
              <a:rPr lang="en-US" smtClean="0"/>
              <a:pPr/>
              <a:t>‹#›</a:t>
            </a:fld>
            <a:endParaRPr lang="en-US"/>
          </a:p>
        </p:txBody>
      </p:sp>
    </p:spTree>
    <p:extLst>
      <p:ext uri="{BB962C8B-B14F-4D97-AF65-F5344CB8AC3E}">
        <p14:creationId xmlns:p14="http://schemas.microsoft.com/office/powerpoint/2010/main" val="406508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AF3A5-23BB-4FD5-88C5-F50A8FAAD1F1}"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3B793-BE7C-44EC-9224-6FA89AF9D483}" type="slidenum">
              <a:rPr lang="en-US" smtClean="0"/>
              <a:pPr/>
              <a:t>‹#›</a:t>
            </a:fld>
            <a:endParaRPr lang="en-US"/>
          </a:p>
        </p:txBody>
      </p:sp>
    </p:spTree>
    <p:extLst>
      <p:ext uri="{BB962C8B-B14F-4D97-AF65-F5344CB8AC3E}">
        <p14:creationId xmlns:p14="http://schemas.microsoft.com/office/powerpoint/2010/main" val="709248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AF3A5-23BB-4FD5-88C5-F50A8FAAD1F1}"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3B793-BE7C-44EC-9224-6FA89AF9D483}" type="slidenum">
              <a:rPr lang="en-US" smtClean="0"/>
              <a:pPr/>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45994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AF3A5-23BB-4FD5-88C5-F50A8FAAD1F1}"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3B793-BE7C-44EC-9224-6FA89AF9D483}" type="slidenum">
              <a:rPr lang="en-US" smtClean="0"/>
              <a:pPr/>
              <a:t>‹#›</a:t>
            </a:fld>
            <a:endParaRPr lang="en-US"/>
          </a:p>
        </p:txBody>
      </p:sp>
    </p:spTree>
    <p:extLst>
      <p:ext uri="{BB962C8B-B14F-4D97-AF65-F5344CB8AC3E}">
        <p14:creationId xmlns:p14="http://schemas.microsoft.com/office/powerpoint/2010/main" val="1727243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D4AF3A5-23BB-4FD5-88C5-F50A8FAAD1F1}" type="datetimeFigureOut">
              <a:rPr lang="en-US" smtClean="0"/>
              <a:pPr/>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13B793-BE7C-44EC-9224-6FA89AF9D483}" type="slidenum">
              <a:rPr lang="en-US" smtClean="0"/>
              <a:pPr/>
              <a:t>‹#›</a:t>
            </a:fld>
            <a:endParaRPr lang="en-US"/>
          </a:p>
        </p:txBody>
      </p:sp>
    </p:spTree>
    <p:extLst>
      <p:ext uri="{BB962C8B-B14F-4D97-AF65-F5344CB8AC3E}">
        <p14:creationId xmlns:p14="http://schemas.microsoft.com/office/powerpoint/2010/main" val="988671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D4AF3A5-23BB-4FD5-88C5-F50A8FAAD1F1}" type="datetimeFigureOut">
              <a:rPr lang="en-US" smtClean="0"/>
              <a:pPr/>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13B793-BE7C-44EC-9224-6FA89AF9D483}" type="slidenum">
              <a:rPr lang="en-US" smtClean="0"/>
              <a:pPr/>
              <a:t>‹#›</a:t>
            </a:fld>
            <a:endParaRPr lang="en-US"/>
          </a:p>
        </p:txBody>
      </p:sp>
    </p:spTree>
    <p:extLst>
      <p:ext uri="{BB962C8B-B14F-4D97-AF65-F5344CB8AC3E}">
        <p14:creationId xmlns:p14="http://schemas.microsoft.com/office/powerpoint/2010/main" val="4229184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AF3A5-23BB-4FD5-88C5-F50A8FAAD1F1}"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3B793-BE7C-44EC-9224-6FA89AF9D483}" type="slidenum">
              <a:rPr lang="en-US" smtClean="0"/>
              <a:pPr/>
              <a:t>‹#›</a:t>
            </a:fld>
            <a:endParaRPr lang="en-US"/>
          </a:p>
        </p:txBody>
      </p:sp>
    </p:spTree>
    <p:extLst>
      <p:ext uri="{BB962C8B-B14F-4D97-AF65-F5344CB8AC3E}">
        <p14:creationId xmlns:p14="http://schemas.microsoft.com/office/powerpoint/2010/main" val="1413480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AF3A5-23BB-4FD5-88C5-F50A8FAAD1F1}"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3B793-BE7C-44EC-9224-6FA89AF9D483}" type="slidenum">
              <a:rPr lang="en-US" smtClean="0"/>
              <a:pPr/>
              <a:t>‹#›</a:t>
            </a:fld>
            <a:endParaRPr lang="en-US"/>
          </a:p>
        </p:txBody>
      </p:sp>
    </p:spTree>
    <p:extLst>
      <p:ext uri="{BB962C8B-B14F-4D97-AF65-F5344CB8AC3E}">
        <p14:creationId xmlns:p14="http://schemas.microsoft.com/office/powerpoint/2010/main" val="2413989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AF3A5-23BB-4FD5-88C5-F50A8FAAD1F1}"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3B793-BE7C-44EC-9224-6FA89AF9D483}" type="slidenum">
              <a:rPr lang="en-US" smtClean="0"/>
              <a:pPr/>
              <a:t>‹#›</a:t>
            </a:fld>
            <a:endParaRPr lang="en-US"/>
          </a:p>
        </p:txBody>
      </p:sp>
    </p:spTree>
    <p:extLst>
      <p:ext uri="{BB962C8B-B14F-4D97-AF65-F5344CB8AC3E}">
        <p14:creationId xmlns:p14="http://schemas.microsoft.com/office/powerpoint/2010/main" val="97676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AF3A5-23BB-4FD5-88C5-F50A8FAAD1F1}"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13B793-BE7C-44EC-9224-6FA89AF9D483}" type="slidenum">
              <a:rPr lang="en-US" smtClean="0"/>
              <a:pPr/>
              <a:t>‹#›</a:t>
            </a:fld>
            <a:endParaRPr lang="en-US"/>
          </a:p>
        </p:txBody>
      </p:sp>
    </p:spTree>
    <p:extLst>
      <p:ext uri="{BB962C8B-B14F-4D97-AF65-F5344CB8AC3E}">
        <p14:creationId xmlns:p14="http://schemas.microsoft.com/office/powerpoint/2010/main" val="303370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4AF3A5-23BB-4FD5-88C5-F50A8FAAD1F1}"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3B793-BE7C-44EC-9224-6FA89AF9D483}" type="slidenum">
              <a:rPr lang="en-US" smtClean="0"/>
              <a:pPr/>
              <a:t>‹#›</a:t>
            </a:fld>
            <a:endParaRPr lang="en-US"/>
          </a:p>
        </p:txBody>
      </p:sp>
    </p:spTree>
    <p:extLst>
      <p:ext uri="{BB962C8B-B14F-4D97-AF65-F5344CB8AC3E}">
        <p14:creationId xmlns:p14="http://schemas.microsoft.com/office/powerpoint/2010/main" val="186174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4AF3A5-23BB-4FD5-88C5-F50A8FAAD1F1}" type="datetimeFigureOut">
              <a:rPr lang="en-US" smtClean="0"/>
              <a:pPr/>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13B793-BE7C-44EC-9224-6FA89AF9D483}" type="slidenum">
              <a:rPr lang="en-US" smtClean="0"/>
              <a:pPr/>
              <a:t>‹#›</a:t>
            </a:fld>
            <a:endParaRPr lang="en-US"/>
          </a:p>
        </p:txBody>
      </p:sp>
    </p:spTree>
    <p:extLst>
      <p:ext uri="{BB962C8B-B14F-4D97-AF65-F5344CB8AC3E}">
        <p14:creationId xmlns:p14="http://schemas.microsoft.com/office/powerpoint/2010/main" val="429421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4AF3A5-23BB-4FD5-88C5-F50A8FAAD1F1}" type="datetimeFigureOut">
              <a:rPr lang="en-US" smtClean="0"/>
              <a:pPr/>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13B793-BE7C-44EC-9224-6FA89AF9D483}" type="slidenum">
              <a:rPr lang="en-US" smtClean="0"/>
              <a:pPr/>
              <a:t>‹#›</a:t>
            </a:fld>
            <a:endParaRPr lang="en-US"/>
          </a:p>
        </p:txBody>
      </p:sp>
    </p:spTree>
    <p:extLst>
      <p:ext uri="{BB962C8B-B14F-4D97-AF65-F5344CB8AC3E}">
        <p14:creationId xmlns:p14="http://schemas.microsoft.com/office/powerpoint/2010/main" val="331285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AF3A5-23BB-4FD5-88C5-F50A8FAAD1F1}" type="datetimeFigureOut">
              <a:rPr lang="en-US" smtClean="0"/>
              <a:pPr/>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13B793-BE7C-44EC-9224-6FA89AF9D483}" type="slidenum">
              <a:rPr lang="en-US" smtClean="0"/>
              <a:pPr/>
              <a:t>‹#›</a:t>
            </a:fld>
            <a:endParaRPr lang="en-US"/>
          </a:p>
        </p:txBody>
      </p:sp>
    </p:spTree>
    <p:extLst>
      <p:ext uri="{BB962C8B-B14F-4D97-AF65-F5344CB8AC3E}">
        <p14:creationId xmlns:p14="http://schemas.microsoft.com/office/powerpoint/2010/main" val="1951181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AF3A5-23BB-4FD5-88C5-F50A8FAAD1F1}"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3B793-BE7C-44EC-9224-6FA89AF9D483}" type="slidenum">
              <a:rPr lang="en-US" smtClean="0"/>
              <a:pPr/>
              <a:t>‹#›</a:t>
            </a:fld>
            <a:endParaRPr lang="en-US"/>
          </a:p>
        </p:txBody>
      </p:sp>
    </p:spTree>
    <p:extLst>
      <p:ext uri="{BB962C8B-B14F-4D97-AF65-F5344CB8AC3E}">
        <p14:creationId xmlns:p14="http://schemas.microsoft.com/office/powerpoint/2010/main" val="158468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AF3A5-23BB-4FD5-88C5-F50A8FAAD1F1}"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13B793-BE7C-44EC-9224-6FA89AF9D483}" type="slidenum">
              <a:rPr lang="en-US" smtClean="0"/>
              <a:pPr/>
              <a:t>‹#›</a:t>
            </a:fld>
            <a:endParaRPr lang="en-US"/>
          </a:p>
        </p:txBody>
      </p:sp>
    </p:spTree>
    <p:extLst>
      <p:ext uri="{BB962C8B-B14F-4D97-AF65-F5344CB8AC3E}">
        <p14:creationId xmlns:p14="http://schemas.microsoft.com/office/powerpoint/2010/main" val="246603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9D4AF3A5-23BB-4FD5-88C5-F50A8FAAD1F1}" type="datetimeFigureOut">
              <a:rPr lang="en-US" smtClean="0"/>
              <a:pPr/>
              <a:t>11/6/2014</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213B793-BE7C-44EC-9224-6FA89AF9D483}" type="slidenum">
              <a:rPr lang="en-US" smtClean="0"/>
              <a:pPr/>
              <a:t>‹#›</a:t>
            </a:fld>
            <a:endParaRPr lang="en-US"/>
          </a:p>
        </p:txBody>
      </p:sp>
    </p:spTree>
    <p:extLst>
      <p:ext uri="{BB962C8B-B14F-4D97-AF65-F5344CB8AC3E}">
        <p14:creationId xmlns:p14="http://schemas.microsoft.com/office/powerpoint/2010/main" val="2830368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www.cityofchicago.org/content/dam/city/progs/env/SCYear1Report.pdf" TargetMode="External"/><Relationship Id="rId7" Type="http://schemas.openxmlformats.org/officeDocument/2006/relationships/hyperlink" Target="http://www.chicagoclimateaction.org/" TargetMode="External"/><Relationship Id="rId2" Type="http://schemas.openxmlformats.org/officeDocument/2006/relationships/hyperlink" Target="http://www.cityofchicago.org/city/en/progs/env/sustainable_chicago2015.html" TargetMode="External"/><Relationship Id="rId1" Type="http://schemas.openxmlformats.org/officeDocument/2006/relationships/slideLayout" Target="../slideLayouts/slideLayout2.xml"/><Relationship Id="rId6" Type="http://schemas.openxmlformats.org/officeDocument/2006/relationships/hyperlink" Target="http://www.sustainable-chicago.com/" TargetMode="External"/><Relationship Id="rId5" Type="http://schemas.openxmlformats.org/officeDocument/2006/relationships/hyperlink" Target="http://www.cityofchicago.org/content/dam/city/progs/env/SustainableChicago2015.pdfhttp:/www.cityofchicago.org/content/dam/city/progs/env/SustainableChicago2015.pdf" TargetMode="External"/><Relationship Id="rId4" Type="http://schemas.openxmlformats.org/officeDocument/2006/relationships/hyperlink" Target="http://www.cityofchicago.org/content/dam/city/progs/env/SustainableChicago6MonthProgress.pdf" TargetMode="External"/><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2015 Sustainable Chicago</a:t>
            </a:r>
            <a:endParaRPr lang="en-US" dirty="0"/>
          </a:p>
        </p:txBody>
      </p:sp>
      <p:sp>
        <p:nvSpPr>
          <p:cNvPr id="3" name="Subtitle 2"/>
          <p:cNvSpPr>
            <a:spLocks noGrp="1"/>
          </p:cNvSpPr>
          <p:nvPr>
            <p:ph type="subTitle" idx="1"/>
          </p:nvPr>
        </p:nvSpPr>
        <p:spPr/>
        <p:txBody>
          <a:bodyPr/>
          <a:lstStyle/>
          <a:p>
            <a:r>
              <a:rPr lang="en-US" dirty="0" smtClean="0"/>
              <a:t>ARCH 3551 – Sustainability: HISTORY &amp; Practices</a:t>
            </a:r>
            <a:endParaRPr lang="en-US" dirty="0"/>
          </a:p>
        </p:txBody>
      </p:sp>
      <p:sp>
        <p:nvSpPr>
          <p:cNvPr id="4" name="TextBox 3"/>
          <p:cNvSpPr txBox="1"/>
          <p:nvPr/>
        </p:nvSpPr>
        <p:spPr>
          <a:xfrm rot="21423833">
            <a:off x="5067300" y="4902200"/>
            <a:ext cx="5410200" cy="646331"/>
          </a:xfrm>
          <a:prstGeom prst="rect">
            <a:avLst/>
          </a:prstGeom>
          <a:noFill/>
        </p:spPr>
        <p:txBody>
          <a:bodyPr wrap="square" rtlCol="0">
            <a:spAutoFit/>
          </a:bodyPr>
          <a:lstStyle/>
          <a:p>
            <a:r>
              <a:rPr lang="en-US" sz="3600" dirty="0" smtClean="0">
                <a:solidFill>
                  <a:schemeClr val="bg1"/>
                </a:solidFill>
              </a:rPr>
              <a:t>PRESENTOR: BOB MENDEZ</a:t>
            </a:r>
            <a:endParaRPr lang="en-US" sz="3600" dirty="0">
              <a:solidFill>
                <a:schemeClr val="bg1"/>
              </a:solidFill>
            </a:endParaRPr>
          </a:p>
        </p:txBody>
      </p:sp>
      <p:pic>
        <p:nvPicPr>
          <p:cNvPr id="7" name="Picture 6"/>
          <p:cNvPicPr>
            <a:picLocks noChangeAspect="1"/>
          </p:cNvPicPr>
          <p:nvPr/>
        </p:nvPicPr>
        <p:blipFill>
          <a:blip r:embed="rId2" cstate="print"/>
          <a:stretch>
            <a:fillRect/>
          </a:stretch>
        </p:blipFill>
        <p:spPr>
          <a:xfrm>
            <a:off x="0" y="409278"/>
            <a:ext cx="1853288" cy="6083301"/>
          </a:xfrm>
          <a:prstGeom prst="rect">
            <a:avLst/>
          </a:prstGeom>
        </p:spPr>
      </p:pic>
    </p:spTree>
    <p:extLst>
      <p:ext uri="{BB962C8B-B14F-4D97-AF65-F5344CB8AC3E}">
        <p14:creationId xmlns:p14="http://schemas.microsoft.com/office/powerpoint/2010/main" val="4260609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254328"/>
            <a:ext cx="1853288" cy="6083301"/>
          </a:xfrm>
          <a:prstGeom prst="rect">
            <a:avLst/>
          </a:prstGeom>
        </p:spPr>
      </p:pic>
      <p:sp>
        <p:nvSpPr>
          <p:cNvPr id="9" name="Rectangle 8"/>
          <p:cNvSpPr/>
          <p:nvPr/>
        </p:nvSpPr>
        <p:spPr>
          <a:xfrm>
            <a:off x="0" y="264694"/>
            <a:ext cx="1840832" cy="80210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p:cNvPicPr>
            <a:picLocks noChangeAspect="1" noChangeArrowheads="1"/>
          </p:cNvPicPr>
          <p:nvPr/>
        </p:nvPicPr>
        <p:blipFill>
          <a:blip r:embed="rId3" cstate="print"/>
          <a:srcRect/>
          <a:stretch>
            <a:fillRect/>
          </a:stretch>
        </p:blipFill>
        <p:spPr bwMode="auto">
          <a:xfrm>
            <a:off x="3530855" y="3631222"/>
            <a:ext cx="3362315" cy="3003782"/>
          </a:xfrm>
          <a:prstGeom prst="rect">
            <a:avLst/>
          </a:prstGeom>
          <a:noFill/>
          <a:ln w="9525">
            <a:noFill/>
            <a:miter lim="800000"/>
            <a:headEnd/>
            <a:tailEnd/>
          </a:ln>
        </p:spPr>
      </p:pic>
      <p:pic>
        <p:nvPicPr>
          <p:cNvPr id="10" name="Content Placeholder 9"/>
          <p:cNvPicPr>
            <a:picLocks noGrp="1" noChangeAspect="1" noChangeArrowheads="1"/>
          </p:cNvPicPr>
          <p:nvPr>
            <p:ph sz="quarter" idx="13"/>
          </p:nvPr>
        </p:nvPicPr>
        <p:blipFill>
          <a:blip r:embed="rId4" cstate="print"/>
          <a:srcRect/>
          <a:stretch>
            <a:fillRect/>
          </a:stretch>
        </p:blipFill>
        <p:spPr bwMode="auto">
          <a:xfrm>
            <a:off x="6822831" y="3617205"/>
            <a:ext cx="3221501" cy="3025289"/>
          </a:xfrm>
          <a:prstGeom prst="rect">
            <a:avLst/>
          </a:prstGeom>
          <a:noFill/>
          <a:ln w="9525">
            <a:noFill/>
            <a:miter lim="800000"/>
            <a:headEnd/>
            <a:tailEnd/>
          </a:ln>
        </p:spPr>
      </p:pic>
      <p:pic>
        <p:nvPicPr>
          <p:cNvPr id="7" name="Picture 6"/>
          <p:cNvPicPr>
            <a:picLocks noChangeAspect="1" noChangeArrowheads="1"/>
          </p:cNvPicPr>
          <p:nvPr/>
        </p:nvPicPr>
        <p:blipFill>
          <a:blip r:embed="rId5" cstate="print"/>
          <a:srcRect/>
          <a:stretch>
            <a:fillRect/>
          </a:stretch>
        </p:blipFill>
        <p:spPr bwMode="auto">
          <a:xfrm>
            <a:off x="3010486" y="0"/>
            <a:ext cx="7610622" cy="3618281"/>
          </a:xfrm>
          <a:prstGeom prst="rect">
            <a:avLst/>
          </a:prstGeom>
          <a:noFill/>
          <a:ln w="9525">
            <a:noFill/>
            <a:miter lim="800000"/>
            <a:headEnd/>
            <a:tailEnd/>
          </a:ln>
        </p:spPr>
      </p:pic>
    </p:spTree>
    <p:extLst>
      <p:ext uri="{BB962C8B-B14F-4D97-AF65-F5344CB8AC3E}">
        <p14:creationId xmlns:p14="http://schemas.microsoft.com/office/powerpoint/2010/main" val="2179425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6479" y="685800"/>
            <a:ext cx="5716204" cy="1257300"/>
          </a:xfrm>
        </p:spPr>
        <p:txBody>
          <a:bodyPr>
            <a:normAutofit fontScale="90000"/>
          </a:bodyPr>
          <a:lstStyle/>
          <a:p>
            <a:r>
              <a:rPr lang="en-US" dirty="0" smtClean="0"/>
              <a:t>Progress Report: </a:t>
            </a:r>
            <a:r>
              <a:rPr lang="en-US" sz="6000" dirty="0" smtClean="0">
                <a:solidFill>
                  <a:schemeClr val="tx1"/>
                </a:solidFill>
              </a:rPr>
              <a:t>2013 &amp; 2014</a:t>
            </a:r>
            <a:endParaRPr lang="en-US" dirty="0">
              <a:solidFill>
                <a:schemeClr val="tx1"/>
              </a:solidFill>
            </a:endParaRPr>
          </a:p>
        </p:txBody>
      </p:sp>
      <p:pic>
        <p:nvPicPr>
          <p:cNvPr id="4" name="Picture 3"/>
          <p:cNvPicPr>
            <a:picLocks noChangeAspect="1"/>
          </p:cNvPicPr>
          <p:nvPr/>
        </p:nvPicPr>
        <p:blipFill>
          <a:blip r:embed="rId2" cstate="print"/>
          <a:stretch>
            <a:fillRect/>
          </a:stretch>
        </p:blipFill>
        <p:spPr>
          <a:xfrm>
            <a:off x="0" y="254328"/>
            <a:ext cx="1853288" cy="6083301"/>
          </a:xfrm>
          <a:prstGeom prst="rect">
            <a:avLst/>
          </a:prstGeom>
        </p:spPr>
      </p:pic>
      <p:sp>
        <p:nvSpPr>
          <p:cNvPr id="9" name="Rectangle 8"/>
          <p:cNvSpPr/>
          <p:nvPr/>
        </p:nvSpPr>
        <p:spPr>
          <a:xfrm>
            <a:off x="0" y="264694"/>
            <a:ext cx="1840832" cy="80210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Grp="1" noChangeAspect="1" noChangeArrowheads="1"/>
          </p:cNvPicPr>
          <p:nvPr>
            <p:ph sz="quarter" idx="13"/>
          </p:nvPr>
        </p:nvPicPr>
        <p:blipFill>
          <a:blip r:embed="rId3" cstate="print"/>
          <a:srcRect/>
          <a:stretch>
            <a:fillRect/>
          </a:stretch>
        </p:blipFill>
        <p:spPr bwMode="auto">
          <a:xfrm>
            <a:off x="8810892" y="3123027"/>
            <a:ext cx="3016127" cy="237744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1871004" y="1890713"/>
            <a:ext cx="6973986" cy="3609755"/>
          </a:xfrm>
          <a:prstGeom prst="rect">
            <a:avLst/>
          </a:prstGeom>
          <a:noFill/>
          <a:ln w="9525">
            <a:noFill/>
            <a:miter lim="800000"/>
            <a:headEnd/>
            <a:tailEnd/>
          </a:ln>
        </p:spPr>
      </p:pic>
    </p:spTree>
    <p:extLst>
      <p:ext uri="{BB962C8B-B14F-4D97-AF65-F5344CB8AC3E}">
        <p14:creationId xmlns:p14="http://schemas.microsoft.com/office/powerpoint/2010/main" val="2179425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298449"/>
            <a:ext cx="1853288" cy="6083301"/>
          </a:xfrm>
          <a:prstGeom prst="rect">
            <a:avLst/>
          </a:prstGeom>
        </p:spPr>
      </p:pic>
      <p:sp>
        <p:nvSpPr>
          <p:cNvPr id="2" name="Title 1"/>
          <p:cNvSpPr>
            <a:spLocks noGrp="1"/>
          </p:cNvSpPr>
          <p:nvPr>
            <p:ph type="title"/>
          </p:nvPr>
        </p:nvSpPr>
        <p:spPr>
          <a:xfrm>
            <a:off x="2233705" y="3334871"/>
            <a:ext cx="5850283" cy="1257300"/>
          </a:xfrm>
        </p:spPr>
        <p:txBody>
          <a:bodyPr/>
          <a:lstStyle/>
          <a:p>
            <a:endParaRPr lang="en-US" dirty="0"/>
          </a:p>
        </p:txBody>
      </p:sp>
      <p:sp>
        <p:nvSpPr>
          <p:cNvPr id="5" name="Rectangle 4"/>
          <p:cNvSpPr/>
          <p:nvPr/>
        </p:nvSpPr>
        <p:spPr>
          <a:xfrm>
            <a:off x="0" y="1175456"/>
            <a:ext cx="1840832" cy="80210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3" cstate="print"/>
          <a:srcRect/>
          <a:stretch>
            <a:fillRect/>
          </a:stretch>
        </p:blipFill>
        <p:spPr bwMode="auto">
          <a:xfrm>
            <a:off x="1831600" y="2261907"/>
            <a:ext cx="3273741" cy="4125446"/>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5048810" y="2285438"/>
            <a:ext cx="3549030" cy="4155703"/>
          </a:xfrm>
          <a:prstGeom prst="rect">
            <a:avLst/>
          </a:prstGeom>
          <a:noFill/>
          <a:ln w="9525">
            <a:noFill/>
            <a:miter lim="800000"/>
            <a:headEnd/>
            <a:tailEnd/>
          </a:ln>
        </p:spPr>
      </p:pic>
      <p:pic>
        <p:nvPicPr>
          <p:cNvPr id="4101" name="Picture 5"/>
          <p:cNvPicPr>
            <a:picLocks noGrp="1" noChangeAspect="1" noChangeArrowheads="1"/>
          </p:cNvPicPr>
          <p:nvPr>
            <p:ph sz="quarter" idx="13"/>
          </p:nvPr>
        </p:nvPicPr>
        <p:blipFill>
          <a:blip r:embed="rId5" cstate="print"/>
          <a:srcRect/>
          <a:stretch>
            <a:fillRect/>
          </a:stretch>
        </p:blipFill>
        <p:spPr bwMode="auto">
          <a:xfrm>
            <a:off x="8592017" y="2276755"/>
            <a:ext cx="3362418" cy="4359182"/>
          </a:xfrm>
          <a:prstGeom prst="rect">
            <a:avLst/>
          </a:prstGeom>
          <a:noFill/>
          <a:ln w="9525">
            <a:noFill/>
            <a:miter lim="800000"/>
            <a:headEnd/>
            <a:tailEnd/>
          </a:ln>
        </p:spPr>
      </p:pic>
      <p:pic>
        <p:nvPicPr>
          <p:cNvPr id="4098" name="Picture 2"/>
          <p:cNvPicPr>
            <a:picLocks noChangeAspect="1" noChangeArrowheads="1"/>
          </p:cNvPicPr>
          <p:nvPr/>
        </p:nvPicPr>
        <p:blipFill>
          <a:blip r:embed="rId6" cstate="print"/>
          <a:srcRect/>
          <a:stretch>
            <a:fillRect/>
          </a:stretch>
        </p:blipFill>
        <p:spPr bwMode="auto">
          <a:xfrm>
            <a:off x="1843648" y="0"/>
            <a:ext cx="10151128" cy="2276475"/>
          </a:xfrm>
          <a:prstGeom prst="rect">
            <a:avLst/>
          </a:prstGeom>
          <a:noFill/>
          <a:ln w="9525">
            <a:noFill/>
            <a:miter lim="800000"/>
            <a:headEnd/>
            <a:tailEnd/>
          </a:ln>
        </p:spPr>
      </p:pic>
    </p:spTree>
    <p:extLst>
      <p:ext uri="{BB962C8B-B14F-4D97-AF65-F5344CB8AC3E}">
        <p14:creationId xmlns:p14="http://schemas.microsoft.com/office/powerpoint/2010/main" val="513280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298449"/>
            <a:ext cx="1853288" cy="6083301"/>
          </a:xfrm>
          <a:prstGeom prst="rect">
            <a:avLst/>
          </a:prstGeom>
        </p:spPr>
      </p:pic>
      <p:sp>
        <p:nvSpPr>
          <p:cNvPr id="5" name="Rectangle 4"/>
          <p:cNvSpPr/>
          <p:nvPr/>
        </p:nvSpPr>
        <p:spPr>
          <a:xfrm>
            <a:off x="0" y="1175456"/>
            <a:ext cx="1840832" cy="80210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cstate="print"/>
          <a:srcRect/>
          <a:stretch>
            <a:fillRect/>
          </a:stretch>
        </p:blipFill>
        <p:spPr bwMode="auto">
          <a:xfrm>
            <a:off x="2405902" y="215152"/>
            <a:ext cx="5931274" cy="3970522"/>
          </a:xfrm>
          <a:prstGeom prst="rect">
            <a:avLst/>
          </a:prstGeom>
          <a:noFill/>
          <a:ln w="9525">
            <a:noFill/>
            <a:miter lim="800000"/>
            <a:headEnd/>
            <a:tailEnd/>
          </a:ln>
        </p:spPr>
      </p:pic>
      <p:sp>
        <p:nvSpPr>
          <p:cNvPr id="12" name="TextBox 11"/>
          <p:cNvSpPr txBox="1"/>
          <p:nvPr/>
        </p:nvSpPr>
        <p:spPr>
          <a:xfrm>
            <a:off x="2057402" y="4168586"/>
            <a:ext cx="9507069" cy="1600438"/>
          </a:xfrm>
          <a:prstGeom prst="rect">
            <a:avLst/>
          </a:prstGeom>
          <a:noFill/>
        </p:spPr>
        <p:txBody>
          <a:bodyPr wrap="square" rtlCol="0">
            <a:spAutoFit/>
          </a:bodyPr>
          <a:lstStyle/>
          <a:p>
            <a:pPr>
              <a:buFont typeface="Arial" pitchFamily="34" charset="0"/>
              <a:buChar char="•"/>
            </a:pPr>
            <a:r>
              <a:rPr lang="en-US" sz="1600" dirty="0" smtClean="0"/>
              <a:t>  </a:t>
            </a:r>
            <a:r>
              <a:rPr lang="en-US" sz="2000" dirty="0" smtClean="0"/>
              <a:t>Energy efficiency holds the potential to address the long-term energy needs of a growing city while </a:t>
            </a:r>
            <a:r>
              <a:rPr lang="en-US" sz="2000" dirty="0" err="1" smtClean="0"/>
              <a:t>promotioning</a:t>
            </a:r>
            <a:r>
              <a:rPr lang="en-US" sz="2000" dirty="0" smtClean="0"/>
              <a:t> economic development and job creation. In Chicago, approximately $3 billion is spent on energy each year, and energy used by buildings  creates 71% of the city’s carbon emissions. </a:t>
            </a:r>
            <a:endParaRPr lang="en-US" sz="1600" dirty="0" smtClean="0"/>
          </a:p>
          <a:p>
            <a:endParaRPr lang="en-US" dirty="0"/>
          </a:p>
        </p:txBody>
      </p:sp>
    </p:spTree>
    <p:extLst>
      <p:ext uri="{BB962C8B-B14F-4D97-AF65-F5344CB8AC3E}">
        <p14:creationId xmlns:p14="http://schemas.microsoft.com/office/powerpoint/2010/main" val="513280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6479" y="685800"/>
            <a:ext cx="5716204" cy="1257300"/>
          </a:xfrm>
        </p:spPr>
        <p:txBody>
          <a:bodyPr>
            <a:normAutofit fontScale="90000"/>
          </a:bodyPr>
          <a:lstStyle/>
          <a:p>
            <a:r>
              <a:rPr lang="en-US" dirty="0" smtClean="0"/>
              <a:t>Progress Report: </a:t>
            </a:r>
            <a:r>
              <a:rPr lang="en-US" sz="6000" dirty="0" smtClean="0">
                <a:solidFill>
                  <a:schemeClr val="tx1"/>
                </a:solidFill>
              </a:rPr>
              <a:t>2013 &amp; 2014</a:t>
            </a:r>
            <a:endParaRPr lang="en-US" dirty="0">
              <a:solidFill>
                <a:schemeClr val="tx1"/>
              </a:solidFill>
            </a:endParaRPr>
          </a:p>
        </p:txBody>
      </p:sp>
      <p:pic>
        <p:nvPicPr>
          <p:cNvPr id="4" name="Picture 3"/>
          <p:cNvPicPr>
            <a:picLocks noChangeAspect="1"/>
          </p:cNvPicPr>
          <p:nvPr/>
        </p:nvPicPr>
        <p:blipFill>
          <a:blip r:embed="rId2" cstate="print"/>
          <a:stretch>
            <a:fillRect/>
          </a:stretch>
        </p:blipFill>
        <p:spPr>
          <a:xfrm>
            <a:off x="0" y="254328"/>
            <a:ext cx="1853288" cy="6083301"/>
          </a:xfrm>
          <a:prstGeom prst="rect">
            <a:avLst/>
          </a:prstGeom>
        </p:spPr>
      </p:pic>
      <p:sp>
        <p:nvSpPr>
          <p:cNvPr id="9" name="Rectangle 8"/>
          <p:cNvSpPr/>
          <p:nvPr/>
        </p:nvSpPr>
        <p:spPr>
          <a:xfrm>
            <a:off x="0" y="1138753"/>
            <a:ext cx="1840832" cy="80210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cstate="print"/>
          <a:srcRect/>
          <a:stretch>
            <a:fillRect/>
          </a:stretch>
        </p:blipFill>
        <p:spPr bwMode="auto">
          <a:xfrm>
            <a:off x="1847290" y="1993527"/>
            <a:ext cx="6991350" cy="400050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8799978" y="3468781"/>
            <a:ext cx="3125245" cy="2528607"/>
          </a:xfrm>
          <a:prstGeom prst="rect">
            <a:avLst/>
          </a:prstGeom>
          <a:noFill/>
          <a:ln w="9525">
            <a:noFill/>
            <a:miter lim="800000"/>
            <a:headEnd/>
            <a:tailEnd/>
          </a:ln>
        </p:spPr>
      </p:pic>
    </p:spTree>
    <p:extLst>
      <p:ext uri="{BB962C8B-B14F-4D97-AF65-F5344CB8AC3E}">
        <p14:creationId xmlns:p14="http://schemas.microsoft.com/office/powerpoint/2010/main" val="2179425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2399" y="685800"/>
            <a:ext cx="5850283" cy="1257300"/>
          </a:xfrm>
        </p:spPr>
        <p:txBody>
          <a:bodyPr/>
          <a:lstStyle/>
          <a:p>
            <a:endParaRPr lang="en-US" dirty="0"/>
          </a:p>
        </p:txBody>
      </p:sp>
      <p:sp>
        <p:nvSpPr>
          <p:cNvPr id="3" name="Content Placeholder 2"/>
          <p:cNvSpPr>
            <a:spLocks noGrp="1"/>
          </p:cNvSpPr>
          <p:nvPr>
            <p:ph sz="quarter" idx="13"/>
          </p:nvPr>
        </p:nvSpPr>
        <p:spPr>
          <a:xfrm>
            <a:off x="5232400" y="2063396"/>
            <a:ext cx="5848107" cy="3524604"/>
          </a:xfrm>
        </p:spPr>
        <p:txBody>
          <a:bodyPr/>
          <a:lstStyle/>
          <a:p>
            <a:endParaRPr lang="en-US" dirty="0"/>
          </a:p>
        </p:txBody>
      </p:sp>
      <p:pic>
        <p:nvPicPr>
          <p:cNvPr id="4" name="Picture 3"/>
          <p:cNvPicPr>
            <a:picLocks noChangeAspect="1"/>
          </p:cNvPicPr>
          <p:nvPr/>
        </p:nvPicPr>
        <p:blipFill>
          <a:blip r:embed="rId2" cstate="print"/>
          <a:stretch>
            <a:fillRect/>
          </a:stretch>
        </p:blipFill>
        <p:spPr>
          <a:xfrm>
            <a:off x="0" y="298449"/>
            <a:ext cx="1853288" cy="6083301"/>
          </a:xfrm>
          <a:prstGeom prst="rect">
            <a:avLst/>
          </a:prstGeom>
        </p:spPr>
      </p:pic>
      <p:pic>
        <p:nvPicPr>
          <p:cNvPr id="5" name="Picture 4"/>
          <p:cNvPicPr>
            <a:picLocks noChangeAspect="1"/>
          </p:cNvPicPr>
          <p:nvPr/>
        </p:nvPicPr>
        <p:blipFill>
          <a:blip r:embed="rId3"/>
          <a:stretch>
            <a:fillRect/>
          </a:stretch>
        </p:blipFill>
        <p:spPr>
          <a:xfrm>
            <a:off x="1853288" y="0"/>
            <a:ext cx="10132235" cy="2838450"/>
          </a:xfrm>
          <a:prstGeom prst="rect">
            <a:avLst/>
          </a:prstGeom>
        </p:spPr>
      </p:pic>
      <p:pic>
        <p:nvPicPr>
          <p:cNvPr id="6" name="Picture 5"/>
          <p:cNvPicPr>
            <a:picLocks noChangeAspect="1"/>
          </p:cNvPicPr>
          <p:nvPr/>
        </p:nvPicPr>
        <p:blipFill>
          <a:blip r:embed="rId4"/>
          <a:stretch>
            <a:fillRect/>
          </a:stretch>
        </p:blipFill>
        <p:spPr>
          <a:xfrm>
            <a:off x="1853288" y="2838450"/>
            <a:ext cx="2733675" cy="1685925"/>
          </a:xfrm>
          <a:prstGeom prst="rect">
            <a:avLst/>
          </a:prstGeom>
        </p:spPr>
      </p:pic>
      <p:pic>
        <p:nvPicPr>
          <p:cNvPr id="7" name="Picture 6"/>
          <p:cNvPicPr>
            <a:picLocks noChangeAspect="1"/>
          </p:cNvPicPr>
          <p:nvPr/>
        </p:nvPicPr>
        <p:blipFill>
          <a:blip r:embed="rId5"/>
          <a:stretch>
            <a:fillRect/>
          </a:stretch>
        </p:blipFill>
        <p:spPr>
          <a:xfrm>
            <a:off x="4586963" y="2838450"/>
            <a:ext cx="2847975" cy="3514725"/>
          </a:xfrm>
          <a:prstGeom prst="rect">
            <a:avLst/>
          </a:prstGeom>
        </p:spPr>
      </p:pic>
      <p:pic>
        <p:nvPicPr>
          <p:cNvPr id="8" name="Picture 7"/>
          <p:cNvPicPr>
            <a:picLocks noChangeAspect="1"/>
          </p:cNvPicPr>
          <p:nvPr/>
        </p:nvPicPr>
        <p:blipFill>
          <a:blip r:embed="rId6"/>
          <a:stretch>
            <a:fillRect/>
          </a:stretch>
        </p:blipFill>
        <p:spPr>
          <a:xfrm>
            <a:off x="7434938" y="2838450"/>
            <a:ext cx="3048000" cy="2505075"/>
          </a:xfrm>
          <a:prstGeom prst="rect">
            <a:avLst/>
          </a:prstGeom>
        </p:spPr>
      </p:pic>
      <p:pic>
        <p:nvPicPr>
          <p:cNvPr id="9" name="Picture 8"/>
          <p:cNvPicPr>
            <a:picLocks noChangeAspect="1"/>
          </p:cNvPicPr>
          <p:nvPr/>
        </p:nvPicPr>
        <p:blipFill>
          <a:blip r:embed="rId7"/>
          <a:stretch>
            <a:fillRect/>
          </a:stretch>
        </p:blipFill>
        <p:spPr>
          <a:xfrm>
            <a:off x="7434938" y="5247041"/>
            <a:ext cx="3048000" cy="1610959"/>
          </a:xfrm>
          <a:prstGeom prst="rect">
            <a:avLst/>
          </a:prstGeom>
        </p:spPr>
      </p:pic>
      <p:sp>
        <p:nvSpPr>
          <p:cNvPr id="10" name="Rectangle 9"/>
          <p:cNvSpPr/>
          <p:nvPr/>
        </p:nvSpPr>
        <p:spPr>
          <a:xfrm>
            <a:off x="12456" y="2063396"/>
            <a:ext cx="1840832" cy="80210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861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2399" y="685800"/>
            <a:ext cx="5850283" cy="1257300"/>
          </a:xfrm>
        </p:spPr>
        <p:txBody>
          <a:bodyPr/>
          <a:lstStyle/>
          <a:p>
            <a:endParaRPr lang="en-US" dirty="0"/>
          </a:p>
        </p:txBody>
      </p:sp>
      <p:pic>
        <p:nvPicPr>
          <p:cNvPr id="4" name="Picture 3"/>
          <p:cNvPicPr>
            <a:picLocks noChangeAspect="1"/>
          </p:cNvPicPr>
          <p:nvPr/>
        </p:nvPicPr>
        <p:blipFill>
          <a:blip r:embed="rId2" cstate="print"/>
          <a:stretch>
            <a:fillRect/>
          </a:stretch>
        </p:blipFill>
        <p:spPr>
          <a:xfrm>
            <a:off x="0" y="298449"/>
            <a:ext cx="1853288" cy="6083301"/>
          </a:xfrm>
          <a:prstGeom prst="rect">
            <a:avLst/>
          </a:prstGeom>
        </p:spPr>
      </p:pic>
      <p:pic>
        <p:nvPicPr>
          <p:cNvPr id="5" name="Picture 4"/>
          <p:cNvPicPr>
            <a:picLocks noChangeAspect="1"/>
          </p:cNvPicPr>
          <p:nvPr/>
        </p:nvPicPr>
        <p:blipFill>
          <a:blip r:embed="rId3"/>
          <a:stretch>
            <a:fillRect/>
          </a:stretch>
        </p:blipFill>
        <p:spPr>
          <a:xfrm>
            <a:off x="1853288" y="0"/>
            <a:ext cx="10132235" cy="2838450"/>
          </a:xfrm>
          <a:prstGeom prst="rect">
            <a:avLst/>
          </a:prstGeom>
        </p:spPr>
      </p:pic>
      <p:pic>
        <p:nvPicPr>
          <p:cNvPr id="10" name="Picture 9"/>
          <p:cNvPicPr>
            <a:picLocks noChangeAspect="1"/>
          </p:cNvPicPr>
          <p:nvPr/>
        </p:nvPicPr>
        <p:blipFill>
          <a:blip r:embed="rId4"/>
          <a:stretch>
            <a:fillRect/>
          </a:stretch>
        </p:blipFill>
        <p:spPr>
          <a:xfrm>
            <a:off x="1853288" y="2838450"/>
            <a:ext cx="2886075" cy="2809875"/>
          </a:xfrm>
          <a:prstGeom prst="rect">
            <a:avLst/>
          </a:prstGeom>
        </p:spPr>
      </p:pic>
      <p:pic>
        <p:nvPicPr>
          <p:cNvPr id="12" name="Picture 11"/>
          <p:cNvPicPr>
            <a:picLocks noChangeAspect="1"/>
          </p:cNvPicPr>
          <p:nvPr/>
        </p:nvPicPr>
        <p:blipFill>
          <a:blip r:embed="rId5"/>
          <a:stretch>
            <a:fillRect/>
          </a:stretch>
        </p:blipFill>
        <p:spPr>
          <a:xfrm>
            <a:off x="4739363" y="2828925"/>
            <a:ext cx="6949588" cy="1952625"/>
          </a:xfrm>
          <a:prstGeom prst="rect">
            <a:avLst/>
          </a:prstGeom>
        </p:spPr>
      </p:pic>
      <p:pic>
        <p:nvPicPr>
          <p:cNvPr id="13" name="Picture 12"/>
          <p:cNvPicPr>
            <a:picLocks noChangeAspect="1"/>
          </p:cNvPicPr>
          <p:nvPr/>
        </p:nvPicPr>
        <p:blipFill>
          <a:blip r:embed="rId6"/>
          <a:stretch>
            <a:fillRect/>
          </a:stretch>
        </p:blipFill>
        <p:spPr>
          <a:xfrm>
            <a:off x="4739363" y="4730750"/>
            <a:ext cx="6949588" cy="1800225"/>
          </a:xfrm>
          <a:prstGeom prst="rect">
            <a:avLst/>
          </a:prstGeom>
        </p:spPr>
      </p:pic>
      <p:sp>
        <p:nvSpPr>
          <p:cNvPr id="14" name="Rectangle 13"/>
          <p:cNvSpPr/>
          <p:nvPr/>
        </p:nvSpPr>
        <p:spPr>
          <a:xfrm>
            <a:off x="12456" y="2026820"/>
            <a:ext cx="1840832" cy="80210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243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2399" y="685800"/>
            <a:ext cx="5850283" cy="1257300"/>
          </a:xfrm>
        </p:spPr>
        <p:txBody>
          <a:bodyPr/>
          <a:lstStyle/>
          <a:p>
            <a:endParaRPr lang="en-US" dirty="0"/>
          </a:p>
        </p:txBody>
      </p:sp>
      <p:sp>
        <p:nvSpPr>
          <p:cNvPr id="3" name="Content Placeholder 2"/>
          <p:cNvSpPr>
            <a:spLocks noGrp="1"/>
          </p:cNvSpPr>
          <p:nvPr>
            <p:ph sz="quarter" idx="13"/>
          </p:nvPr>
        </p:nvSpPr>
        <p:spPr>
          <a:xfrm>
            <a:off x="5232400" y="2063396"/>
            <a:ext cx="5848107" cy="3524604"/>
          </a:xfrm>
        </p:spPr>
        <p:txBody>
          <a:bodyPr/>
          <a:lstStyle/>
          <a:p>
            <a:endParaRPr lang="en-US" dirty="0"/>
          </a:p>
        </p:txBody>
      </p:sp>
      <p:pic>
        <p:nvPicPr>
          <p:cNvPr id="4" name="Picture 3"/>
          <p:cNvPicPr>
            <a:picLocks noChangeAspect="1"/>
          </p:cNvPicPr>
          <p:nvPr/>
        </p:nvPicPr>
        <p:blipFill>
          <a:blip r:embed="rId2" cstate="print"/>
          <a:stretch>
            <a:fillRect/>
          </a:stretch>
        </p:blipFill>
        <p:spPr>
          <a:xfrm>
            <a:off x="0" y="298449"/>
            <a:ext cx="1853288" cy="6083301"/>
          </a:xfrm>
          <a:prstGeom prst="rect">
            <a:avLst/>
          </a:prstGeom>
        </p:spPr>
      </p:pic>
      <p:sp>
        <p:nvSpPr>
          <p:cNvPr id="5" name="Rectangle 4"/>
          <p:cNvSpPr/>
          <p:nvPr/>
        </p:nvSpPr>
        <p:spPr>
          <a:xfrm>
            <a:off x="12456" y="2063396"/>
            <a:ext cx="1840832" cy="80210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2017712" y="685800"/>
            <a:ext cx="4357688" cy="4634855"/>
          </a:xfrm>
          <a:prstGeom prst="rect">
            <a:avLst/>
          </a:prstGeom>
        </p:spPr>
      </p:pic>
      <p:pic>
        <p:nvPicPr>
          <p:cNvPr id="7" name="Picture 6"/>
          <p:cNvPicPr>
            <a:picLocks noChangeAspect="1"/>
          </p:cNvPicPr>
          <p:nvPr/>
        </p:nvPicPr>
        <p:blipFill>
          <a:blip r:embed="rId4"/>
          <a:stretch>
            <a:fillRect/>
          </a:stretch>
        </p:blipFill>
        <p:spPr>
          <a:xfrm>
            <a:off x="6375400" y="0"/>
            <a:ext cx="4978400" cy="6558845"/>
          </a:xfrm>
          <a:prstGeom prst="rect">
            <a:avLst/>
          </a:prstGeom>
        </p:spPr>
      </p:pic>
    </p:spTree>
    <p:extLst>
      <p:ext uri="{BB962C8B-B14F-4D97-AF65-F5344CB8AC3E}">
        <p14:creationId xmlns:p14="http://schemas.microsoft.com/office/powerpoint/2010/main" val="4019148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6479" y="685800"/>
            <a:ext cx="5716204" cy="1257300"/>
          </a:xfrm>
        </p:spPr>
        <p:txBody>
          <a:bodyPr>
            <a:normAutofit fontScale="90000"/>
          </a:bodyPr>
          <a:lstStyle/>
          <a:p>
            <a:r>
              <a:rPr lang="en-US" dirty="0" smtClean="0"/>
              <a:t>Progress Report: </a:t>
            </a:r>
            <a:r>
              <a:rPr lang="en-US" sz="6000" dirty="0" smtClean="0">
                <a:solidFill>
                  <a:schemeClr val="tx1"/>
                </a:solidFill>
              </a:rPr>
              <a:t>2013 &amp; 2014</a:t>
            </a:r>
            <a:endParaRPr lang="en-US" dirty="0">
              <a:solidFill>
                <a:schemeClr val="tx1"/>
              </a:solidFill>
            </a:endParaRPr>
          </a:p>
        </p:txBody>
      </p:sp>
      <p:pic>
        <p:nvPicPr>
          <p:cNvPr id="4" name="Picture 3"/>
          <p:cNvPicPr>
            <a:picLocks noChangeAspect="1"/>
          </p:cNvPicPr>
          <p:nvPr/>
        </p:nvPicPr>
        <p:blipFill>
          <a:blip r:embed="rId2" cstate="print"/>
          <a:stretch>
            <a:fillRect/>
          </a:stretch>
        </p:blipFill>
        <p:spPr>
          <a:xfrm>
            <a:off x="0" y="254328"/>
            <a:ext cx="1853288" cy="6083301"/>
          </a:xfrm>
          <a:prstGeom prst="rect">
            <a:avLst/>
          </a:prstGeom>
        </p:spPr>
      </p:pic>
      <p:sp>
        <p:nvSpPr>
          <p:cNvPr id="9" name="Rectangle 8"/>
          <p:cNvSpPr/>
          <p:nvPr/>
        </p:nvSpPr>
        <p:spPr>
          <a:xfrm>
            <a:off x="21314" y="2055394"/>
            <a:ext cx="1840832" cy="80210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853288" y="1897159"/>
            <a:ext cx="6086475" cy="4829175"/>
          </a:xfrm>
          <a:prstGeom prst="rect">
            <a:avLst/>
          </a:prstGeom>
        </p:spPr>
      </p:pic>
      <p:pic>
        <p:nvPicPr>
          <p:cNvPr id="6" name="Picture 5"/>
          <p:cNvPicPr>
            <a:picLocks noChangeAspect="1"/>
          </p:cNvPicPr>
          <p:nvPr/>
        </p:nvPicPr>
        <p:blipFill>
          <a:blip r:embed="rId4"/>
          <a:stretch>
            <a:fillRect/>
          </a:stretch>
        </p:blipFill>
        <p:spPr>
          <a:xfrm>
            <a:off x="7939763" y="2881561"/>
            <a:ext cx="3016251" cy="2493024"/>
          </a:xfrm>
          <a:prstGeom prst="rect">
            <a:avLst/>
          </a:prstGeom>
        </p:spPr>
      </p:pic>
    </p:spTree>
    <p:extLst>
      <p:ext uri="{BB962C8B-B14F-4D97-AF65-F5344CB8AC3E}">
        <p14:creationId xmlns:p14="http://schemas.microsoft.com/office/powerpoint/2010/main" val="1691555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1" y="298449"/>
            <a:ext cx="6739282" cy="1644651"/>
          </a:xfrm>
        </p:spPr>
        <p:txBody>
          <a:bodyPr>
            <a:normAutofit/>
          </a:bodyPr>
          <a:lstStyle/>
          <a:p>
            <a:r>
              <a:rPr lang="en-US" dirty="0" smtClean="0"/>
              <a:t>CATEGORIES 4 – 7 GOALS</a:t>
            </a:r>
            <a:endParaRPr lang="en-US" dirty="0"/>
          </a:p>
        </p:txBody>
      </p:sp>
      <p:pic>
        <p:nvPicPr>
          <p:cNvPr id="4" name="Picture 3"/>
          <p:cNvPicPr>
            <a:picLocks noChangeAspect="1"/>
          </p:cNvPicPr>
          <p:nvPr/>
        </p:nvPicPr>
        <p:blipFill>
          <a:blip r:embed="rId2" cstate="print"/>
          <a:stretch>
            <a:fillRect/>
          </a:stretch>
        </p:blipFill>
        <p:spPr>
          <a:xfrm>
            <a:off x="0" y="298449"/>
            <a:ext cx="1853288" cy="6083301"/>
          </a:xfrm>
          <a:prstGeom prst="rect">
            <a:avLst/>
          </a:prstGeom>
        </p:spPr>
      </p:pic>
      <p:pic>
        <p:nvPicPr>
          <p:cNvPr id="9" name="Picture 8"/>
          <p:cNvPicPr>
            <a:picLocks noChangeAspect="1"/>
          </p:cNvPicPr>
          <p:nvPr/>
        </p:nvPicPr>
        <p:blipFill>
          <a:blip r:embed="rId3"/>
          <a:stretch>
            <a:fillRect/>
          </a:stretch>
        </p:blipFill>
        <p:spPr>
          <a:xfrm>
            <a:off x="1853287" y="3676650"/>
            <a:ext cx="5052337" cy="2705100"/>
          </a:xfrm>
          <a:prstGeom prst="rect">
            <a:avLst/>
          </a:prstGeom>
        </p:spPr>
      </p:pic>
      <p:pic>
        <p:nvPicPr>
          <p:cNvPr id="10" name="Picture 9"/>
          <p:cNvPicPr>
            <a:picLocks noChangeAspect="1"/>
          </p:cNvPicPr>
          <p:nvPr/>
        </p:nvPicPr>
        <p:blipFill>
          <a:blip r:embed="rId4"/>
          <a:stretch>
            <a:fillRect/>
          </a:stretch>
        </p:blipFill>
        <p:spPr>
          <a:xfrm>
            <a:off x="1853288" y="1783687"/>
            <a:ext cx="5207912" cy="1892963"/>
          </a:xfrm>
          <a:prstGeom prst="rect">
            <a:avLst/>
          </a:prstGeom>
        </p:spPr>
      </p:pic>
      <p:pic>
        <p:nvPicPr>
          <p:cNvPr id="11" name="Picture 10"/>
          <p:cNvPicPr>
            <a:picLocks noChangeAspect="1"/>
          </p:cNvPicPr>
          <p:nvPr/>
        </p:nvPicPr>
        <p:blipFill>
          <a:blip r:embed="rId5"/>
          <a:stretch>
            <a:fillRect/>
          </a:stretch>
        </p:blipFill>
        <p:spPr>
          <a:xfrm>
            <a:off x="7061200" y="1783687"/>
            <a:ext cx="5181600" cy="1285875"/>
          </a:xfrm>
          <a:prstGeom prst="rect">
            <a:avLst/>
          </a:prstGeom>
        </p:spPr>
      </p:pic>
      <p:pic>
        <p:nvPicPr>
          <p:cNvPr id="12" name="Content Placeholder 11"/>
          <p:cNvPicPr>
            <a:picLocks noGrp="1" noChangeAspect="1"/>
          </p:cNvPicPr>
          <p:nvPr>
            <p:ph sz="quarter" idx="13"/>
          </p:nvPr>
        </p:nvPicPr>
        <p:blipFill>
          <a:blip r:embed="rId6"/>
          <a:stretch>
            <a:fillRect/>
          </a:stretch>
        </p:blipFill>
        <p:spPr>
          <a:xfrm>
            <a:off x="6756401" y="3065794"/>
            <a:ext cx="5435600" cy="1828800"/>
          </a:xfrm>
          <a:prstGeom prst="rect">
            <a:avLst/>
          </a:prstGeom>
        </p:spPr>
      </p:pic>
      <p:sp>
        <p:nvSpPr>
          <p:cNvPr id="13" name="Rectangle 12"/>
          <p:cNvSpPr/>
          <p:nvPr/>
        </p:nvSpPr>
        <p:spPr>
          <a:xfrm>
            <a:off x="-38344" y="2939046"/>
            <a:ext cx="1840832" cy="344270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087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BRIEF History</a:t>
            </a:r>
            <a:endParaRPr lang="en-US" dirty="0"/>
          </a:p>
        </p:txBody>
      </p:sp>
      <p:sp>
        <p:nvSpPr>
          <p:cNvPr id="6" name="TextBox 5"/>
          <p:cNvSpPr txBox="1"/>
          <p:nvPr/>
        </p:nvSpPr>
        <p:spPr>
          <a:xfrm>
            <a:off x="5065485" y="1762533"/>
            <a:ext cx="6017197"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Chicago is currently the third largest city in the United States, rapidly growing during the Industrial Age at the turn of the 20</a:t>
            </a:r>
            <a:r>
              <a:rPr lang="en-US" baseline="30000" dirty="0" smtClean="0"/>
              <a:t>th</a:t>
            </a:r>
            <a:r>
              <a:rPr lang="en-US" dirty="0" smtClean="0"/>
              <a:t> Century.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current population of Chicago is 2,718,782 .</a:t>
            </a:r>
          </a:p>
          <a:p>
            <a:endParaRPr lang="en-US" dirty="0" smtClean="0"/>
          </a:p>
          <a:p>
            <a:pPr marL="285750" indent="-285750">
              <a:buFont typeface="Arial" panose="020B0604020202020204" pitchFamily="34" charset="0"/>
              <a:buChar char="•"/>
            </a:pPr>
            <a:r>
              <a:rPr lang="en-US" dirty="0" smtClean="0"/>
              <a:t>As illustrated in the book </a:t>
            </a:r>
            <a:r>
              <a:rPr lang="en-US" i="1" dirty="0" smtClean="0"/>
              <a:t>Cradle to Cradle</a:t>
            </a:r>
            <a:r>
              <a:rPr lang="en-US" dirty="0" smtClean="0"/>
              <a:t>, by William McDonough, Chicago is a good example how urbanization affected the environment and health of the people negatively.</a:t>
            </a:r>
          </a:p>
          <a:p>
            <a:endParaRPr lang="en-US" dirty="0" smtClean="0"/>
          </a:p>
          <a:p>
            <a:pPr marL="285750" indent="-285750">
              <a:buFont typeface="Arial" panose="020B0604020202020204" pitchFamily="34" charset="0"/>
              <a:buChar char="•"/>
            </a:pPr>
            <a:r>
              <a:rPr lang="en-US" dirty="0" smtClean="0"/>
              <a:t>Environmentalism made aware to the public the environmental concerns which promoted change.</a:t>
            </a:r>
          </a:p>
          <a:p>
            <a:endParaRPr lang="en-US" dirty="0" smtClean="0"/>
          </a:p>
        </p:txBody>
      </p:sp>
      <p:pic>
        <p:nvPicPr>
          <p:cNvPr id="7" name="Picture 6"/>
          <p:cNvPicPr>
            <a:picLocks noChangeAspect="1"/>
          </p:cNvPicPr>
          <p:nvPr/>
        </p:nvPicPr>
        <p:blipFill>
          <a:blip r:embed="rId2" cstate="print"/>
          <a:stretch>
            <a:fillRect/>
          </a:stretch>
        </p:blipFill>
        <p:spPr>
          <a:xfrm>
            <a:off x="0" y="0"/>
            <a:ext cx="4873712" cy="2369395"/>
          </a:xfrm>
          <a:prstGeom prst="rect">
            <a:avLst/>
          </a:prstGeom>
        </p:spPr>
      </p:pic>
      <p:pic>
        <p:nvPicPr>
          <p:cNvPr id="8" name="Picture 7"/>
          <p:cNvPicPr>
            <a:picLocks noChangeAspect="1"/>
          </p:cNvPicPr>
          <p:nvPr/>
        </p:nvPicPr>
        <p:blipFill>
          <a:blip r:embed="rId3" cstate="print"/>
          <a:stretch>
            <a:fillRect/>
          </a:stretch>
        </p:blipFill>
        <p:spPr>
          <a:xfrm>
            <a:off x="0" y="2369395"/>
            <a:ext cx="4873712" cy="2459350"/>
          </a:xfrm>
          <a:prstGeom prst="rect">
            <a:avLst/>
          </a:prstGeom>
        </p:spPr>
      </p:pic>
      <p:pic>
        <p:nvPicPr>
          <p:cNvPr id="9" name="Picture 8"/>
          <p:cNvPicPr>
            <a:picLocks noChangeAspect="1"/>
          </p:cNvPicPr>
          <p:nvPr/>
        </p:nvPicPr>
        <p:blipFill>
          <a:blip r:embed="rId4" cstate="print"/>
          <a:stretch>
            <a:fillRect/>
          </a:stretch>
        </p:blipFill>
        <p:spPr>
          <a:xfrm>
            <a:off x="0" y="4828745"/>
            <a:ext cx="4873712" cy="2375076"/>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10315575" y="4229100"/>
            <a:ext cx="1876425" cy="2628900"/>
          </a:xfrm>
          <a:prstGeom prst="rect">
            <a:avLst/>
          </a:prstGeom>
          <a:noFill/>
          <a:ln w="9525">
            <a:noFill/>
            <a:miter lim="800000"/>
            <a:headEnd/>
            <a:tailEnd/>
          </a:ln>
        </p:spPr>
      </p:pic>
    </p:spTree>
    <p:extLst>
      <p:ext uri="{BB962C8B-B14F-4D97-AF65-F5344CB8AC3E}">
        <p14:creationId xmlns:p14="http://schemas.microsoft.com/office/powerpoint/2010/main" val="2222632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stretch>
            <a:fillRect/>
          </a:stretch>
        </p:blipFill>
        <p:spPr>
          <a:xfrm>
            <a:off x="5359401" y="45482"/>
            <a:ext cx="5380712" cy="3257550"/>
          </a:xfrm>
          <a:prstGeom prst="rect">
            <a:avLst/>
          </a:prstGeom>
        </p:spPr>
      </p:pic>
      <p:pic>
        <p:nvPicPr>
          <p:cNvPr id="4" name="Picture 3"/>
          <p:cNvPicPr>
            <a:picLocks noChangeAspect="1"/>
          </p:cNvPicPr>
          <p:nvPr/>
        </p:nvPicPr>
        <p:blipFill>
          <a:blip r:embed="rId3" cstate="print"/>
          <a:stretch>
            <a:fillRect/>
          </a:stretch>
        </p:blipFill>
        <p:spPr>
          <a:xfrm>
            <a:off x="0" y="298449"/>
            <a:ext cx="1853288" cy="6083301"/>
          </a:xfrm>
          <a:prstGeom prst="rect">
            <a:avLst/>
          </a:prstGeom>
        </p:spPr>
      </p:pic>
      <p:pic>
        <p:nvPicPr>
          <p:cNvPr id="8" name="Picture 7"/>
          <p:cNvPicPr>
            <a:picLocks noChangeAspect="1"/>
          </p:cNvPicPr>
          <p:nvPr/>
        </p:nvPicPr>
        <p:blipFill>
          <a:blip r:embed="rId4"/>
          <a:stretch>
            <a:fillRect/>
          </a:stretch>
        </p:blipFill>
        <p:spPr>
          <a:xfrm>
            <a:off x="1853288" y="3340099"/>
            <a:ext cx="8886825" cy="3048000"/>
          </a:xfrm>
          <a:prstGeom prst="rect">
            <a:avLst/>
          </a:prstGeom>
        </p:spPr>
      </p:pic>
      <p:pic>
        <p:nvPicPr>
          <p:cNvPr id="5" name="Picture 4"/>
          <p:cNvPicPr>
            <a:picLocks noChangeAspect="1"/>
          </p:cNvPicPr>
          <p:nvPr/>
        </p:nvPicPr>
        <p:blipFill>
          <a:blip r:embed="rId5"/>
          <a:stretch>
            <a:fillRect/>
          </a:stretch>
        </p:blipFill>
        <p:spPr>
          <a:xfrm>
            <a:off x="1853289" y="0"/>
            <a:ext cx="3506112" cy="3303032"/>
          </a:xfrm>
          <a:prstGeom prst="rect">
            <a:avLst/>
          </a:prstGeom>
        </p:spPr>
      </p:pic>
      <p:sp>
        <p:nvSpPr>
          <p:cNvPr id="9" name="Rectangle 8"/>
          <p:cNvSpPr/>
          <p:nvPr/>
        </p:nvSpPr>
        <p:spPr>
          <a:xfrm>
            <a:off x="-2" y="2939046"/>
            <a:ext cx="1853289" cy="344270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137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2399" y="685800"/>
            <a:ext cx="5850283" cy="1257300"/>
          </a:xfrm>
        </p:spPr>
        <p:txBody>
          <a:bodyPr/>
          <a:lstStyle/>
          <a:p>
            <a:pPr algn="r"/>
            <a:r>
              <a:rPr lang="en-US" dirty="0" smtClean="0">
                <a:solidFill>
                  <a:schemeClr val="tx1"/>
                </a:solidFill>
              </a:rPr>
              <a:t>BIBLIOGRAPHY</a:t>
            </a:r>
            <a:endParaRPr lang="en-US" dirty="0">
              <a:solidFill>
                <a:schemeClr val="tx1"/>
              </a:solidFill>
            </a:endParaRPr>
          </a:p>
        </p:txBody>
      </p:sp>
      <p:sp>
        <p:nvSpPr>
          <p:cNvPr id="3" name="Content Placeholder 2"/>
          <p:cNvSpPr>
            <a:spLocks noGrp="1"/>
          </p:cNvSpPr>
          <p:nvPr>
            <p:ph sz="quarter" idx="13"/>
          </p:nvPr>
        </p:nvSpPr>
        <p:spPr>
          <a:xfrm>
            <a:off x="5610225" y="2063396"/>
            <a:ext cx="5470282" cy="3524604"/>
          </a:xfrm>
        </p:spPr>
        <p:txBody>
          <a:bodyPr>
            <a:normAutofit fontScale="70000" lnSpcReduction="20000"/>
          </a:bodyPr>
          <a:lstStyle/>
          <a:p>
            <a:r>
              <a:rPr lang="en-US" dirty="0">
                <a:hlinkClick r:id="rId2"/>
              </a:rPr>
              <a:t>http://</a:t>
            </a:r>
            <a:r>
              <a:rPr lang="en-US" dirty="0" smtClean="0">
                <a:hlinkClick r:id="rId2"/>
              </a:rPr>
              <a:t>www.cityofchicago.org/city/en/progs/env/sustainable_chicago2015.html</a:t>
            </a:r>
            <a:endParaRPr lang="en-US" dirty="0" smtClean="0"/>
          </a:p>
          <a:p>
            <a:r>
              <a:rPr lang="en-US" dirty="0">
                <a:hlinkClick r:id="rId3"/>
              </a:rPr>
              <a:t>http://</a:t>
            </a:r>
            <a:r>
              <a:rPr lang="en-US" dirty="0" smtClean="0">
                <a:hlinkClick r:id="rId3"/>
              </a:rPr>
              <a:t>www.cityofchicago.org/content/dam/city/progs/env/SCYear1Report.pdf</a:t>
            </a:r>
            <a:endParaRPr lang="en-US" dirty="0" smtClean="0"/>
          </a:p>
          <a:p>
            <a:r>
              <a:rPr lang="en-US" dirty="0">
                <a:hlinkClick r:id="rId4"/>
              </a:rPr>
              <a:t>http://</a:t>
            </a:r>
            <a:r>
              <a:rPr lang="en-US" dirty="0" smtClean="0">
                <a:hlinkClick r:id="rId4"/>
              </a:rPr>
              <a:t>www.cityofchicago.org/content/dam/city/progs/env/SustainableChicago6MonthProgress.pdf</a:t>
            </a:r>
            <a:endParaRPr lang="en-US" dirty="0" smtClean="0"/>
          </a:p>
          <a:p>
            <a:r>
              <a:rPr lang="en-US" dirty="0">
                <a:hlinkClick r:id="rId5"/>
              </a:rPr>
              <a:t>http://www.cityofchicago.org/content/dam/city/progs/env/SustainableChicago2015.pdfhttp://</a:t>
            </a:r>
            <a:r>
              <a:rPr lang="en-US" dirty="0" smtClean="0">
                <a:hlinkClick r:id="rId5"/>
              </a:rPr>
              <a:t>www.cityofchicago.org/content/dam/city/progs/env/SustainableChicago2015.pdf</a:t>
            </a:r>
            <a:endParaRPr lang="en-US" dirty="0" smtClean="0"/>
          </a:p>
          <a:p>
            <a:r>
              <a:rPr lang="en-US" dirty="0">
                <a:hlinkClick r:id="rId6"/>
              </a:rPr>
              <a:t>http://www.sustainable-chicago.com</a:t>
            </a:r>
            <a:r>
              <a:rPr lang="en-US" dirty="0" smtClean="0">
                <a:hlinkClick r:id="rId6"/>
              </a:rPr>
              <a:t>/</a:t>
            </a:r>
            <a:endParaRPr lang="en-US" dirty="0" smtClean="0"/>
          </a:p>
          <a:p>
            <a:r>
              <a:rPr lang="en-US" dirty="0">
                <a:hlinkClick r:id="rId7"/>
              </a:rPr>
              <a:t>http://www.chicagoclimateaction.org</a:t>
            </a:r>
            <a:r>
              <a:rPr lang="en-US" dirty="0" smtClean="0">
                <a:hlinkClick r:id="rId7"/>
              </a:rPr>
              <a:t>/</a:t>
            </a:r>
            <a:endParaRPr lang="en-US" dirty="0" smtClean="0"/>
          </a:p>
          <a:p>
            <a:r>
              <a:rPr lang="en-US" dirty="0"/>
              <a:t>http://www.epa.gov/sustainability/</a:t>
            </a:r>
            <a:endParaRPr lang="en-US" dirty="0"/>
          </a:p>
        </p:txBody>
      </p:sp>
      <p:pic>
        <p:nvPicPr>
          <p:cNvPr id="5" name="Picture 4"/>
          <p:cNvPicPr>
            <a:picLocks noChangeAspect="1"/>
          </p:cNvPicPr>
          <p:nvPr/>
        </p:nvPicPr>
        <p:blipFill>
          <a:blip r:embed="rId8"/>
          <a:stretch>
            <a:fillRect/>
          </a:stretch>
        </p:blipFill>
        <p:spPr>
          <a:xfrm>
            <a:off x="0" y="0"/>
            <a:ext cx="5232399" cy="3814916"/>
          </a:xfrm>
          <a:prstGeom prst="rect">
            <a:avLst/>
          </a:prstGeom>
        </p:spPr>
      </p:pic>
      <p:pic>
        <p:nvPicPr>
          <p:cNvPr id="6" name="Picture 5"/>
          <p:cNvPicPr>
            <a:picLocks noChangeAspect="1"/>
          </p:cNvPicPr>
          <p:nvPr/>
        </p:nvPicPr>
        <p:blipFill>
          <a:blip r:embed="rId9"/>
          <a:stretch>
            <a:fillRect/>
          </a:stretch>
        </p:blipFill>
        <p:spPr>
          <a:xfrm>
            <a:off x="-12701" y="3811145"/>
            <a:ext cx="4702688" cy="2569989"/>
          </a:xfrm>
          <a:prstGeom prst="rect">
            <a:avLst/>
          </a:prstGeom>
        </p:spPr>
      </p:pic>
    </p:spTree>
    <p:extLst>
      <p:ext uri="{BB962C8B-B14F-4D97-AF65-F5344CB8AC3E}">
        <p14:creationId xmlns:p14="http://schemas.microsoft.com/office/powerpoint/2010/main" val="4249384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THANK YOU</a:t>
            </a:r>
            <a:endParaRPr lang="en-US" sz="7200" dirty="0"/>
          </a:p>
        </p:txBody>
      </p:sp>
      <p:pic>
        <p:nvPicPr>
          <p:cNvPr id="1026" name="Picture 2" descr="http://eventsforchange.files.wordpress.com/2011/04/aint_easy_being_g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307" y="1712911"/>
            <a:ext cx="3393870" cy="44012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53225" y="2127648"/>
            <a:ext cx="3534082" cy="3425579"/>
          </a:xfrm>
          <a:prstGeom prst="rect">
            <a:avLst/>
          </a:prstGeom>
        </p:spPr>
      </p:pic>
      <p:pic>
        <p:nvPicPr>
          <p:cNvPr id="5" name="Picture 4"/>
          <p:cNvPicPr>
            <a:picLocks noChangeAspect="1"/>
          </p:cNvPicPr>
          <p:nvPr/>
        </p:nvPicPr>
        <p:blipFill>
          <a:blip r:embed="rId4"/>
          <a:stretch>
            <a:fillRect/>
          </a:stretch>
        </p:blipFill>
        <p:spPr>
          <a:xfrm>
            <a:off x="7581177" y="2127647"/>
            <a:ext cx="3460933" cy="3460933"/>
          </a:xfrm>
          <a:prstGeom prst="rect">
            <a:avLst/>
          </a:prstGeom>
        </p:spPr>
      </p:pic>
    </p:spTree>
    <p:extLst>
      <p:ext uri="{BB962C8B-B14F-4D97-AF65-F5344CB8AC3E}">
        <p14:creationId xmlns:p14="http://schemas.microsoft.com/office/powerpoint/2010/main" val="3775374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urbanization</a:t>
            </a:r>
            <a:endParaRPr lang="en-US" dirty="0"/>
          </a:p>
        </p:txBody>
      </p:sp>
      <p:sp>
        <p:nvSpPr>
          <p:cNvPr id="6" name="TextBox 5"/>
          <p:cNvSpPr txBox="1"/>
          <p:nvPr/>
        </p:nvSpPr>
        <p:spPr>
          <a:xfrm>
            <a:off x="5675981" y="1837765"/>
            <a:ext cx="5406702"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Urbanization is increasing in currently developed and developing countries. Today, about 50% of the global population live in urban areas. This is because people are drawn to cities in search of employment.</a:t>
            </a:r>
          </a:p>
          <a:p>
            <a:endParaRPr lang="en-US" dirty="0" smtClean="0"/>
          </a:p>
          <a:p>
            <a:pPr marL="285750" indent="-285750">
              <a:buFont typeface="Arial" panose="020B0604020202020204" pitchFamily="34" charset="0"/>
              <a:buChar char="•"/>
            </a:pPr>
            <a:r>
              <a:rPr lang="en-US" dirty="0" smtClean="0"/>
              <a:t>With the rapid growth of population, cities are in need for improved infrastructure and construction of buildings. If the idea of  building sustainably is not incorporated into these cities, then the economy, environment, and society will turn for its worst.</a:t>
            </a:r>
          </a:p>
        </p:txBody>
      </p:sp>
      <p:pic>
        <p:nvPicPr>
          <p:cNvPr id="3" name="Picture 2"/>
          <p:cNvPicPr>
            <a:picLocks noChangeAspect="1"/>
          </p:cNvPicPr>
          <p:nvPr/>
        </p:nvPicPr>
        <p:blipFill>
          <a:blip r:embed="rId2" cstate="print"/>
          <a:stretch>
            <a:fillRect/>
          </a:stretch>
        </p:blipFill>
        <p:spPr>
          <a:xfrm>
            <a:off x="0" y="1634566"/>
            <a:ext cx="5018120" cy="3875742"/>
          </a:xfrm>
          <a:prstGeom prst="rect">
            <a:avLst/>
          </a:prstGeom>
        </p:spPr>
      </p:pic>
    </p:spTree>
    <p:extLst>
      <p:ext uri="{BB962C8B-B14F-4D97-AF65-F5344CB8AC3E}">
        <p14:creationId xmlns:p14="http://schemas.microsoft.com/office/powerpoint/2010/main" val="2585261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969736" y="0"/>
            <a:ext cx="9843407" cy="5411733"/>
          </a:xfrm>
          <a:prstGeom prst="rect">
            <a:avLst/>
          </a:prstGeom>
        </p:spPr>
      </p:pic>
    </p:spTree>
    <p:extLst>
      <p:ext uri="{BB962C8B-B14F-4D97-AF65-F5344CB8AC3E}">
        <p14:creationId xmlns:p14="http://schemas.microsoft.com/office/powerpoint/2010/main" val="3624341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SUSTAINABILTY</a:t>
            </a:r>
            <a:endParaRPr lang="en-US" dirty="0"/>
          </a:p>
        </p:txBody>
      </p:sp>
      <p:sp>
        <p:nvSpPr>
          <p:cNvPr id="6" name="TextBox 5"/>
          <p:cNvSpPr txBox="1"/>
          <p:nvPr/>
        </p:nvSpPr>
        <p:spPr>
          <a:xfrm>
            <a:off x="5675981" y="1837765"/>
            <a:ext cx="5406702"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TRIPLE BOTTOM LINE : Environmental preservation, economical performance, &amp; social equity.</a:t>
            </a:r>
          </a:p>
          <a:p>
            <a:endParaRPr lang="en-US" dirty="0"/>
          </a:p>
          <a:p>
            <a:pPr marL="285750" indent="-285750">
              <a:buFont typeface="Arial" panose="020B0604020202020204" pitchFamily="34" charset="0"/>
              <a:buChar char="•"/>
            </a:pPr>
            <a:r>
              <a:rPr lang="en-US" dirty="0" smtClean="0"/>
              <a:t>Chicago’s main goal is to focus on green landscaping, land use, and transportation.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a:t>I want Chicago to be the greenest city in the world, and I am committed to fostering opportunities for Chicagoans to make sustainability a part of their lives and their experience in the city." -- </a:t>
            </a:r>
            <a:r>
              <a:rPr lang="en-US" dirty="0"/>
              <a:t>Mayor </a:t>
            </a:r>
            <a:r>
              <a:rPr lang="en-US" dirty="0" smtClean="0"/>
              <a:t> </a:t>
            </a:r>
            <a:r>
              <a:rPr lang="en-US" dirty="0" err="1" smtClean="0"/>
              <a:t>Rahm</a:t>
            </a:r>
            <a:r>
              <a:rPr lang="en-US" dirty="0" smtClean="0"/>
              <a:t> Emanuel</a:t>
            </a:r>
            <a:endParaRPr lang="en-US" dirty="0"/>
          </a:p>
          <a:p>
            <a:pPr marL="285750" indent="-285750">
              <a:buFont typeface="Arial" panose="020B0604020202020204" pitchFamily="34" charset="0"/>
              <a:buChar char="•"/>
            </a:pPr>
            <a:endParaRPr lang="en-US" dirty="0" smtClean="0"/>
          </a:p>
        </p:txBody>
      </p:sp>
      <p:pic>
        <p:nvPicPr>
          <p:cNvPr id="4" name="Picture 3"/>
          <p:cNvPicPr>
            <a:picLocks noChangeAspect="1"/>
          </p:cNvPicPr>
          <p:nvPr/>
        </p:nvPicPr>
        <p:blipFill>
          <a:blip r:embed="rId2" cstate="print"/>
          <a:stretch>
            <a:fillRect/>
          </a:stretch>
        </p:blipFill>
        <p:spPr>
          <a:xfrm>
            <a:off x="1" y="5299323"/>
            <a:ext cx="5016498" cy="1558677"/>
          </a:xfrm>
          <a:prstGeom prst="rect">
            <a:avLst/>
          </a:prstGeom>
        </p:spPr>
      </p:pic>
      <p:pic>
        <p:nvPicPr>
          <p:cNvPr id="1028" name="Picture 4" descr="http://www.dot.state.mn.us/sustainability/images/sustainability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07631"/>
            <a:ext cx="5016499" cy="4491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370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414" y="291904"/>
            <a:ext cx="6873539" cy="1257300"/>
          </a:xfrm>
        </p:spPr>
        <p:txBody>
          <a:bodyPr>
            <a:normAutofit fontScale="90000"/>
          </a:bodyPr>
          <a:lstStyle/>
          <a:p>
            <a:pPr algn="r"/>
            <a:r>
              <a:rPr lang="en-US" dirty="0" smtClean="0">
                <a:solidFill>
                  <a:srgbClr val="92D050"/>
                </a:solidFill>
              </a:rPr>
              <a:t>2015</a:t>
            </a:r>
            <a:r>
              <a:rPr lang="en-US" dirty="0" smtClean="0"/>
              <a:t> </a:t>
            </a:r>
            <a:r>
              <a:rPr lang="en-US" dirty="0" smtClean="0">
                <a:solidFill>
                  <a:schemeClr val="tx1">
                    <a:lumMod val="50000"/>
                    <a:lumOff val="50000"/>
                  </a:schemeClr>
                </a:solidFill>
              </a:rPr>
              <a:t>Sustainable Chicago </a:t>
            </a:r>
            <a:r>
              <a:rPr lang="en-US" sz="2200" dirty="0" smtClean="0">
                <a:solidFill>
                  <a:srgbClr val="92D050"/>
                </a:solidFill>
              </a:rPr>
              <a:t>Action  Agenda</a:t>
            </a:r>
            <a:endParaRPr lang="en-US" sz="2200" dirty="0">
              <a:solidFill>
                <a:srgbClr val="92D050"/>
              </a:solidFill>
            </a:endParaRPr>
          </a:p>
        </p:txBody>
      </p:sp>
      <p:pic>
        <p:nvPicPr>
          <p:cNvPr id="4" name="Picture 3"/>
          <p:cNvPicPr>
            <a:picLocks noChangeAspect="1"/>
          </p:cNvPicPr>
          <p:nvPr/>
        </p:nvPicPr>
        <p:blipFill>
          <a:blip r:embed="rId2" cstate="print"/>
          <a:stretch>
            <a:fillRect/>
          </a:stretch>
        </p:blipFill>
        <p:spPr>
          <a:xfrm>
            <a:off x="0" y="298449"/>
            <a:ext cx="1853288" cy="6083301"/>
          </a:xfrm>
          <a:prstGeom prst="rect">
            <a:avLst/>
          </a:prstGeom>
        </p:spPr>
      </p:pic>
      <p:pic>
        <p:nvPicPr>
          <p:cNvPr id="5" name="Picture 4"/>
          <p:cNvPicPr>
            <a:picLocks noChangeAspect="1"/>
          </p:cNvPicPr>
          <p:nvPr/>
        </p:nvPicPr>
        <p:blipFill>
          <a:blip r:embed="rId3" cstate="print"/>
          <a:stretch>
            <a:fillRect/>
          </a:stretch>
        </p:blipFill>
        <p:spPr>
          <a:xfrm>
            <a:off x="6135003" y="2227489"/>
            <a:ext cx="5536305" cy="4154261"/>
          </a:xfrm>
          <a:prstGeom prst="rect">
            <a:avLst/>
          </a:prstGeom>
        </p:spPr>
      </p:pic>
      <p:pic>
        <p:nvPicPr>
          <p:cNvPr id="6" name="Picture 5"/>
          <p:cNvPicPr>
            <a:picLocks noChangeAspect="1"/>
          </p:cNvPicPr>
          <p:nvPr/>
        </p:nvPicPr>
        <p:blipFill>
          <a:blip r:embed="rId4" cstate="print"/>
          <a:stretch>
            <a:fillRect/>
          </a:stretch>
        </p:blipFill>
        <p:spPr>
          <a:xfrm>
            <a:off x="1853288" y="298449"/>
            <a:ext cx="4469755" cy="6083301"/>
          </a:xfrm>
          <a:prstGeom prst="rect">
            <a:avLst/>
          </a:prstGeom>
        </p:spPr>
      </p:pic>
    </p:spTree>
    <p:extLst>
      <p:ext uri="{BB962C8B-B14F-4D97-AF65-F5344CB8AC3E}">
        <p14:creationId xmlns:p14="http://schemas.microsoft.com/office/powerpoint/2010/main" val="485326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346" y="291904"/>
            <a:ext cx="6873539" cy="1257300"/>
          </a:xfrm>
        </p:spPr>
        <p:txBody>
          <a:bodyPr>
            <a:normAutofit fontScale="90000"/>
          </a:bodyPr>
          <a:lstStyle/>
          <a:p>
            <a:pPr algn="r"/>
            <a:r>
              <a:rPr lang="en-US" dirty="0" smtClean="0">
                <a:solidFill>
                  <a:srgbClr val="92D050"/>
                </a:solidFill>
              </a:rPr>
              <a:t>2015</a:t>
            </a:r>
            <a:r>
              <a:rPr lang="en-US" dirty="0" smtClean="0"/>
              <a:t> </a:t>
            </a:r>
            <a:r>
              <a:rPr lang="en-US" dirty="0" smtClean="0">
                <a:solidFill>
                  <a:schemeClr val="tx1">
                    <a:lumMod val="50000"/>
                    <a:lumOff val="50000"/>
                  </a:schemeClr>
                </a:solidFill>
              </a:rPr>
              <a:t>Sustainable Chicago </a:t>
            </a:r>
            <a:r>
              <a:rPr lang="en-US" sz="2200" dirty="0" smtClean="0">
                <a:solidFill>
                  <a:srgbClr val="92D050"/>
                </a:solidFill>
              </a:rPr>
              <a:t>Action  Agenda</a:t>
            </a:r>
            <a:endParaRPr lang="en-US" sz="2200" dirty="0">
              <a:solidFill>
                <a:srgbClr val="92D050"/>
              </a:solidFill>
            </a:endParaRPr>
          </a:p>
        </p:txBody>
      </p:sp>
      <p:pic>
        <p:nvPicPr>
          <p:cNvPr id="4" name="Picture 3"/>
          <p:cNvPicPr>
            <a:picLocks noChangeAspect="1"/>
          </p:cNvPicPr>
          <p:nvPr/>
        </p:nvPicPr>
        <p:blipFill>
          <a:blip r:embed="rId2" cstate="print"/>
          <a:stretch>
            <a:fillRect/>
          </a:stretch>
        </p:blipFill>
        <p:spPr>
          <a:xfrm>
            <a:off x="0" y="298449"/>
            <a:ext cx="1853288" cy="6083301"/>
          </a:xfrm>
          <a:prstGeom prst="rect">
            <a:avLst/>
          </a:prstGeom>
        </p:spPr>
      </p:pic>
      <p:sp>
        <p:nvSpPr>
          <p:cNvPr id="7" name="TextBox 6"/>
          <p:cNvSpPr txBox="1"/>
          <p:nvPr/>
        </p:nvSpPr>
        <p:spPr>
          <a:xfrm>
            <a:off x="2286000" y="1837765"/>
            <a:ext cx="8796683" cy="378565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Organized into seven categories critical to the sustainability of the city. It sets 24 specific goals and identifies key actions to take to reach those goals by 2015. It is a clear commitment of what government needs to and will do. It is also a roadmap for how citizens of Chicago can get involved.</a:t>
            </a:r>
          </a:p>
          <a:p>
            <a:pPr marL="285750" indent="-285750">
              <a:buFont typeface="Arial" panose="020B0604020202020204" pitchFamily="34" charset="0"/>
              <a:buChar char="•"/>
            </a:pPr>
            <a:r>
              <a:rPr lang="en-US" dirty="0" smtClean="0"/>
              <a:t>The seven sustainability categories are related and reinforce each other – success in one can lead to or increase success in another.</a:t>
            </a:r>
          </a:p>
          <a:p>
            <a:pPr marL="285750" indent="-285750">
              <a:buFont typeface="Arial" panose="020B0604020202020204" pitchFamily="34" charset="0"/>
              <a:buChar char="•"/>
            </a:pPr>
            <a:endParaRPr lang="en-US" dirty="0" smtClean="0"/>
          </a:p>
          <a:p>
            <a:pPr marL="285750" indent="-285750"/>
            <a:r>
              <a:rPr lang="en-US" dirty="0" smtClean="0"/>
              <a:t>			</a:t>
            </a:r>
            <a:r>
              <a:rPr lang="en-US" sz="1600" dirty="0" smtClean="0">
                <a:solidFill>
                  <a:srgbClr val="FF0000"/>
                </a:solidFill>
              </a:rPr>
              <a:t>1. Economic Development and Job Creation </a:t>
            </a:r>
          </a:p>
          <a:p>
            <a:pPr marL="285750" indent="-285750"/>
            <a:r>
              <a:rPr lang="en-US" sz="1600" dirty="0" smtClean="0">
                <a:solidFill>
                  <a:srgbClr val="FF0000"/>
                </a:solidFill>
              </a:rPr>
              <a:t>			2. Energy Efficiency and Clean Energy</a:t>
            </a:r>
          </a:p>
          <a:p>
            <a:pPr marL="285750" indent="-285750"/>
            <a:r>
              <a:rPr lang="en-US" sz="1600" dirty="0" smtClean="0">
                <a:solidFill>
                  <a:srgbClr val="FF0000"/>
                </a:solidFill>
              </a:rPr>
              <a:t>			3. Transportation Options</a:t>
            </a:r>
          </a:p>
          <a:p>
            <a:pPr marL="285750" indent="-285750"/>
            <a:r>
              <a:rPr lang="en-US" sz="1600" dirty="0" smtClean="0">
                <a:solidFill>
                  <a:srgbClr val="FF0000"/>
                </a:solidFill>
              </a:rPr>
              <a:t>			4. Water and Wastewater</a:t>
            </a:r>
          </a:p>
          <a:p>
            <a:pPr marL="285750" indent="-285750"/>
            <a:r>
              <a:rPr lang="en-US" sz="1600" dirty="0" smtClean="0">
                <a:solidFill>
                  <a:srgbClr val="FF0000"/>
                </a:solidFill>
              </a:rPr>
              <a:t>			5. Parks, Open Space, and Healthy Food</a:t>
            </a:r>
          </a:p>
          <a:p>
            <a:pPr marL="285750" indent="-285750"/>
            <a:r>
              <a:rPr lang="en-US" sz="1600" dirty="0" smtClean="0">
                <a:solidFill>
                  <a:srgbClr val="FF0000"/>
                </a:solidFill>
              </a:rPr>
              <a:t>			6. Waste and Recycling</a:t>
            </a:r>
          </a:p>
          <a:p>
            <a:pPr marL="285750" indent="-285750"/>
            <a:r>
              <a:rPr lang="en-US" sz="1600" dirty="0" smtClean="0">
                <a:solidFill>
                  <a:srgbClr val="FF0000"/>
                </a:solidFill>
              </a:rPr>
              <a:t>			7. Climate Change</a:t>
            </a:r>
          </a:p>
        </p:txBody>
      </p:sp>
    </p:spTree>
    <p:extLst>
      <p:ext uri="{BB962C8B-B14F-4D97-AF65-F5344CB8AC3E}">
        <p14:creationId xmlns:p14="http://schemas.microsoft.com/office/powerpoint/2010/main" val="485326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3" y="685800"/>
            <a:ext cx="6873539" cy="1257300"/>
          </a:xfrm>
        </p:spPr>
        <p:txBody>
          <a:bodyPr>
            <a:normAutofit fontScale="90000"/>
          </a:bodyPr>
          <a:lstStyle/>
          <a:p>
            <a:pPr algn="r"/>
            <a:r>
              <a:rPr lang="en-US" dirty="0" smtClean="0">
                <a:solidFill>
                  <a:srgbClr val="92D050"/>
                </a:solidFill>
              </a:rPr>
              <a:t>2015</a:t>
            </a:r>
            <a:r>
              <a:rPr lang="en-US" dirty="0" smtClean="0"/>
              <a:t> </a:t>
            </a:r>
            <a:r>
              <a:rPr lang="en-US" dirty="0" smtClean="0">
                <a:solidFill>
                  <a:schemeClr val="tx1">
                    <a:lumMod val="50000"/>
                    <a:lumOff val="50000"/>
                  </a:schemeClr>
                </a:solidFill>
              </a:rPr>
              <a:t>Sustainable Chicago </a:t>
            </a:r>
            <a:r>
              <a:rPr lang="en-US" sz="2200" dirty="0" smtClean="0">
                <a:solidFill>
                  <a:srgbClr val="92D050"/>
                </a:solidFill>
              </a:rPr>
              <a:t>Action  Agenda</a:t>
            </a:r>
            <a:endParaRPr lang="en-US" sz="2200" dirty="0">
              <a:solidFill>
                <a:srgbClr val="92D050"/>
              </a:solidFill>
            </a:endParaRPr>
          </a:p>
        </p:txBody>
      </p:sp>
      <p:pic>
        <p:nvPicPr>
          <p:cNvPr id="4" name="Picture 3"/>
          <p:cNvPicPr>
            <a:picLocks noChangeAspect="1"/>
          </p:cNvPicPr>
          <p:nvPr/>
        </p:nvPicPr>
        <p:blipFill>
          <a:blip r:embed="rId2" cstate="print"/>
          <a:stretch>
            <a:fillRect/>
          </a:stretch>
        </p:blipFill>
        <p:spPr>
          <a:xfrm>
            <a:off x="0" y="298449"/>
            <a:ext cx="1853288" cy="6083301"/>
          </a:xfrm>
          <a:prstGeom prst="rect">
            <a:avLst/>
          </a:prstGeom>
        </p:spPr>
      </p:pic>
      <p:sp>
        <p:nvSpPr>
          <p:cNvPr id="7" name="TextBox 6"/>
          <p:cNvSpPr txBox="1"/>
          <p:nvPr/>
        </p:nvSpPr>
        <p:spPr>
          <a:xfrm>
            <a:off x="2286000" y="1837765"/>
            <a:ext cx="8796683" cy="3539430"/>
          </a:xfrm>
          <a:prstGeom prst="rect">
            <a:avLst/>
          </a:prstGeom>
          <a:noFill/>
        </p:spPr>
        <p:txBody>
          <a:bodyPr wrap="square" rtlCol="0">
            <a:spAutoFit/>
          </a:bodyPr>
          <a:lstStyle/>
          <a:p>
            <a:pPr marL="285750" indent="-285750"/>
            <a:endParaRPr lang="en-US" sz="1600" dirty="0" smtClean="0"/>
          </a:p>
          <a:p>
            <a:pPr marL="285750" indent="-285750">
              <a:buFont typeface="Arial" panose="020B0604020202020204" pitchFamily="34" charset="0"/>
              <a:buChar char="•"/>
            </a:pPr>
            <a:r>
              <a:rPr lang="en-US" sz="3200" dirty="0" smtClean="0"/>
              <a:t>The Chicago Climate Action Plan (CCAP), </a:t>
            </a:r>
            <a:r>
              <a:rPr lang="en-US" sz="1600" dirty="0" smtClean="0"/>
              <a:t>six years ago, made publicly aware of the issue of climate change. The plan proactively responded to the challenges of climate change with local actions that had global resonance. Through CCAP, Chicago committed to reducing greenhouse gas emissions by 80% by 2050 and preparing the city for the impacts of climate change.</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3200" dirty="0" smtClean="0"/>
              <a:t>Chicago ranks #1 </a:t>
            </a:r>
            <a:r>
              <a:rPr lang="en-US" sz="1600" dirty="0" smtClean="0"/>
              <a:t>in buildings certified under the LEED (Leadership in Energy and Environmental Design) rating systems, has 26 miles of public lakefront and is home to a growing group of clean energy businesses. Chicago was recently named the most sustainable large community in America by </a:t>
            </a:r>
            <a:r>
              <a:rPr lang="en-US" sz="1600" i="1" dirty="0" smtClean="0"/>
              <a:t>Siemens and the U.S. Chamber of Commerce</a:t>
            </a:r>
            <a:r>
              <a:rPr lang="en-US" sz="1600" dirty="0" smtClean="0"/>
              <a:t>.</a:t>
            </a:r>
          </a:p>
          <a:p>
            <a:pPr marL="285750" indent="-285750">
              <a:buFont typeface="Arial" panose="020B0604020202020204" pitchFamily="34" charset="0"/>
              <a:buChar char="•"/>
            </a:pPr>
            <a:endParaRPr lang="en-US" sz="1600" dirty="0" smtClean="0"/>
          </a:p>
        </p:txBody>
      </p:sp>
    </p:spTree>
    <p:extLst>
      <p:ext uri="{BB962C8B-B14F-4D97-AF65-F5344CB8AC3E}">
        <p14:creationId xmlns:p14="http://schemas.microsoft.com/office/powerpoint/2010/main" val="485326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254328"/>
            <a:ext cx="1853288" cy="6083301"/>
          </a:xfrm>
          <a:prstGeom prst="rect">
            <a:avLst/>
          </a:prstGeom>
        </p:spPr>
      </p:pic>
      <p:sp>
        <p:nvSpPr>
          <p:cNvPr id="9" name="Rectangle 8"/>
          <p:cNvSpPr/>
          <p:nvPr/>
        </p:nvSpPr>
        <p:spPr>
          <a:xfrm>
            <a:off x="0" y="264694"/>
            <a:ext cx="1840832" cy="80210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3" cstate="print"/>
          <a:srcRect/>
          <a:stretch>
            <a:fillRect/>
          </a:stretch>
        </p:blipFill>
        <p:spPr bwMode="auto">
          <a:xfrm>
            <a:off x="1850317" y="2288123"/>
            <a:ext cx="2776767" cy="4110857"/>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4599771" y="2296501"/>
            <a:ext cx="2545556" cy="4115316"/>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1855537" y="0"/>
            <a:ext cx="10128645" cy="2286000"/>
          </a:xfrm>
          <a:prstGeom prst="rect">
            <a:avLst/>
          </a:prstGeom>
          <a:noFill/>
          <a:ln w="9525">
            <a:noFill/>
            <a:miter lim="800000"/>
            <a:headEnd/>
            <a:tailEnd/>
          </a:ln>
        </p:spPr>
      </p:pic>
      <p:pic>
        <p:nvPicPr>
          <p:cNvPr id="2058" name="Picture 10"/>
          <p:cNvPicPr>
            <a:picLocks noChangeAspect="1" noChangeArrowheads="1"/>
          </p:cNvPicPr>
          <p:nvPr/>
        </p:nvPicPr>
        <p:blipFill>
          <a:blip r:embed="rId6" cstate="print"/>
          <a:srcRect/>
          <a:stretch>
            <a:fillRect/>
          </a:stretch>
        </p:blipFill>
        <p:spPr bwMode="auto">
          <a:xfrm>
            <a:off x="7371105" y="2808923"/>
            <a:ext cx="4314825" cy="3800475"/>
          </a:xfrm>
          <a:prstGeom prst="rect">
            <a:avLst/>
          </a:prstGeom>
          <a:noFill/>
          <a:ln w="9525">
            <a:noFill/>
            <a:miter lim="800000"/>
            <a:headEnd/>
            <a:tailEnd/>
          </a:ln>
        </p:spPr>
      </p:pic>
      <p:sp>
        <p:nvSpPr>
          <p:cNvPr id="18" name="TextBox 17"/>
          <p:cNvSpPr txBox="1"/>
          <p:nvPr/>
        </p:nvSpPr>
        <p:spPr>
          <a:xfrm>
            <a:off x="7638757" y="2363372"/>
            <a:ext cx="3812345" cy="369332"/>
          </a:xfrm>
          <a:prstGeom prst="rect">
            <a:avLst/>
          </a:prstGeom>
          <a:noFill/>
        </p:spPr>
        <p:txBody>
          <a:bodyPr wrap="square" rtlCol="0">
            <a:spAutoFit/>
          </a:bodyPr>
          <a:lstStyle/>
          <a:p>
            <a:r>
              <a:rPr lang="en-US" dirty="0" smtClean="0"/>
              <a:t>BREAKDOWN OF INVESTMENTS $$$$$$$</a:t>
            </a:r>
            <a:endParaRPr lang="en-US" dirty="0"/>
          </a:p>
        </p:txBody>
      </p:sp>
    </p:spTree>
    <p:extLst>
      <p:ext uri="{BB962C8B-B14F-4D97-AF65-F5344CB8AC3E}">
        <p14:creationId xmlns:p14="http://schemas.microsoft.com/office/powerpoint/2010/main" val="21794252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TC104033927[[fn=Main Event]]</Template>
  <TotalTime>465</TotalTime>
  <Words>579</Words>
  <Application>Microsoft Office PowerPoint</Application>
  <PresentationFormat>Widescreen</PresentationFormat>
  <Paragraphs>53</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Impact</vt:lpstr>
      <vt:lpstr>Main Event</vt:lpstr>
      <vt:lpstr>2015 Sustainable Chicago</vt:lpstr>
      <vt:lpstr>BRIEF History</vt:lpstr>
      <vt:lpstr>urbanization</vt:lpstr>
      <vt:lpstr>PowerPoint Presentation</vt:lpstr>
      <vt:lpstr>SUSTAINABILTY</vt:lpstr>
      <vt:lpstr>2015 Sustainable Chicago Action  Agenda</vt:lpstr>
      <vt:lpstr>2015 Sustainable Chicago Action  Agenda</vt:lpstr>
      <vt:lpstr>2015 Sustainable Chicago Action  Agenda</vt:lpstr>
      <vt:lpstr>PowerPoint Presentation</vt:lpstr>
      <vt:lpstr>PowerPoint Presentation</vt:lpstr>
      <vt:lpstr>Progress Report: 2013 &amp; 2014</vt:lpstr>
      <vt:lpstr>PowerPoint Presentation</vt:lpstr>
      <vt:lpstr>PowerPoint Presentation</vt:lpstr>
      <vt:lpstr>Progress Report: 2013 &amp; 2014</vt:lpstr>
      <vt:lpstr>PowerPoint Presentation</vt:lpstr>
      <vt:lpstr>PowerPoint Presentation</vt:lpstr>
      <vt:lpstr>PowerPoint Presentation</vt:lpstr>
      <vt:lpstr>Progress Report: 2013 &amp; 2014</vt:lpstr>
      <vt:lpstr>CATEGORIES 4 – 7 GOALS</vt:lpstr>
      <vt:lpstr>PowerPoint Presentation</vt:lpstr>
      <vt:lpstr>BIBLIOGRAPHY</vt:lpstr>
      <vt:lpstr>THANK YOU</vt:lpstr>
    </vt:vector>
  </TitlesOfParts>
  <Company>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cHICAGO SUSTAINABILITY 2015</dc:title>
  <dc:creator>student</dc:creator>
  <cp:lastModifiedBy>V31</cp:lastModifiedBy>
  <cp:revision>26</cp:revision>
  <dcterms:created xsi:type="dcterms:W3CDTF">2014-11-04T23:23:14Z</dcterms:created>
  <dcterms:modified xsi:type="dcterms:W3CDTF">2014-11-06T19:24:52Z</dcterms:modified>
</cp:coreProperties>
</file>