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480" r:id="rId2"/>
    <p:sldId id="257" r:id="rId3"/>
    <p:sldId id="394" r:id="rId4"/>
    <p:sldId id="403" r:id="rId5"/>
    <p:sldId id="392" r:id="rId6"/>
    <p:sldId id="464" r:id="rId7"/>
    <p:sldId id="465" r:id="rId8"/>
    <p:sldId id="467" r:id="rId9"/>
    <p:sldId id="463" r:id="rId10"/>
    <p:sldId id="460" r:id="rId11"/>
    <p:sldId id="461" r:id="rId12"/>
    <p:sldId id="462" r:id="rId13"/>
    <p:sldId id="470" r:id="rId14"/>
    <p:sldId id="471" r:id="rId15"/>
    <p:sldId id="469" r:id="rId16"/>
    <p:sldId id="466" r:id="rId17"/>
    <p:sldId id="448" r:id="rId18"/>
    <p:sldId id="449" r:id="rId19"/>
    <p:sldId id="406" r:id="rId20"/>
    <p:sldId id="450" r:id="rId21"/>
    <p:sldId id="451" r:id="rId22"/>
    <p:sldId id="472" r:id="rId23"/>
    <p:sldId id="473" r:id="rId24"/>
    <p:sldId id="404" r:id="rId25"/>
    <p:sldId id="409" r:id="rId26"/>
    <p:sldId id="408" r:id="rId27"/>
    <p:sldId id="399" r:id="rId28"/>
    <p:sldId id="447" r:id="rId29"/>
    <p:sldId id="445" r:id="rId30"/>
    <p:sldId id="401" r:id="rId31"/>
    <p:sldId id="446" r:id="rId32"/>
    <p:sldId id="444" r:id="rId33"/>
    <p:sldId id="474" r:id="rId34"/>
    <p:sldId id="400" r:id="rId35"/>
    <p:sldId id="477" r:id="rId36"/>
    <p:sldId id="478" r:id="rId37"/>
    <p:sldId id="485" r:id="rId38"/>
    <p:sldId id="481" r:id="rId39"/>
    <p:sldId id="482" r:id="rId40"/>
    <p:sldId id="483" r:id="rId41"/>
    <p:sldId id="484" r:id="rId42"/>
    <p:sldId id="486" r:id="rId43"/>
    <p:sldId id="402" r:id="rId44"/>
    <p:sldId id="395" r:id="rId45"/>
    <p:sldId id="452" r:id="rId46"/>
    <p:sldId id="396" r:id="rId47"/>
    <p:sldId id="410" r:id="rId48"/>
    <p:sldId id="476" r:id="rId49"/>
    <p:sldId id="475" r:id="rId50"/>
    <p:sldId id="351" r:id="rId51"/>
    <p:sldId id="387"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5E5"/>
    <a:srgbClr val="EF0F94"/>
    <a:srgbClr val="F9CFF7"/>
    <a:srgbClr val="31C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24" autoAdjust="0"/>
  </p:normalViewPr>
  <p:slideViewPr>
    <p:cSldViewPr>
      <p:cViewPr varScale="1">
        <p:scale>
          <a:sx n="76" d="100"/>
          <a:sy n="76" d="100"/>
        </p:scale>
        <p:origin x="-11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357" cy="479722"/>
          </a:xfrm>
          <a:prstGeom prst="rect">
            <a:avLst/>
          </a:prstGeom>
        </p:spPr>
        <p:txBody>
          <a:bodyPr vert="horz" lIns="96103" tIns="48052" rIns="96103" bIns="48052" rtlCol="0"/>
          <a:lstStyle>
            <a:lvl1pPr algn="l">
              <a:defRPr sz="1300"/>
            </a:lvl1pPr>
          </a:lstStyle>
          <a:p>
            <a:endParaRPr lang="en-US"/>
          </a:p>
        </p:txBody>
      </p:sp>
      <p:sp>
        <p:nvSpPr>
          <p:cNvPr id="3" name="Date Placeholder 2"/>
          <p:cNvSpPr>
            <a:spLocks noGrp="1"/>
          </p:cNvSpPr>
          <p:nvPr>
            <p:ph type="dt" sz="quarter" idx="1"/>
          </p:nvPr>
        </p:nvSpPr>
        <p:spPr>
          <a:xfrm>
            <a:off x="4143210" y="2"/>
            <a:ext cx="3170357" cy="479722"/>
          </a:xfrm>
          <a:prstGeom prst="rect">
            <a:avLst/>
          </a:prstGeom>
        </p:spPr>
        <p:txBody>
          <a:bodyPr vert="horz" lIns="96103" tIns="48052" rIns="96103" bIns="48052" rtlCol="0"/>
          <a:lstStyle>
            <a:lvl1pPr algn="r">
              <a:defRPr sz="1300"/>
            </a:lvl1pPr>
          </a:lstStyle>
          <a:p>
            <a:fld id="{9B4FAEF2-7362-4796-9A44-2C1539C7B391}" type="datetimeFigureOut">
              <a:rPr lang="en-US" smtClean="0"/>
              <a:pPr/>
              <a:t>9/18/13</a:t>
            </a:fld>
            <a:endParaRPr lang="en-US"/>
          </a:p>
        </p:txBody>
      </p:sp>
      <p:sp>
        <p:nvSpPr>
          <p:cNvPr id="4" name="Footer Placeholder 3"/>
          <p:cNvSpPr>
            <a:spLocks noGrp="1"/>
          </p:cNvSpPr>
          <p:nvPr>
            <p:ph type="ftr" sz="quarter" idx="2"/>
          </p:nvPr>
        </p:nvSpPr>
        <p:spPr>
          <a:xfrm>
            <a:off x="1" y="9119786"/>
            <a:ext cx="3170357" cy="479722"/>
          </a:xfrm>
          <a:prstGeom prst="rect">
            <a:avLst/>
          </a:prstGeom>
        </p:spPr>
        <p:txBody>
          <a:bodyPr vert="horz" lIns="96103" tIns="48052" rIns="96103" bIns="48052" rtlCol="0" anchor="b"/>
          <a:lstStyle>
            <a:lvl1pPr algn="l">
              <a:defRPr sz="1300"/>
            </a:lvl1pPr>
          </a:lstStyle>
          <a:p>
            <a:endParaRPr lang="en-US"/>
          </a:p>
        </p:txBody>
      </p:sp>
      <p:sp>
        <p:nvSpPr>
          <p:cNvPr id="5" name="Slide Number Placeholder 4"/>
          <p:cNvSpPr>
            <a:spLocks noGrp="1"/>
          </p:cNvSpPr>
          <p:nvPr>
            <p:ph type="sldNum" sz="quarter" idx="3"/>
          </p:nvPr>
        </p:nvSpPr>
        <p:spPr>
          <a:xfrm>
            <a:off x="4143210" y="9119786"/>
            <a:ext cx="3170357" cy="479722"/>
          </a:xfrm>
          <a:prstGeom prst="rect">
            <a:avLst/>
          </a:prstGeom>
        </p:spPr>
        <p:txBody>
          <a:bodyPr vert="horz" lIns="96103" tIns="48052" rIns="96103" bIns="48052" rtlCol="0" anchor="b"/>
          <a:lstStyle>
            <a:lvl1pPr algn="r">
              <a:defRPr sz="1300"/>
            </a:lvl1pPr>
          </a:lstStyle>
          <a:p>
            <a:fld id="{E77E3495-3A88-4D92-9A7B-EE0C8559E2B6}" type="slidenum">
              <a:rPr lang="en-US" smtClean="0"/>
              <a:pPr/>
              <a:t>‹#›</a:t>
            </a:fld>
            <a:endParaRPr lang="en-US"/>
          </a:p>
        </p:txBody>
      </p:sp>
    </p:spTree>
    <p:extLst>
      <p:ext uri="{BB962C8B-B14F-4D97-AF65-F5344CB8AC3E}">
        <p14:creationId xmlns:p14="http://schemas.microsoft.com/office/powerpoint/2010/main" val="401521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103" tIns="48052" rIns="96103" bIns="48052"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103" tIns="48052" rIns="96103" bIns="48052" rtlCol="0"/>
          <a:lstStyle>
            <a:lvl1pPr algn="r">
              <a:defRPr sz="1300"/>
            </a:lvl1pPr>
          </a:lstStyle>
          <a:p>
            <a:fld id="{84A70364-8A43-4EB9-9987-A1B64701A508}" type="datetimeFigureOut">
              <a:rPr lang="en-US" smtClean="0"/>
              <a:pPr/>
              <a:t>9/18/13</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103" tIns="48052" rIns="96103" bIns="4805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103" tIns="48052" rIns="96103" bIns="480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3"/>
            <a:ext cx="3169920" cy="480060"/>
          </a:xfrm>
          <a:prstGeom prst="rect">
            <a:avLst/>
          </a:prstGeom>
        </p:spPr>
        <p:txBody>
          <a:bodyPr vert="horz" lIns="96103" tIns="48052" rIns="96103" bIns="48052"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103" tIns="48052" rIns="96103" bIns="48052" rtlCol="0" anchor="b"/>
          <a:lstStyle>
            <a:lvl1pPr algn="r">
              <a:defRPr sz="1300"/>
            </a:lvl1pPr>
          </a:lstStyle>
          <a:p>
            <a:fld id="{F0B6330C-17B4-45E8-B41F-BA5C131FD479}" type="slidenum">
              <a:rPr lang="en-US" smtClean="0"/>
              <a:pPr/>
              <a:t>‹#›</a:t>
            </a:fld>
            <a:endParaRPr lang="en-US"/>
          </a:p>
        </p:txBody>
      </p:sp>
    </p:spTree>
    <p:extLst>
      <p:ext uri="{BB962C8B-B14F-4D97-AF65-F5344CB8AC3E}">
        <p14:creationId xmlns:p14="http://schemas.microsoft.com/office/powerpoint/2010/main" val="18561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51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B6330C-17B4-45E8-B41F-BA5C131FD47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130425"/>
            <a:ext cx="7086600" cy="688975"/>
          </a:xfrm>
        </p:spPr>
        <p:txBody>
          <a:bodyPr>
            <a:normAutofit/>
          </a:bodyPr>
          <a:lstStyle>
            <a:lvl1pPr algn="l">
              <a:defRPr sz="3200" baseline="0"/>
            </a:lvl1pPr>
          </a:lstStyle>
          <a:p>
            <a:r>
              <a:rPr lang="en-US" dirty="0" smtClean="0"/>
              <a:t>SLIDE TITLE IN ALL CAPS</a:t>
            </a:r>
            <a:endParaRPr lang="en-US" dirty="0"/>
          </a:p>
        </p:txBody>
      </p:sp>
      <p:sp>
        <p:nvSpPr>
          <p:cNvPr id="3" name="Subtitle 2"/>
          <p:cNvSpPr>
            <a:spLocks noGrp="1"/>
          </p:cNvSpPr>
          <p:nvPr>
            <p:ph type="subTitle" idx="1"/>
          </p:nvPr>
        </p:nvSpPr>
        <p:spPr>
          <a:xfrm>
            <a:off x="1371600" y="2819400"/>
            <a:ext cx="7086600" cy="609600"/>
          </a:xfrm>
        </p:spPr>
        <p:txBody>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3" name="Content Placeholder 2"/>
          <p:cNvSpPr>
            <a:spLocks noGrp="1"/>
          </p:cNvSpPr>
          <p:nvPr>
            <p:ph idx="1"/>
          </p:nvPr>
        </p:nvSpPr>
        <p:spPr>
          <a:xfrm>
            <a:off x="1371600" y="1219200"/>
            <a:ext cx="73152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0"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2"/>
          </p:nvPr>
        </p:nvSpPr>
        <p:spPr>
          <a:xfrm>
            <a:off x="5029200" y="1219200"/>
            <a:ext cx="3962400" cy="4953000"/>
          </a:xfrm>
        </p:spPr>
        <p:txBody>
          <a:bodyPr/>
          <a:lstStyle/>
          <a:p>
            <a:r>
              <a:rPr lang="en-US" smtClean="0"/>
              <a:t>Click icon to add picture</a:t>
            </a:r>
            <a:endParaRPr lang="en-US"/>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4"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1219200"/>
            <a:ext cx="3657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4" name="Title 1"/>
          <p:cNvSpPr>
            <a:spLocks noGrp="1"/>
          </p:cNvSpPr>
          <p:nvPr>
            <p:ph type="title" hasCustomPrompt="1"/>
          </p:nvPr>
        </p:nvSpPr>
        <p:spPr>
          <a:xfrm>
            <a:off x="1371600" y="457200"/>
            <a:ext cx="7391400" cy="715962"/>
          </a:xfrm>
        </p:spPr>
        <p:txBody>
          <a:bodyPr>
            <a:normAutofit/>
          </a:bodyPr>
          <a:lstStyle>
            <a:lvl1pPr algn="l">
              <a:defRPr sz="3200"/>
            </a:lvl1pPr>
          </a:lstStyle>
          <a:p>
            <a:r>
              <a:rPr lang="en-US" dirty="0" smtClean="0"/>
              <a:t>SLIDE TITLE IN ALL CAPS</a:t>
            </a:r>
            <a:endParaRPr lang="en-US" dirty="0"/>
          </a:p>
        </p:txBody>
      </p:sp>
      <p:sp>
        <p:nvSpPr>
          <p:cNvPr id="9" name="Content Placeholder 2"/>
          <p:cNvSpPr>
            <a:spLocks noGrp="1"/>
          </p:cNvSpPr>
          <p:nvPr>
            <p:ph idx="15"/>
          </p:nvPr>
        </p:nvSpPr>
        <p:spPr>
          <a:xfrm>
            <a:off x="5105400" y="1219200"/>
            <a:ext cx="3657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13"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371600" y="457200"/>
            <a:ext cx="7315200" cy="715962"/>
          </a:xfrm>
        </p:spPr>
        <p:txBody>
          <a:bodyPr>
            <a:normAutofit/>
          </a:bodyPr>
          <a:lstStyle>
            <a:lvl1pPr algn="l">
              <a:defRPr sz="3200"/>
            </a:lvl1pPr>
          </a:lstStyle>
          <a:p>
            <a:r>
              <a:rPr lang="en-US" dirty="0" smtClean="0"/>
              <a:t>SLIDE TITLE IN ALL CAPS</a:t>
            </a:r>
            <a:endParaRPr lang="en-US" dirty="0"/>
          </a:p>
        </p:txBody>
      </p:sp>
      <p:sp>
        <p:nvSpPr>
          <p:cNvPr id="7"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9" name="TextBox 8"/>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8"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7" name="TextBox 6"/>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6"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47800" y="685799"/>
            <a:ext cx="75438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7"/>
          <p:cNvSpPr>
            <a:spLocks noGrp="1"/>
          </p:cNvSpPr>
          <p:nvPr>
            <p:ph type="body" sz="quarter" idx="13" hasCustomPrompt="1"/>
          </p:nvPr>
        </p:nvSpPr>
        <p:spPr>
          <a:xfrm>
            <a:off x="0" y="685800"/>
            <a:ext cx="1371600" cy="5105400"/>
          </a:xfrm>
        </p:spPr>
        <p:txBody>
          <a:bodyPr>
            <a:normAutofit/>
          </a:bodyPr>
          <a:lstStyle>
            <a:lvl1pPr marL="55563" indent="-55563">
              <a:defRPr sz="1100" b="0" baseline="0">
                <a:solidFill>
                  <a:schemeClr val="bg1"/>
                </a:solidFill>
              </a:defRPr>
            </a:lvl1pPr>
            <a:lvl2pPr marL="228600" indent="-228600">
              <a:defRPr sz="1100"/>
            </a:lvl2pPr>
            <a:lvl3pPr marL="228600" indent="-228600">
              <a:defRPr sz="1100"/>
            </a:lvl3pPr>
            <a:lvl4pPr>
              <a:defRPr sz="1100"/>
            </a:lvl4pPr>
            <a:lvl5pPr>
              <a:defRPr sz="1100"/>
            </a:lvl5pPr>
          </a:lstStyle>
          <a:p>
            <a:pPr lvl="0"/>
            <a:r>
              <a:rPr lang="en-US" dirty="0" smtClean="0"/>
              <a:t>LECTURE OUTLINE IN ALL CAPS.  CURRENT TOPIC IN WHITE, ALL OTHERS IN GRAY</a:t>
            </a:r>
          </a:p>
        </p:txBody>
      </p:sp>
      <p:sp>
        <p:nvSpPr>
          <p:cNvPr id="10" name="TextBox 9"/>
          <p:cNvSpPr txBox="1"/>
          <p:nvPr userDrawn="1"/>
        </p:nvSpPr>
        <p:spPr>
          <a:xfrm>
            <a:off x="0" y="1"/>
            <a:ext cx="1371600" cy="276999"/>
          </a:xfrm>
          <a:prstGeom prst="rect">
            <a:avLst/>
          </a:prstGeom>
          <a:noFill/>
        </p:spPr>
        <p:txBody>
          <a:bodyPr wrap="square" rtlCol="0">
            <a:spAutoFit/>
          </a:bodyPr>
          <a:lstStyle/>
          <a:p>
            <a:r>
              <a:rPr lang="en-US" sz="1200" b="1" dirty="0" smtClean="0">
                <a:solidFill>
                  <a:schemeClr val="bg1"/>
                </a:solidFill>
              </a:rPr>
              <a:t>LECTURE OUTLINE</a:t>
            </a:r>
            <a:endParaRPr lang="en-US" sz="1200" b="1" dirty="0">
              <a:solidFill>
                <a:schemeClr val="bg1"/>
              </a:solidFill>
            </a:endParaRPr>
          </a:p>
        </p:txBody>
      </p:sp>
      <p:sp>
        <p:nvSpPr>
          <p:cNvPr id="9"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28600"/>
            <a:ext cx="7543800" cy="838200"/>
          </a:xfrm>
          <a:prstGeom prst="rect">
            <a:avLst/>
          </a:prstGeom>
        </p:spPr>
        <p:txBody>
          <a:bodyPr vert="horz" lIns="91440" tIns="45720" rIns="91440" bIns="45720" rtlCol="0" anchor="ctr">
            <a:normAutofit/>
          </a:bodyPr>
          <a:lstStyle/>
          <a:p>
            <a:r>
              <a:rPr lang="en-US" dirty="0" smtClean="0"/>
              <a:t>SLIDE TITLE IN ALL CAPS</a:t>
            </a:r>
            <a:endParaRPr lang="en-US" dirty="0"/>
          </a:p>
        </p:txBody>
      </p:sp>
      <p:sp>
        <p:nvSpPr>
          <p:cNvPr id="3" name="Text Placeholder 2"/>
          <p:cNvSpPr>
            <a:spLocks noGrp="1"/>
          </p:cNvSpPr>
          <p:nvPr>
            <p:ph type="body" idx="1"/>
          </p:nvPr>
        </p:nvSpPr>
        <p:spPr>
          <a:xfrm>
            <a:off x="1371600" y="1066800"/>
            <a:ext cx="75438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800600" y="640080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SUSTAINABLE SITES</a:t>
            </a:r>
            <a:endParaRPr lang="en-US" dirty="0"/>
          </a:p>
        </p:txBody>
      </p:sp>
      <p:sp>
        <p:nvSpPr>
          <p:cNvPr id="6" name="Rectangle 5"/>
          <p:cNvSpPr/>
          <p:nvPr/>
        </p:nvSpPr>
        <p:spPr>
          <a:xfrm>
            <a:off x="0" y="0"/>
            <a:ext cx="1371600" cy="6858000"/>
          </a:xfrm>
          <a:prstGeom prst="rect">
            <a:avLst/>
          </a:prstGeom>
          <a:solidFill>
            <a:srgbClr val="31C14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0" y="6088559"/>
            <a:ext cx="1371600" cy="769441"/>
          </a:xfrm>
          <a:prstGeom prst="rect">
            <a:avLst/>
          </a:prstGeom>
          <a:noFill/>
        </p:spPr>
        <p:txBody>
          <a:bodyPr wrap="square" lIns="91440" tIns="45720" rIns="91440" bIns="45720">
            <a:spAutoFit/>
          </a:bodyPr>
          <a:lstStyle/>
          <a:p>
            <a:pPr algn="l"/>
            <a:r>
              <a:rPr lang="en-US" sz="1100" b="1" cap="none" spc="0" dirty="0" smtClean="0">
                <a:ln w="12700">
                  <a:noFill/>
                  <a:prstDash val="solid"/>
                </a:ln>
                <a:solidFill>
                  <a:schemeClr val="bg1"/>
                </a:solidFill>
                <a:effectLst/>
              </a:rPr>
              <a:t>ARCH </a:t>
            </a:r>
            <a:r>
              <a:rPr lang="en-US" sz="1100" b="1" cap="none" spc="0" dirty="0" smtClean="0">
                <a:ln w="12700">
                  <a:noFill/>
                  <a:prstDash val="solid"/>
                </a:ln>
                <a:solidFill>
                  <a:schemeClr val="bg1"/>
                </a:solidFill>
                <a:effectLst/>
              </a:rPr>
              <a:t>3551</a:t>
            </a:r>
            <a:endParaRPr lang="en-US" sz="1100" b="1" cap="none" spc="0" dirty="0" smtClean="0">
              <a:ln w="12700">
                <a:noFill/>
                <a:prstDash val="solid"/>
              </a:ln>
              <a:solidFill>
                <a:schemeClr val="bg1"/>
              </a:solidFill>
              <a:effectLst/>
            </a:endParaRPr>
          </a:p>
          <a:p>
            <a:pPr algn="l"/>
            <a:r>
              <a:rPr lang="en-US" sz="1100" b="1" cap="none" spc="0" dirty="0" smtClean="0">
                <a:ln w="12700">
                  <a:noFill/>
                  <a:prstDash val="solid"/>
                </a:ln>
                <a:solidFill>
                  <a:schemeClr val="bg1"/>
                </a:solidFill>
                <a:effectLst/>
              </a:rPr>
              <a:t>SUSTAINABILITY THROUGH ARCHITECTURE</a:t>
            </a:r>
            <a:endParaRPr lang="en-US" sz="1100" b="1" cap="none" spc="0" dirty="0">
              <a:ln w="12700">
                <a:noFill/>
                <a:prstDash val="solid"/>
              </a:ln>
              <a:solidFill>
                <a:schemeClr val="bg1"/>
              </a:solidFill>
              <a:effectLst/>
            </a:endParaRPr>
          </a:p>
        </p:txBody>
      </p:sp>
      <p:sp>
        <p:nvSpPr>
          <p:cNvPr id="9" name="Rectangle 8"/>
          <p:cNvSpPr/>
          <p:nvPr/>
        </p:nvSpPr>
        <p:spPr>
          <a:xfrm>
            <a:off x="4343400" y="6596390"/>
            <a:ext cx="4800600" cy="261610"/>
          </a:xfrm>
          <a:prstGeom prst="rect">
            <a:avLst/>
          </a:prstGeom>
          <a:noFill/>
        </p:spPr>
        <p:txBody>
          <a:bodyPr wrap="square" lIns="91440" tIns="45720" rIns="91440" bIns="45720">
            <a:spAutoFit/>
          </a:bodyPr>
          <a:lstStyle/>
          <a:p>
            <a:pPr algn="r"/>
            <a:r>
              <a:rPr lang="en-US" sz="1100" b="1" cap="none" spc="0" dirty="0" smtClean="0">
                <a:ln w="12700">
                  <a:noFill/>
                  <a:prstDash val="solid"/>
                </a:ln>
                <a:solidFill>
                  <a:srgbClr val="31C142"/>
                </a:solidFill>
                <a:effectLst/>
              </a:rPr>
              <a:t>NEW YORK</a:t>
            </a:r>
            <a:r>
              <a:rPr lang="en-US" sz="1100" b="1" cap="none" spc="0" baseline="0" dirty="0" smtClean="0">
                <a:ln w="12700">
                  <a:noFill/>
                  <a:prstDash val="solid"/>
                </a:ln>
                <a:solidFill>
                  <a:srgbClr val="31C142"/>
                </a:solidFill>
                <a:effectLst/>
              </a:rPr>
              <a:t> CITY COLLEGE OF TECHNOLOGY</a:t>
            </a:r>
            <a:endParaRPr lang="en-US" sz="1100" b="1" cap="none" spc="0" dirty="0">
              <a:ln w="12700">
                <a:noFill/>
                <a:prstDash val="solid"/>
              </a:ln>
              <a:solidFill>
                <a:srgbClr val="31C142"/>
              </a:solidFill>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0" r:id="rId4"/>
    <p:sldLayoutId id="2147483666" r:id="rId5"/>
    <p:sldLayoutId id="2147483667" r:id="rId6"/>
    <p:sldLayoutId id="2147483669" r:id="rId7"/>
  </p:sldLayoutIdLst>
  <p:hf sldNum="0"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hyperlink" Target="http://www.nyc.gov/html/dep/html/drinking_water/droughthist.shtml" TargetMode="External"/><Relationship Id="rId5" Type="http://schemas.openxmlformats.org/officeDocument/2006/relationships/hyperlink" Target="http://www.nyc.gov/html/dep/html/drinking_water/maplevels_wide.s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gif"/></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YMD8gb4fTJk&amp;feature=related" TargetMode="External"/><Relationship Id="rId4" Type="http://schemas.openxmlformats.org/officeDocument/2006/relationships/hyperlink" Target="http://www.youtube.com/watch?v=c6KQNGTFQRQ" TargetMode="Externa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hyperlink" Target="http://findarticles.com/p/articles/mi_m1200/is_10_166/ai_n7069061" TargetMode="External"/><Relationship Id="rId4" Type="http://schemas.openxmlformats.org/officeDocument/2006/relationships/hyperlink" Target="http://www.degreedays.net/"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flowthefilm.com/trailer" TargetMode="External"/><Relationship Id="rId4" Type="http://schemas.openxmlformats.org/officeDocument/2006/relationships/hyperlink" Target="http://www.charitywater.org/" TargetMode="External"/><Relationship Id="rId5" Type="http://schemas.openxmlformats.org/officeDocument/2006/relationships/hyperlink" Target="http://www.foodandwaterwatch.org/" TargetMode="External"/><Relationship Id="rId6" Type="http://schemas.openxmlformats.org/officeDocument/2006/relationships/hyperlink" Target="http://www.water.org/" TargetMode="External"/><Relationship Id="rId7" Type="http://schemas.openxmlformats.org/officeDocument/2006/relationships/hyperlink" Target="http://www.nrdc.or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194" name="Picture 2" descr="F:\Arch 2450\Lecture 3\6a00d8341d191e53ef01053610dafd970b-600wi.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9" name="Title 4"/>
          <p:cNvSpPr>
            <a:spLocks noGrp="1"/>
          </p:cNvSpPr>
          <p:nvPr>
            <p:ph type="title"/>
          </p:nvPr>
        </p:nvSpPr>
        <p:spPr>
          <a:xfrm>
            <a:off x="6248400" y="5562600"/>
            <a:ext cx="2895600" cy="1295400"/>
          </a:xfrm>
        </p:spPr>
        <p:txBody>
          <a:bodyPr>
            <a:normAutofit/>
          </a:bodyPr>
          <a:lstStyle/>
          <a:p>
            <a:r>
              <a:rPr lang="en-US" sz="6600" dirty="0" smtClean="0">
                <a:solidFill>
                  <a:schemeClr val="accent2">
                    <a:lumMod val="75000"/>
                  </a:schemeClr>
                </a:solidFill>
                <a:latin typeface="+mn-lt"/>
              </a:rPr>
              <a:t>WATER</a:t>
            </a:r>
            <a:endParaRPr lang="en-US" sz="6600" dirty="0">
              <a:solidFill>
                <a:schemeClr val="accent2">
                  <a:lumMod val="75000"/>
                </a:schemeClr>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rch 2450\Lecture 3\aqueduct map.gif"/>
          <p:cNvPicPr>
            <a:picLocks noChangeAspect="1" noChangeArrowheads="1"/>
          </p:cNvPicPr>
          <p:nvPr/>
        </p:nvPicPr>
        <p:blipFill>
          <a:blip r:embed="rId3"/>
          <a:srcRect l="1515" r="1515"/>
          <a:stretch>
            <a:fillRect/>
          </a:stretch>
        </p:blipFill>
        <p:spPr bwMode="auto">
          <a:xfrm>
            <a:off x="1371600" y="-14315"/>
            <a:ext cx="4876800" cy="6872315"/>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1" name="TextBox 10"/>
          <p:cNvSpPr txBox="1"/>
          <p:nvPr/>
        </p:nvSpPr>
        <p:spPr>
          <a:xfrm>
            <a:off x="6400800" y="3465493"/>
            <a:ext cx="2438400" cy="954107"/>
          </a:xfrm>
          <a:prstGeom prst="rect">
            <a:avLst/>
          </a:prstGeom>
          <a:noFill/>
        </p:spPr>
        <p:txBody>
          <a:bodyPr wrap="square" rtlCol="0">
            <a:spAutoFit/>
          </a:bodyPr>
          <a:lstStyle/>
          <a:p>
            <a:r>
              <a:rPr lang="en-US" sz="1400" dirty="0" smtClean="0">
                <a:hlinkClick r:id="rId4"/>
              </a:rPr>
              <a:t>http://www.nyc.gov/html/dep/html/drinking_water/droughthist.shtml</a:t>
            </a:r>
            <a:endParaRPr lang="en-US" sz="1400" dirty="0" smtClean="0"/>
          </a:p>
          <a:p>
            <a:endParaRPr lang="en-US" sz="1400" dirty="0"/>
          </a:p>
        </p:txBody>
      </p:sp>
      <p:sp>
        <p:nvSpPr>
          <p:cNvPr id="12" name="TextBox 11"/>
          <p:cNvSpPr txBox="1"/>
          <p:nvPr/>
        </p:nvSpPr>
        <p:spPr>
          <a:xfrm>
            <a:off x="6400800" y="2743200"/>
            <a:ext cx="2590800" cy="707886"/>
          </a:xfrm>
          <a:prstGeom prst="rect">
            <a:avLst/>
          </a:prstGeom>
          <a:noFill/>
        </p:spPr>
        <p:txBody>
          <a:bodyPr wrap="square" rtlCol="0">
            <a:spAutoFit/>
          </a:bodyPr>
          <a:lstStyle/>
          <a:p>
            <a:r>
              <a:rPr lang="en-US" sz="2000" dirty="0" smtClean="0"/>
              <a:t>Drought and Consumption:</a:t>
            </a:r>
            <a:endParaRPr lang="en-US" sz="2000" dirty="0"/>
          </a:p>
        </p:txBody>
      </p:sp>
      <p:sp>
        <p:nvSpPr>
          <p:cNvPr id="13" name="TextBox 12"/>
          <p:cNvSpPr txBox="1"/>
          <p:nvPr/>
        </p:nvSpPr>
        <p:spPr>
          <a:xfrm>
            <a:off x="6400800" y="4837093"/>
            <a:ext cx="2590800" cy="707886"/>
          </a:xfrm>
          <a:prstGeom prst="rect">
            <a:avLst/>
          </a:prstGeom>
          <a:noFill/>
        </p:spPr>
        <p:txBody>
          <a:bodyPr wrap="square" rtlCol="0">
            <a:spAutoFit/>
          </a:bodyPr>
          <a:lstStyle/>
          <a:p>
            <a:r>
              <a:rPr lang="en-US" sz="2000" dirty="0" err="1" smtClean="0"/>
              <a:t>Realtime</a:t>
            </a:r>
            <a:r>
              <a:rPr lang="en-US" sz="2000" dirty="0" smtClean="0"/>
              <a:t> Reservoir Levels:</a:t>
            </a:r>
            <a:endParaRPr lang="en-US" sz="2000" dirty="0"/>
          </a:p>
        </p:txBody>
      </p:sp>
      <p:sp>
        <p:nvSpPr>
          <p:cNvPr id="14" name="TextBox 13"/>
          <p:cNvSpPr txBox="1"/>
          <p:nvPr/>
        </p:nvSpPr>
        <p:spPr>
          <a:xfrm>
            <a:off x="6400800" y="5446693"/>
            <a:ext cx="2438400" cy="954107"/>
          </a:xfrm>
          <a:prstGeom prst="rect">
            <a:avLst/>
          </a:prstGeom>
          <a:noFill/>
        </p:spPr>
        <p:txBody>
          <a:bodyPr wrap="square" rtlCol="0">
            <a:spAutoFit/>
          </a:bodyPr>
          <a:lstStyle/>
          <a:p>
            <a:r>
              <a:rPr lang="en-US" sz="1400" dirty="0" smtClean="0">
                <a:hlinkClick r:id="rId5"/>
              </a:rPr>
              <a:t>http://www.nyc.gov/html/dep/html/drinking_water/maplevels_wide.shtml</a:t>
            </a:r>
            <a:endParaRPr lang="en-US" sz="1400" dirty="0" smtClean="0"/>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2050" name="Picture 2" descr="F:\Arch 2450\Lecture 3\catskill.gif"/>
          <p:cNvPicPr>
            <a:picLocks noChangeAspect="1" noChangeArrowheads="1"/>
          </p:cNvPicPr>
          <p:nvPr/>
        </p:nvPicPr>
        <p:blipFill>
          <a:blip r:embed="rId3"/>
          <a:srcRect/>
          <a:stretch>
            <a:fillRect/>
          </a:stretch>
        </p:blipFill>
        <p:spPr bwMode="auto">
          <a:xfrm>
            <a:off x="1371599" y="0"/>
            <a:ext cx="7749781" cy="579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3074" name="Picture 2" descr="F:\Arch 2450\Lecture 3\croton.gif"/>
          <p:cNvPicPr>
            <a:picLocks noChangeAspect="1" noChangeArrowheads="1"/>
          </p:cNvPicPr>
          <p:nvPr/>
        </p:nvPicPr>
        <p:blipFill>
          <a:blip r:embed="rId3"/>
          <a:srcRect/>
          <a:stretch>
            <a:fillRect/>
          </a:stretch>
        </p:blipFill>
        <p:spPr bwMode="auto">
          <a:xfrm>
            <a:off x="1371600" y="0"/>
            <a:ext cx="5220992"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6" name="TextBox 5"/>
          <p:cNvSpPr txBox="1"/>
          <p:nvPr/>
        </p:nvSpPr>
        <p:spPr>
          <a:xfrm>
            <a:off x="6705600" y="6031468"/>
            <a:ext cx="2133600" cy="369332"/>
          </a:xfrm>
          <a:prstGeom prst="rect">
            <a:avLst/>
          </a:prstGeom>
          <a:noFill/>
        </p:spPr>
        <p:txBody>
          <a:bodyPr wrap="square" rtlCol="0">
            <a:spAutoFit/>
          </a:bodyPr>
          <a:lstStyle/>
          <a:p>
            <a:r>
              <a:rPr lang="en-US" dirty="0" smtClean="0">
                <a:solidFill>
                  <a:schemeClr val="bg1"/>
                </a:solidFill>
              </a:rPr>
              <a:t>DISTRIBUTION</a:t>
            </a:r>
            <a:endParaRPr lang="en-US" dirty="0">
              <a:solidFill>
                <a:schemeClr val="bg1"/>
              </a:solidFill>
            </a:endParaRPr>
          </a:p>
        </p:txBody>
      </p:sp>
      <p:pic>
        <p:nvPicPr>
          <p:cNvPr id="9218" name="Picture 2" descr="F:\Arch 2450\Lecture 3\Sawmill_Crossing.jpg"/>
          <p:cNvPicPr>
            <a:picLocks noChangeAspect="1" noChangeArrowheads="1"/>
          </p:cNvPicPr>
          <p:nvPr/>
        </p:nvPicPr>
        <p:blipFill>
          <a:blip r:embed="rId3"/>
          <a:srcRect/>
          <a:stretch>
            <a:fillRect/>
          </a:stretch>
        </p:blipFill>
        <p:spPr bwMode="auto">
          <a:xfrm>
            <a:off x="1371600" y="457200"/>
            <a:ext cx="7772400" cy="516864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6" name="TextBox 5"/>
          <p:cNvSpPr txBox="1"/>
          <p:nvPr/>
        </p:nvSpPr>
        <p:spPr>
          <a:xfrm>
            <a:off x="6705600" y="6031468"/>
            <a:ext cx="2133600" cy="369332"/>
          </a:xfrm>
          <a:prstGeom prst="rect">
            <a:avLst/>
          </a:prstGeom>
          <a:noFill/>
        </p:spPr>
        <p:txBody>
          <a:bodyPr wrap="square" rtlCol="0">
            <a:spAutoFit/>
          </a:bodyPr>
          <a:lstStyle/>
          <a:p>
            <a:r>
              <a:rPr lang="en-US" dirty="0" smtClean="0">
                <a:solidFill>
                  <a:schemeClr val="bg1"/>
                </a:solidFill>
              </a:rPr>
              <a:t>DISTRIBUTION</a:t>
            </a:r>
            <a:endParaRPr lang="en-US" dirty="0">
              <a:solidFill>
                <a:schemeClr val="bg1"/>
              </a:solidFill>
            </a:endParaRPr>
          </a:p>
        </p:txBody>
      </p:sp>
      <p:pic>
        <p:nvPicPr>
          <p:cNvPr id="10242" name="Picture 2" descr="F:\Arch 2450\Lecture 3\6a00d8341d191e53ef01053610df85970b-600wi.jpg"/>
          <p:cNvPicPr>
            <a:picLocks noChangeAspect="1" noChangeArrowheads="1"/>
          </p:cNvPicPr>
          <p:nvPr/>
        </p:nvPicPr>
        <p:blipFill>
          <a:blip r:embed="rId3"/>
          <a:srcRect/>
          <a:stretch>
            <a:fillRect/>
          </a:stretch>
        </p:blipFill>
        <p:spPr bwMode="auto">
          <a:xfrm>
            <a:off x="1371600" y="1143000"/>
            <a:ext cx="7772400" cy="404482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6" name="TextBox 5"/>
          <p:cNvSpPr txBox="1"/>
          <p:nvPr/>
        </p:nvSpPr>
        <p:spPr>
          <a:xfrm>
            <a:off x="6705600" y="6031468"/>
            <a:ext cx="2133600" cy="369332"/>
          </a:xfrm>
          <a:prstGeom prst="rect">
            <a:avLst/>
          </a:prstGeom>
          <a:noFill/>
        </p:spPr>
        <p:txBody>
          <a:bodyPr wrap="square" rtlCol="0">
            <a:spAutoFit/>
          </a:bodyPr>
          <a:lstStyle/>
          <a:p>
            <a:r>
              <a:rPr lang="en-US" dirty="0" smtClean="0">
                <a:solidFill>
                  <a:schemeClr val="bg1"/>
                </a:solidFill>
              </a:rPr>
              <a:t>DISTRIBUTION</a:t>
            </a:r>
            <a:endParaRPr lang="en-US" dirty="0">
              <a:solidFill>
                <a:schemeClr val="bg1"/>
              </a:solidFill>
            </a:endParaRPr>
          </a:p>
        </p:txBody>
      </p:sp>
      <p:pic>
        <p:nvPicPr>
          <p:cNvPr id="8194" name="Picture 2" descr="F:\Arch 2450\Lecture 3\6a00d8341d191e53ef01053610dafd970b-600wi.jpg"/>
          <p:cNvPicPr>
            <a:picLocks noChangeAspect="1" noChangeArrowheads="1"/>
          </p:cNvPicPr>
          <p:nvPr/>
        </p:nvPicPr>
        <p:blipFill>
          <a:blip r:embed="rId3"/>
          <a:srcRect/>
          <a:stretch>
            <a:fillRect/>
          </a:stretch>
        </p:blipFill>
        <p:spPr bwMode="auto">
          <a:xfrm>
            <a:off x="1371600" y="1143000"/>
            <a:ext cx="7772400" cy="444322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6146" name="Picture 2" descr="F:\Arch 2450\Lecture 3\NYC_Graphic.450.jpg"/>
          <p:cNvPicPr>
            <a:picLocks noChangeAspect="1" noChangeArrowheads="1"/>
          </p:cNvPicPr>
          <p:nvPr/>
        </p:nvPicPr>
        <p:blipFill>
          <a:blip r:embed="rId3"/>
          <a:srcRect/>
          <a:stretch>
            <a:fillRect/>
          </a:stretch>
        </p:blipFill>
        <p:spPr bwMode="auto">
          <a:xfrm>
            <a:off x="1426788" y="0"/>
            <a:ext cx="5126412" cy="6858000"/>
          </a:xfrm>
          <a:prstGeom prst="rect">
            <a:avLst/>
          </a:prstGeom>
          <a:noFill/>
        </p:spPr>
      </p:pic>
      <p:sp>
        <p:nvSpPr>
          <p:cNvPr id="6" name="TextBox 5"/>
          <p:cNvSpPr txBox="1"/>
          <p:nvPr/>
        </p:nvSpPr>
        <p:spPr>
          <a:xfrm>
            <a:off x="6705600" y="6031468"/>
            <a:ext cx="2133600" cy="369332"/>
          </a:xfrm>
          <a:prstGeom prst="rect">
            <a:avLst/>
          </a:prstGeom>
          <a:noFill/>
        </p:spPr>
        <p:txBody>
          <a:bodyPr wrap="square" rtlCol="0">
            <a:spAutoFit/>
          </a:bodyPr>
          <a:lstStyle/>
          <a:p>
            <a:r>
              <a:rPr lang="en-US" dirty="0" smtClean="0">
                <a:solidFill>
                  <a:schemeClr val="bg1"/>
                </a:solidFill>
              </a:rPr>
              <a:t>DISTRIBUTION</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iverCity.jpg"/>
          <p:cNvPicPr>
            <a:picLocks noChangeAspect="1"/>
          </p:cNvPicPr>
          <p:nvPr/>
        </p:nvPicPr>
        <p:blipFill>
          <a:blip r:embed="rId3"/>
          <a:srcRect t="6383" r="1354"/>
          <a:stretch>
            <a:fillRect/>
          </a:stretch>
        </p:blipFill>
        <p:spPr>
          <a:xfrm>
            <a:off x="1371600" y="3505200"/>
            <a:ext cx="7772400" cy="3352800"/>
          </a:xfrm>
          <a:prstGeom prst="rect">
            <a:avLst/>
          </a:prstGeom>
        </p:spPr>
      </p:pic>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219200"/>
            <a:ext cx="3886200" cy="5181600"/>
          </a:xfrm>
        </p:spPr>
        <p:txBody>
          <a:bodyPr/>
          <a:lstStyle/>
          <a:p>
            <a:pPr marL="458788" indent="-457200"/>
            <a:r>
              <a:rPr lang="en-US" dirty="0" smtClean="0"/>
              <a:t>90% of the surface is impermeable in urban areas</a:t>
            </a:r>
          </a:p>
          <a:p>
            <a:pPr marL="458788" indent="-457200"/>
            <a:r>
              <a:rPr lang="en-US" dirty="0" smtClean="0"/>
              <a:t>35% in suburban areas.</a:t>
            </a:r>
            <a:r>
              <a:rPr lang="en-US" sz="2000" baseline="30000" dirty="0" smtClean="0"/>
              <a:t>1 </a:t>
            </a:r>
            <a:endParaRPr lang="en-US" dirty="0" smtClean="0"/>
          </a:p>
          <a:p>
            <a:pPr marL="458788"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8-suburb-homes-714.jpg"/>
          <p:cNvPicPr>
            <a:picLocks noChangeAspect="1"/>
          </p:cNvPicPr>
          <p:nvPr/>
        </p:nvPicPr>
        <p:blipFill>
          <a:blip r:embed="rId4"/>
          <a:srcRect/>
          <a:stretch>
            <a:fillRect/>
          </a:stretch>
        </p:blipFill>
        <p:spPr>
          <a:xfrm>
            <a:off x="5257800" y="152400"/>
            <a:ext cx="3886200" cy="322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219200"/>
            <a:ext cx="7543800" cy="5181600"/>
          </a:xfrm>
        </p:spPr>
        <p:txBody>
          <a:bodyPr/>
          <a:lstStyle/>
          <a:p>
            <a:pPr marL="458788" indent="-457200"/>
            <a:r>
              <a:rPr lang="en-US" dirty="0" smtClean="0"/>
              <a:t>Breakdown of impermeable surfaces Nationwide</a:t>
            </a:r>
            <a:r>
              <a:rPr lang="en-US" sz="2000" baseline="30000" dirty="0" smtClean="0"/>
              <a:t>1</a:t>
            </a:r>
            <a:r>
              <a:rPr lang="en-US" dirty="0" smtClean="0"/>
              <a:t>:</a:t>
            </a:r>
          </a:p>
          <a:p>
            <a:pPr marL="914400" lvl="1" indent="-457200"/>
            <a:r>
              <a:rPr lang="en-US" dirty="0" smtClean="0"/>
              <a:t>29%	Buildings</a:t>
            </a:r>
          </a:p>
          <a:p>
            <a:pPr marL="914400" lvl="1" indent="-457200"/>
            <a:r>
              <a:rPr lang="en-US" dirty="0" smtClean="0"/>
              <a:t>28%	Roads</a:t>
            </a:r>
          </a:p>
          <a:p>
            <a:pPr marL="914400" lvl="1" indent="-457200"/>
            <a:r>
              <a:rPr lang="en-US" dirty="0" smtClean="0"/>
              <a:t>25%	Parking lots</a:t>
            </a:r>
          </a:p>
          <a:p>
            <a:pPr marL="914400" lvl="1" indent="-457200"/>
            <a:r>
              <a:rPr lang="en-US" dirty="0" smtClean="0"/>
              <a:t>14%	Driveways, sidewalks, patios, and pools</a:t>
            </a:r>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143000"/>
            <a:ext cx="3886200" cy="5334000"/>
          </a:xfrm>
        </p:spPr>
        <p:txBody>
          <a:bodyPr/>
          <a:lstStyle/>
          <a:p>
            <a:pPr marL="458788" indent="-457200"/>
            <a:r>
              <a:rPr lang="en-US" dirty="0" smtClean="0"/>
              <a:t>Humans, and both land and aquatic flora and fauna are affected by a decrease in porosity by</a:t>
            </a:r>
            <a:r>
              <a:rPr lang="en-US" baseline="30000" dirty="0" smtClean="0"/>
              <a:t>1</a:t>
            </a:r>
            <a:r>
              <a:rPr lang="en-US" dirty="0" smtClean="0"/>
              <a:t>:</a:t>
            </a:r>
          </a:p>
          <a:p>
            <a:pPr marL="858838" lvl="1" indent="-396875"/>
            <a:r>
              <a:rPr lang="en-US" dirty="0" smtClean="0"/>
              <a:t>Storm-fed flows cause erosion of river/stream banks</a:t>
            </a:r>
          </a:p>
          <a:p>
            <a:pPr marL="858838" lvl="1" indent="-396875"/>
            <a:r>
              <a:rPr lang="en-US" dirty="0" smtClean="0"/>
              <a:t>Stormwater discharged from urban environments tends to be 43°F  (6°C) warmer than undeveloped areas</a:t>
            </a:r>
          </a:p>
          <a:p>
            <a:pPr marL="858838" lvl="1" indent="-396875">
              <a:buNone/>
            </a:pPr>
            <a:endParaRPr lang="en-US" dirty="0" smtClean="0"/>
          </a:p>
          <a:p>
            <a:pPr marL="858838" lvl="1" indent="-396875"/>
            <a:endParaRPr lang="en-US" dirty="0" smtClean="0"/>
          </a:p>
          <a:p>
            <a:pPr marL="858838" lvl="1" indent="-396875"/>
            <a:endParaRPr lang="en-US" dirty="0" smtClean="0"/>
          </a:p>
          <a:p>
            <a:pPr marL="858838" lvl="1" indent="-396875"/>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dirty="0" smtClean="0"/>
              <a:t>SUSTAINABLE SITES</a:t>
            </a:r>
            <a:endParaRPr lang="en-US" dirty="0"/>
          </a:p>
        </p:txBody>
      </p:sp>
      <p:pic>
        <p:nvPicPr>
          <p:cNvPr id="8" name="Picture 7" descr="CA_erosion.jpg"/>
          <p:cNvPicPr>
            <a:picLocks noChangeAspect="1"/>
          </p:cNvPicPr>
          <p:nvPr/>
        </p:nvPicPr>
        <p:blipFill>
          <a:blip r:embed="rId3"/>
          <a:stretch>
            <a:fillRect/>
          </a:stretch>
        </p:blipFill>
        <p:spPr>
          <a:xfrm>
            <a:off x="5257800" y="1295400"/>
            <a:ext cx="3669833" cy="365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371600" y="1219200"/>
            <a:ext cx="7315200" cy="5181600"/>
          </a:xfrm>
        </p:spPr>
        <p:txBody>
          <a:bodyPr>
            <a:normAutofit/>
          </a:bodyPr>
          <a:lstStyle/>
          <a:p>
            <a:r>
              <a:rPr lang="en-US" dirty="0" smtClean="0"/>
              <a:t>Review Reading and </a:t>
            </a:r>
            <a:r>
              <a:rPr lang="en-US" dirty="0" err="1" smtClean="0"/>
              <a:t>Homeworks</a:t>
            </a:r>
            <a:endParaRPr lang="en-US" dirty="0" smtClean="0"/>
          </a:p>
          <a:p>
            <a:r>
              <a:rPr lang="en-US" dirty="0" smtClean="0"/>
              <a:t>Site Water</a:t>
            </a:r>
          </a:p>
          <a:p>
            <a:pPr lvl="1"/>
            <a:r>
              <a:rPr lang="en-US" dirty="0" smtClean="0"/>
              <a:t>Stormwater</a:t>
            </a:r>
          </a:p>
          <a:p>
            <a:pPr lvl="1"/>
            <a:r>
              <a:rPr lang="en-US" dirty="0" smtClean="0"/>
              <a:t>Wastewater</a:t>
            </a:r>
          </a:p>
          <a:p>
            <a:r>
              <a:rPr lang="en-US" dirty="0" smtClean="0"/>
              <a:t>Homework</a:t>
            </a:r>
          </a:p>
          <a:p>
            <a:pPr>
              <a:buNone/>
            </a:pPr>
            <a:endParaRPr lang="en-US" dirty="0" smtClean="0"/>
          </a:p>
          <a:p>
            <a:endParaRPr lang="en-US" dirty="0" smtClean="0"/>
          </a:p>
          <a:p>
            <a:pPr>
              <a:buNone/>
            </a:pPr>
            <a:endParaRPr lang="en-US" dirty="0"/>
          </a:p>
        </p:txBody>
      </p:sp>
      <p:sp>
        <p:nvSpPr>
          <p:cNvPr id="5" name="Footer Placeholder 4"/>
          <p:cNvSpPr>
            <a:spLocks noGrp="1"/>
          </p:cNvSpPr>
          <p:nvPr>
            <p:ph type="ftr" sz="quarter" idx="3"/>
          </p:nvPr>
        </p:nvSpPr>
        <p:spPr/>
        <p:txBody>
          <a:bodyPr/>
          <a:lstStyle/>
          <a:p>
            <a:pPr algn="r"/>
            <a:r>
              <a:rPr lang="en-US" dirty="0" smtClean="0"/>
              <a:t>SUSTAINABLE SITES</a:t>
            </a:r>
            <a:endParaRPr lang="en-US" dirty="0"/>
          </a:p>
        </p:txBody>
      </p:sp>
      <p:sp>
        <p:nvSpPr>
          <p:cNvPr id="7" name="Text Placeholder 6"/>
          <p:cNvSpPr>
            <a:spLocks noGrp="1"/>
          </p:cNvSpPr>
          <p:nvPr>
            <p:ph type="body" sz="quarter" idx="13"/>
          </p:nvPr>
        </p:nvSpPr>
        <p:spPr>
          <a:xfrm>
            <a:off x="0" y="685800"/>
            <a:ext cx="1371600" cy="5105400"/>
          </a:xfrm>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143000"/>
            <a:ext cx="7543800" cy="5334000"/>
          </a:xfrm>
        </p:spPr>
        <p:txBody>
          <a:bodyPr/>
          <a:lstStyle/>
          <a:p>
            <a:pPr marL="458788" indent="-457200"/>
            <a:r>
              <a:rPr lang="en-US" dirty="0" smtClean="0"/>
              <a:t>Humans, and both land and aquatic flora and fauna are affected by a decrease in porosity by</a:t>
            </a:r>
            <a:r>
              <a:rPr lang="en-US" baseline="30000" dirty="0" smtClean="0"/>
              <a:t>1</a:t>
            </a:r>
            <a:r>
              <a:rPr lang="en-US" dirty="0" smtClean="0"/>
              <a:t>:</a:t>
            </a:r>
          </a:p>
          <a:p>
            <a:pPr marL="858838" lvl="1" indent="-396875"/>
            <a:endParaRPr lang="en-US" dirty="0" smtClean="0"/>
          </a:p>
          <a:p>
            <a:pPr marL="858838" lvl="1" indent="-396875"/>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450px-Leman_img_0573.jpg"/>
          <p:cNvPicPr>
            <a:picLocks noChangeAspect="1"/>
          </p:cNvPicPr>
          <p:nvPr/>
        </p:nvPicPr>
        <p:blipFill>
          <a:blip r:embed="rId3"/>
          <a:stretch>
            <a:fillRect/>
          </a:stretch>
        </p:blipFill>
        <p:spPr>
          <a:xfrm>
            <a:off x="1371600" y="1981200"/>
            <a:ext cx="3657600" cy="4876800"/>
          </a:xfrm>
          <a:prstGeom prst="rect">
            <a:avLst/>
          </a:prstGeom>
        </p:spPr>
      </p:pic>
      <p:sp>
        <p:nvSpPr>
          <p:cNvPr id="9" name="Content Placeholder 5"/>
          <p:cNvSpPr txBox="1">
            <a:spLocks/>
          </p:cNvSpPr>
          <p:nvPr/>
        </p:nvSpPr>
        <p:spPr>
          <a:xfrm>
            <a:off x="4572000" y="1981200"/>
            <a:ext cx="4495800" cy="4648200"/>
          </a:xfrm>
          <a:prstGeom prst="rect">
            <a:avLst/>
          </a:prstGeom>
        </p:spPr>
        <p:txBody>
          <a:bodyPr vert="horz" lIns="91440" tIns="45720" rIns="91440" bIns="45720" rtlCol="0">
            <a:normAutofit/>
          </a:bodyPr>
          <a:lstStyle/>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Pollutants such as nitrates, pesticides, motor oil, fertilizers, and salts are introduced to waterways and ground water. Several of these are potential carcinogens</a:t>
            </a:r>
          </a:p>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Sediment clouds the water, reducing oxygen and the penetration of sunlight, and destroy aquatic habitats</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858838" marR="0" lvl="1" indent="-396875"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143000"/>
            <a:ext cx="7543800" cy="5334000"/>
          </a:xfrm>
        </p:spPr>
        <p:txBody>
          <a:bodyPr/>
          <a:lstStyle/>
          <a:p>
            <a:pPr marL="458788" indent="-457200"/>
            <a:r>
              <a:rPr lang="en-US" dirty="0" smtClean="0"/>
              <a:t>Humans, and both land and aquatic flora and fauna are affected by a decrease in porosity by</a:t>
            </a:r>
            <a:r>
              <a:rPr lang="en-US" baseline="30000" dirty="0" smtClean="0"/>
              <a:t>1</a:t>
            </a:r>
            <a:r>
              <a:rPr lang="en-US" dirty="0" smtClean="0"/>
              <a:t>:</a:t>
            </a:r>
          </a:p>
          <a:p>
            <a:pPr marL="858838" lvl="1" indent="-396875"/>
            <a:r>
              <a:rPr lang="en-US" dirty="0" smtClean="0"/>
              <a:t>Aquifers are not recharged, which reduces water availability during dry seasons</a:t>
            </a:r>
          </a:p>
          <a:p>
            <a:pPr marL="858838" lvl="1" indent="-396875"/>
            <a:r>
              <a:rPr lang="en-US" dirty="0" smtClean="0"/>
              <a:t>Reduction in ground water, reduces the earth’s ability to cool surrounding areas (the ground can’t sweat) thereby increasing the urban heat island effect.</a:t>
            </a:r>
          </a:p>
          <a:p>
            <a:pPr marL="858838" lvl="1" indent="-396875">
              <a:buNone/>
            </a:pPr>
            <a:endParaRPr lang="en-US" dirty="0" smtClean="0"/>
          </a:p>
          <a:p>
            <a:pPr marL="858838" lvl="1" indent="-396875"/>
            <a:endParaRPr lang="en-US" dirty="0" smtClean="0"/>
          </a:p>
          <a:p>
            <a:pPr marL="858838" lvl="1" indent="-396875"/>
            <a:endParaRPr lang="en-US" dirty="0" smtClean="0"/>
          </a:p>
          <a:p>
            <a:pPr marL="858838" lvl="1" indent="-396875"/>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guatemala_sinkhole.jpg"/>
          <p:cNvPicPr>
            <a:picLocks noChangeAspect="1"/>
          </p:cNvPicPr>
          <p:nvPr/>
        </p:nvPicPr>
        <p:blipFill>
          <a:blip r:embed="rId3"/>
          <a:stretch>
            <a:fillRect/>
          </a:stretch>
        </p:blipFill>
        <p:spPr>
          <a:xfrm>
            <a:off x="1371600" y="3698630"/>
            <a:ext cx="4800600" cy="3159370"/>
          </a:xfrm>
          <a:prstGeom prst="rect">
            <a:avLst/>
          </a:prstGeom>
        </p:spPr>
      </p:pic>
      <p:pic>
        <p:nvPicPr>
          <p:cNvPr id="9" name="Picture 8" descr="Sinkhole Occurance.jpg"/>
          <p:cNvPicPr>
            <a:picLocks noChangeAspect="1"/>
          </p:cNvPicPr>
          <p:nvPr/>
        </p:nvPicPr>
        <p:blipFill>
          <a:blip r:embed="rId4" cstate="screen"/>
          <a:stretch>
            <a:fillRect/>
          </a:stretch>
        </p:blipFill>
        <p:spPr>
          <a:xfrm>
            <a:off x="5867400" y="3648859"/>
            <a:ext cx="3276600" cy="32091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11266" name="Picture 2" descr="F:\Arch 2450\Lecture 3\SinkholePoster.gif"/>
          <p:cNvPicPr>
            <a:picLocks noChangeAspect="1" noChangeArrowheads="1"/>
          </p:cNvPicPr>
          <p:nvPr/>
        </p:nvPicPr>
        <p:blipFill>
          <a:blip r:embed="rId3"/>
          <a:srcRect l="980" t="1249" r="1961"/>
          <a:stretch>
            <a:fillRect/>
          </a:stretch>
        </p:blipFill>
        <p:spPr bwMode="auto">
          <a:xfrm>
            <a:off x="1371600" y="152400"/>
            <a:ext cx="7772400" cy="62077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12290" name="Picture 2" descr="F:\Arch 2450\Lecture 3\giant-sink-hole-guatemala.jpg"/>
          <p:cNvPicPr>
            <a:picLocks noChangeAspect="1" noChangeArrowheads="1"/>
          </p:cNvPicPr>
          <p:nvPr/>
        </p:nvPicPr>
        <p:blipFill>
          <a:blip r:embed="rId3"/>
          <a:srcRect/>
          <a:stretch>
            <a:fillRect/>
          </a:stretch>
        </p:blipFill>
        <p:spPr bwMode="auto">
          <a:xfrm>
            <a:off x="1600200" y="178003"/>
            <a:ext cx="7010400" cy="4598823"/>
          </a:xfrm>
          <a:prstGeom prst="rect">
            <a:avLst/>
          </a:prstGeom>
          <a:noFill/>
        </p:spPr>
      </p:pic>
      <p:sp>
        <p:nvSpPr>
          <p:cNvPr id="6" name="TextBox 5"/>
          <p:cNvSpPr txBox="1"/>
          <p:nvPr/>
        </p:nvSpPr>
        <p:spPr>
          <a:xfrm>
            <a:off x="1524000" y="4876800"/>
            <a:ext cx="7467600" cy="2000548"/>
          </a:xfrm>
          <a:prstGeom prst="rect">
            <a:avLst/>
          </a:prstGeom>
          <a:noFill/>
        </p:spPr>
        <p:txBody>
          <a:bodyPr wrap="square" rtlCol="0">
            <a:spAutoFit/>
          </a:bodyPr>
          <a:lstStyle/>
          <a:p>
            <a:r>
              <a:rPr lang="en-US" sz="1400" dirty="0" smtClean="0"/>
              <a:t>New sinkholes have been correlated to land-use practices, especially from ground-water pumping and from construction and development practices. Sinkholes can also form when natural water-drainage patterns are changed and new water-diversion systems are developed. </a:t>
            </a:r>
          </a:p>
          <a:p>
            <a:endParaRPr lang="en-US" sz="1400" dirty="0" smtClean="0"/>
          </a:p>
          <a:p>
            <a:r>
              <a:rPr lang="en-US" sz="1400" dirty="0" smtClean="0"/>
              <a:t>The water below ground is actually helping to keep the surface soil in place. Ground-water pumping for urban water supply and for irrigation can produce new sinkholes In sinkhole-prone areas. If pumping results in a lowering of ground-water levels, then underground structural failure, and thus, sinkholes, can occur</a:t>
            </a:r>
          </a:p>
          <a:p>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219200"/>
            <a:ext cx="7543800" cy="5181600"/>
          </a:xfrm>
        </p:spPr>
        <p:txBody>
          <a:bodyPr/>
          <a:lstStyle/>
          <a:p>
            <a:pPr marL="514350" indent="-457200"/>
            <a:r>
              <a:rPr lang="en-US" dirty="0" smtClean="0"/>
              <a:t>In order to achieve Sustainability storm water must be contained on-site which…</a:t>
            </a:r>
          </a:p>
          <a:p>
            <a:pPr marL="914400" lvl="1" indent="-457200"/>
            <a:r>
              <a:rPr lang="en-US" dirty="0" smtClean="0"/>
              <a:t>Increases percolation into the ground water</a:t>
            </a:r>
          </a:p>
          <a:p>
            <a:pPr marL="914400" lvl="1" indent="-457200"/>
            <a:r>
              <a:rPr lang="en-US" dirty="0" smtClean="0"/>
              <a:t>Reduces direct discharge into nearby waterways</a:t>
            </a:r>
          </a:p>
          <a:p>
            <a:pPr marL="914400" lvl="1" indent="-457200"/>
            <a:r>
              <a:rPr lang="en-US" dirty="0" smtClean="0"/>
              <a:t>Delays entry into the municipal storm drain system, thereby reducing CSO (Combined Sewer Overflow) events</a:t>
            </a:r>
          </a:p>
          <a:p>
            <a:pPr marL="914400" lvl="1" indent="-457200"/>
            <a:r>
              <a:rPr lang="en-US" dirty="0" smtClean="0"/>
              <a:t>Removes pollutants from water before it’s returned to waterways</a:t>
            </a:r>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Rounded Rectangle 7"/>
          <p:cNvSpPr/>
          <p:nvPr/>
        </p:nvSpPr>
        <p:spPr>
          <a:xfrm>
            <a:off x="4724400" y="3962400"/>
            <a:ext cx="3886200" cy="2362200"/>
          </a:xfrm>
          <a:prstGeom prst="roundRect">
            <a:avLst/>
          </a:prstGeom>
          <a:solidFill>
            <a:schemeClr val="bg1"/>
          </a:solidFill>
          <a:ln>
            <a:solidFill>
              <a:srgbClr val="EF0F9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EF0F94"/>
                </a:solidFill>
              </a:rPr>
              <a:t>Studies show that untreated urban stormwater runoff generated in during the first hour of intense storm events – referred to as the “first flush” – can have even greater pollutant concentrations than raw sewage. During wet weather events. large quantities of untreated sewage and stormwater contaminated with surface pollutants discharge into the New York Harbor by way of more than 494 combined sewer outfalls.</a:t>
            </a:r>
            <a:r>
              <a:rPr lang="en-US" sz="1400" baseline="30000" dirty="0" smtClean="0">
                <a:solidFill>
                  <a:srgbClr val="EF0F94"/>
                </a:solidFill>
              </a:rPr>
              <a:t>2</a:t>
            </a:r>
            <a:endParaRPr lang="en-US" sz="1400" baseline="30000" dirty="0">
              <a:ln>
                <a:solidFill>
                  <a:schemeClr val="bg1"/>
                </a:solidFill>
              </a:ln>
              <a:solidFill>
                <a:srgbClr val="EF0F94"/>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914400" lvl="1" indent="-457200">
              <a:buNone/>
            </a:pPr>
            <a:endParaRPr lang="en-US" dirty="0" smtClean="0"/>
          </a:p>
          <a:p>
            <a:pPr marL="914400" lvl="1" indent="-457200">
              <a:buNone/>
              <a:tabLst>
                <a:tab pos="1254125" algn="l"/>
              </a:tabLst>
            </a:pPr>
            <a:r>
              <a:rPr lang="en-US" dirty="0" smtClean="0"/>
              <a:t>29%		Buildings</a:t>
            </a:r>
          </a:p>
          <a:p>
            <a:pPr marL="914400" lvl="1" indent="-457200">
              <a:buNone/>
              <a:tabLst>
                <a:tab pos="1254125" algn="l"/>
              </a:tabLst>
            </a:pPr>
            <a:r>
              <a:rPr lang="en-US" dirty="0" smtClean="0"/>
              <a:t>28%		Roads</a:t>
            </a:r>
          </a:p>
          <a:p>
            <a:pPr marL="914400" lvl="1" indent="-457200">
              <a:buNone/>
              <a:tabLst>
                <a:tab pos="1254125" algn="l"/>
              </a:tabLst>
            </a:pPr>
            <a:r>
              <a:rPr lang="en-US" dirty="0" smtClean="0"/>
              <a:t>25%		Parking lots</a:t>
            </a:r>
          </a:p>
          <a:p>
            <a:pPr marL="914400" lvl="1" indent="-457200">
              <a:buNone/>
              <a:tabLst>
                <a:tab pos="1254125" algn="l"/>
              </a:tabLst>
            </a:pPr>
            <a:r>
              <a:rPr lang="en-US" dirty="0" smtClean="0"/>
              <a:t>14%		Driveways, sidewalks, patios, and pools		</a:t>
            </a:r>
          </a:p>
          <a:p>
            <a:pPr marL="914400" lvl="1" indent="-457200">
              <a:buNone/>
            </a:pPr>
            <a:endParaRPr lang="en-US"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914400" lvl="1" indent="-457200">
              <a:buNone/>
            </a:pPr>
            <a:endParaRPr lang="en-US" dirty="0" smtClean="0"/>
          </a:p>
          <a:p>
            <a:pPr marL="914400" lvl="1" indent="-457200">
              <a:buNone/>
              <a:tabLst>
                <a:tab pos="1254125" algn="l"/>
              </a:tabLst>
            </a:pPr>
            <a:r>
              <a:rPr lang="en-US" dirty="0" smtClean="0">
                <a:solidFill>
                  <a:schemeClr val="accent1">
                    <a:lumMod val="75000"/>
                  </a:schemeClr>
                </a:solidFill>
              </a:rPr>
              <a:t>29%		Buildings</a:t>
            </a:r>
          </a:p>
          <a:p>
            <a:pPr marL="914400" lvl="1" indent="-457200">
              <a:buNone/>
              <a:tabLst>
                <a:tab pos="1254125" algn="l"/>
              </a:tabLst>
            </a:pPr>
            <a:r>
              <a:rPr lang="en-US" dirty="0" smtClean="0"/>
              <a:t>28%		Roads</a:t>
            </a:r>
          </a:p>
          <a:p>
            <a:pPr marL="914400" lvl="1" indent="-457200">
              <a:buNone/>
              <a:tabLst>
                <a:tab pos="1254125" algn="l"/>
              </a:tabLst>
            </a:pPr>
            <a:r>
              <a:rPr lang="en-US" dirty="0" smtClean="0"/>
              <a:t>25%		Parking lots</a:t>
            </a:r>
          </a:p>
          <a:p>
            <a:pPr marL="914400" lvl="1" indent="-457200">
              <a:buNone/>
              <a:tabLst>
                <a:tab pos="1254125" algn="l"/>
              </a:tabLst>
            </a:pPr>
            <a:r>
              <a:rPr lang="en-US" u="sng" dirty="0" smtClean="0"/>
              <a:t>14%		Driveways, sidewalks, patios, and pools		</a:t>
            </a:r>
          </a:p>
          <a:p>
            <a:pPr marL="914400" lvl="1" indent="-457200">
              <a:buNone/>
            </a:pPr>
            <a:r>
              <a:rPr lang="en-US" dirty="0" smtClean="0"/>
              <a:t>67% OF IMPERVIOUS SURFACES CAN BE EASILY MITIGATED</a:t>
            </a:r>
          </a:p>
          <a:p>
            <a:pPr marL="914400" lvl="1" indent="-457200">
              <a:buNone/>
            </a:pPr>
            <a:endParaRPr lang="en-US"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Rounded Rectangle 7"/>
          <p:cNvSpPr/>
          <p:nvPr/>
        </p:nvSpPr>
        <p:spPr>
          <a:xfrm>
            <a:off x="4191000" y="1600200"/>
            <a:ext cx="4495800" cy="381000"/>
          </a:xfrm>
          <a:prstGeom prst="roundRect">
            <a:avLst/>
          </a:prstGeom>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We’ll talk more about this next class!</a:t>
            </a:r>
            <a:endParaRPr lang="en-US" dirty="0"/>
          </a:p>
        </p:txBody>
      </p:sp>
      <p:cxnSp>
        <p:nvCxnSpPr>
          <p:cNvPr id="10" name="Straight Arrow Connector 9"/>
          <p:cNvCxnSpPr/>
          <p:nvPr/>
        </p:nvCxnSpPr>
        <p:spPr>
          <a:xfrm rot="10800000">
            <a:off x="3733800" y="1828800"/>
            <a:ext cx="457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571500" indent="-514350">
              <a:buFont typeface="+mj-lt"/>
              <a:buAutoNum type="arabicPeriod"/>
            </a:pPr>
            <a:r>
              <a:rPr lang="en-US" sz="2800" dirty="0" smtClean="0"/>
              <a:t>Maximize porous surface area</a:t>
            </a:r>
          </a:p>
          <a:p>
            <a:pPr marL="571500" indent="-514350">
              <a:buFont typeface="+mj-lt"/>
              <a:buAutoNum type="arabicPeriod"/>
            </a:pPr>
            <a:r>
              <a:rPr lang="en-US" sz="2800" dirty="0" smtClean="0"/>
              <a:t>Increase sub-surface water storage capacity</a:t>
            </a:r>
          </a:p>
          <a:p>
            <a:pPr marL="514350" indent="-457200"/>
            <a:endParaRPr lang="en-US" sz="2800"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sh_ring_porous.jpg"/>
          <p:cNvPicPr>
            <a:picLocks noChangeAspect="1"/>
          </p:cNvPicPr>
          <p:nvPr/>
        </p:nvPicPr>
        <p:blipFill>
          <a:blip r:embed="rId3"/>
          <a:stretch>
            <a:fillRect/>
          </a:stretch>
        </p:blipFill>
        <p:spPr>
          <a:xfrm>
            <a:off x="1371600" y="1752600"/>
            <a:ext cx="7772400" cy="5105400"/>
          </a:xfrm>
          <a:prstGeom prst="rect">
            <a:avLst/>
          </a:prstGeom>
        </p:spPr>
      </p:pic>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571500" indent="-514350">
              <a:buFont typeface="+mj-lt"/>
              <a:buAutoNum type="arabicPeriod"/>
            </a:pPr>
            <a:r>
              <a:rPr lang="en-US" sz="2800" dirty="0" smtClean="0"/>
              <a:t>Maximize porous surface area</a:t>
            </a:r>
          </a:p>
          <a:p>
            <a:pPr marL="514350" indent="-457200"/>
            <a:endParaRPr lang="en-US" sz="2800"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orousPavement.jpeg"/>
          <p:cNvPicPr>
            <a:picLocks noChangeAspect="1"/>
          </p:cNvPicPr>
          <p:nvPr/>
        </p:nvPicPr>
        <p:blipFill>
          <a:blip r:embed="rId3"/>
          <a:stretch>
            <a:fillRect/>
          </a:stretch>
        </p:blipFill>
        <p:spPr>
          <a:xfrm>
            <a:off x="5943600" y="0"/>
            <a:ext cx="3200401" cy="2280672"/>
          </a:xfrm>
          <a:prstGeom prst="rect">
            <a:avLst/>
          </a:prstGeom>
        </p:spPr>
      </p:pic>
      <p:pic>
        <p:nvPicPr>
          <p:cNvPr id="8" name="Picture 7" descr="fig2.jpg"/>
          <p:cNvPicPr>
            <a:picLocks noChangeAspect="1"/>
          </p:cNvPicPr>
          <p:nvPr/>
        </p:nvPicPr>
        <p:blipFill>
          <a:blip r:embed="rId4"/>
          <a:stretch>
            <a:fillRect/>
          </a:stretch>
        </p:blipFill>
        <p:spPr>
          <a:xfrm>
            <a:off x="5943600" y="4800600"/>
            <a:ext cx="3200400" cy="2057400"/>
          </a:xfrm>
          <a:prstGeom prst="rect">
            <a:avLst/>
          </a:prstGeom>
        </p:spPr>
      </p:pic>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4572000" cy="5181600"/>
          </a:xfrm>
        </p:spPr>
        <p:txBody>
          <a:bodyPr/>
          <a:lstStyle/>
          <a:p>
            <a:pPr marL="514350" indent="-457200"/>
            <a:r>
              <a:rPr lang="en-US" dirty="0" smtClean="0"/>
              <a:t>Use porous hardscape materials in lieu of traditional concrete and asphalt:</a:t>
            </a:r>
          </a:p>
          <a:p>
            <a:pPr marL="914400" lvl="1" indent="-400050"/>
            <a:r>
              <a:rPr lang="en-US" dirty="0" smtClean="0"/>
              <a:t>Porous concrete</a:t>
            </a:r>
          </a:p>
          <a:p>
            <a:pPr marL="914400" lvl="1" indent="-400050"/>
            <a:r>
              <a:rPr lang="en-US" dirty="0" smtClean="0"/>
              <a:t>Porous asphalt</a:t>
            </a:r>
          </a:p>
          <a:p>
            <a:pPr marL="914400" lvl="1" indent="-400050"/>
            <a:r>
              <a:rPr lang="en-US" dirty="0" smtClean="0"/>
              <a:t>Grass pavers</a:t>
            </a:r>
          </a:p>
          <a:p>
            <a:pPr marL="914400" lvl="1" indent="-400050"/>
            <a:r>
              <a:rPr lang="en-US" dirty="0" smtClean="0"/>
              <a:t>Unit pavers</a:t>
            </a:r>
          </a:p>
          <a:p>
            <a:pPr marL="914400" lvl="1" indent="-400050"/>
            <a:r>
              <a:rPr lang="en-US" dirty="0" smtClean="0"/>
              <a:t>Sand, decomposed granite, gravel, pea gravel</a:t>
            </a:r>
          </a:p>
          <a:p>
            <a:pPr marL="914400" lvl="1" indent="-457200">
              <a:buNone/>
            </a:pPr>
            <a:endParaRPr lang="en-US" dirty="0" smtClean="0"/>
          </a:p>
        </p:txBody>
      </p:sp>
      <p:sp>
        <p:nvSpPr>
          <p:cNvPr id="7" name="Text Placeholder 6"/>
          <p:cNvSpPr>
            <a:spLocks noGrp="1"/>
          </p:cNvSpPr>
          <p:nvPr>
            <p:ph type="body" sz="quarter" idx="13"/>
          </p:nvPr>
        </p:nvSpPr>
        <p:spPr>
          <a:xfrm>
            <a:off x="0" y="685800"/>
            <a:ext cx="1371600" cy="1447800"/>
          </a:xfrm>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pPr lvl="1"/>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9" name="Picture 8" descr="GrassCrete_NielsenLA.bmp"/>
          <p:cNvPicPr>
            <a:picLocks noChangeAspect="1"/>
          </p:cNvPicPr>
          <p:nvPr/>
        </p:nvPicPr>
        <p:blipFill>
          <a:blip r:embed="rId5" cstate="screen"/>
          <a:stretch>
            <a:fillRect/>
          </a:stretch>
        </p:blipFill>
        <p:spPr>
          <a:xfrm>
            <a:off x="5943600" y="2362200"/>
            <a:ext cx="3200400" cy="2325142"/>
          </a:xfrm>
          <a:prstGeom prst="rect">
            <a:avLst/>
          </a:prstGeom>
        </p:spPr>
      </p:pic>
      <p:pic>
        <p:nvPicPr>
          <p:cNvPr id="10" name="Picture 9" descr="im000756.jpg"/>
          <p:cNvPicPr>
            <a:picLocks noChangeAspect="1"/>
          </p:cNvPicPr>
          <p:nvPr/>
        </p:nvPicPr>
        <p:blipFill>
          <a:blip r:embed="rId6" cstate="screen"/>
          <a:srcRect/>
          <a:stretch>
            <a:fillRect/>
          </a:stretch>
        </p:blipFill>
        <p:spPr>
          <a:xfrm>
            <a:off x="1371600" y="4800600"/>
            <a:ext cx="4431323" cy="2057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SITE WATER</a:t>
            </a:r>
            <a:endParaRPr lang="en-US" dirty="0"/>
          </a:p>
        </p:txBody>
      </p:sp>
      <p:sp>
        <p:nvSpPr>
          <p:cNvPr id="6" name="Content Placeholder 5"/>
          <p:cNvSpPr>
            <a:spLocks noGrp="1"/>
          </p:cNvSpPr>
          <p:nvPr>
            <p:ph idx="1"/>
          </p:nvPr>
        </p:nvSpPr>
        <p:spPr>
          <a:xfrm>
            <a:off x="1371600" y="1219200"/>
            <a:ext cx="7315200" cy="5181600"/>
          </a:xfrm>
        </p:spPr>
        <p:txBody>
          <a:bodyPr/>
          <a:lstStyle/>
          <a:p>
            <a:r>
              <a:rPr lang="en-US" dirty="0" smtClean="0"/>
              <a:t>Two types of site water:</a:t>
            </a:r>
          </a:p>
          <a:p>
            <a:pPr marL="914400" lvl="1" indent="-457200">
              <a:buFont typeface="+mj-lt"/>
              <a:buAutoNum type="arabicPeriod"/>
            </a:pPr>
            <a:r>
              <a:rPr lang="en-US" sz="2400" dirty="0" smtClean="0"/>
              <a:t>Stormwater</a:t>
            </a:r>
          </a:p>
          <a:p>
            <a:pPr marL="1314450" lvl="2" indent="-457200"/>
            <a:r>
              <a:rPr lang="en-US" sz="2400" dirty="0" smtClean="0"/>
              <a:t>Water from precipitation &amp; snow melt</a:t>
            </a:r>
          </a:p>
          <a:p>
            <a:pPr marL="914400" lvl="1" indent="-457200">
              <a:buFont typeface="+mj-lt"/>
              <a:buAutoNum type="arabicPeriod"/>
            </a:pPr>
            <a:r>
              <a:rPr lang="en-US" sz="2400" dirty="0" smtClean="0"/>
              <a:t>Wastewater (Sewage)</a:t>
            </a:r>
          </a:p>
          <a:p>
            <a:pPr marL="1314450" lvl="2" indent="-457200"/>
            <a:r>
              <a:rPr lang="en-US" sz="2400" dirty="0" smtClean="0"/>
              <a:t>Water that is discharged from a site after being used for an industrial, agricultural, commercial, or residential purpose.</a:t>
            </a:r>
          </a:p>
          <a:p>
            <a:pPr marL="1314450" lvl="2" indent="-457200">
              <a:buNone/>
            </a:pPr>
            <a:endParaRPr lang="en-US" sz="2400"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G_DW0906_OUTS_01.jpg"/>
          <p:cNvPicPr>
            <a:picLocks noChangeAspect="1"/>
          </p:cNvPicPr>
          <p:nvPr/>
        </p:nvPicPr>
        <p:blipFill>
          <a:blip r:embed="rId3"/>
          <a:stretch>
            <a:fillRect/>
          </a:stretch>
        </p:blipFill>
        <p:spPr>
          <a:xfrm>
            <a:off x="5943600" y="2601468"/>
            <a:ext cx="3200400" cy="4256532"/>
          </a:xfrm>
          <a:prstGeom prst="rect">
            <a:avLst/>
          </a:prstGeom>
        </p:spPr>
      </p:pic>
      <p:pic>
        <p:nvPicPr>
          <p:cNvPr id="9" name="Picture 8" descr="straw_pilings.jpg"/>
          <p:cNvPicPr>
            <a:picLocks noChangeAspect="1"/>
          </p:cNvPicPr>
          <p:nvPr/>
        </p:nvPicPr>
        <p:blipFill>
          <a:blip r:embed="rId4"/>
          <a:stretch>
            <a:fillRect/>
          </a:stretch>
        </p:blipFill>
        <p:spPr>
          <a:xfrm>
            <a:off x="5943600" y="152400"/>
            <a:ext cx="3200400" cy="2240280"/>
          </a:xfrm>
          <a:prstGeom prst="rect">
            <a:avLst/>
          </a:prstGeom>
        </p:spPr>
      </p:pic>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4419600" cy="5181600"/>
          </a:xfrm>
        </p:spPr>
        <p:txBody>
          <a:bodyPr/>
          <a:lstStyle/>
          <a:p>
            <a:pPr marL="514350" indent="-396875"/>
            <a:r>
              <a:rPr lang="en-US" dirty="0" smtClean="0"/>
              <a:t>Minimize building footprint</a:t>
            </a:r>
          </a:p>
          <a:p>
            <a:pPr marL="514350" indent="-396875"/>
            <a:r>
              <a:rPr lang="en-US" dirty="0" smtClean="0"/>
              <a:t>Minimize foundation impact on ground surface</a:t>
            </a:r>
          </a:p>
          <a:p>
            <a:pPr marL="514350" indent="-400050"/>
            <a:r>
              <a:rPr lang="en-US" dirty="0" smtClean="0"/>
              <a:t>Maximize plant cover:</a:t>
            </a:r>
          </a:p>
          <a:p>
            <a:pPr marL="914400" lvl="1" indent="-400050"/>
            <a:r>
              <a:rPr lang="en-US" dirty="0" smtClean="0"/>
              <a:t>Appropriately selected plants store water in their leaves and roots</a:t>
            </a:r>
          </a:p>
          <a:p>
            <a:pPr marL="914400" lvl="1" indent="-457200"/>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571500" indent="-514350">
              <a:buFont typeface="+mj-lt"/>
              <a:buAutoNum type="arabicPeriod"/>
            </a:pPr>
            <a:r>
              <a:rPr lang="en-US" sz="2800" dirty="0" smtClean="0">
                <a:solidFill>
                  <a:schemeClr val="accent1">
                    <a:lumMod val="40000"/>
                    <a:lumOff val="60000"/>
                  </a:schemeClr>
                </a:solidFill>
              </a:rPr>
              <a:t>Maximize porous surface area</a:t>
            </a:r>
          </a:p>
          <a:p>
            <a:pPr marL="571500" indent="-514350">
              <a:buFont typeface="+mj-lt"/>
              <a:buAutoNum type="arabicPeriod"/>
            </a:pPr>
            <a:r>
              <a:rPr lang="en-US" sz="2800" dirty="0" smtClean="0"/>
              <a:t>Increase sub-surface water storage capacity</a:t>
            </a:r>
          </a:p>
          <a:p>
            <a:pPr marL="514350" indent="-457200"/>
            <a:endParaRPr lang="en-US" sz="2800"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fig05.gif"/>
          <p:cNvPicPr>
            <a:picLocks noChangeAspect="1"/>
          </p:cNvPicPr>
          <p:nvPr/>
        </p:nvPicPr>
        <p:blipFill>
          <a:blip r:embed="rId3"/>
          <a:srcRect l="980" t="2474" b="43090"/>
          <a:stretch>
            <a:fillRect/>
          </a:stretch>
        </p:blipFill>
        <p:spPr>
          <a:xfrm>
            <a:off x="1371600" y="2285999"/>
            <a:ext cx="7772400" cy="4572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rench-drain.jpg"/>
          <p:cNvPicPr>
            <a:picLocks noChangeAspect="1"/>
          </p:cNvPicPr>
          <p:nvPr/>
        </p:nvPicPr>
        <p:blipFill>
          <a:blip r:embed="rId3"/>
          <a:srcRect/>
          <a:stretch>
            <a:fillRect/>
          </a:stretch>
        </p:blipFill>
        <p:spPr>
          <a:xfrm>
            <a:off x="4648200" y="1295400"/>
            <a:ext cx="4495800" cy="5562600"/>
          </a:xfrm>
          <a:prstGeom prst="rect">
            <a:avLst/>
          </a:prstGeom>
        </p:spPr>
      </p:pic>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3276600" cy="4343400"/>
          </a:xfrm>
        </p:spPr>
        <p:txBody>
          <a:bodyPr/>
          <a:lstStyle/>
          <a:p>
            <a:pPr marL="282575" lvl="1" indent="-282575"/>
            <a:r>
              <a:rPr lang="en-US" dirty="0" smtClean="0"/>
              <a:t>Utilize </a:t>
            </a:r>
            <a:r>
              <a:rPr lang="en-US" b="1" dirty="0" smtClean="0"/>
              <a:t>dry wells </a:t>
            </a:r>
            <a:r>
              <a:rPr lang="en-US" dirty="0" smtClean="0"/>
              <a:t>or </a:t>
            </a:r>
            <a:r>
              <a:rPr lang="en-US" b="1" dirty="0" smtClean="0"/>
              <a:t>French drains</a:t>
            </a:r>
            <a:r>
              <a:rPr lang="en-US" dirty="0" smtClean="0"/>
              <a:t> to improve soil percolation and hold stormwater</a:t>
            </a:r>
          </a:p>
          <a:p>
            <a:pPr marL="914400" lvl="1" indent="-457200">
              <a:buNone/>
            </a:pPr>
            <a:endParaRPr lang="en-US"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9" name="Picture 8" descr="french_drain.jpg"/>
          <p:cNvPicPr>
            <a:picLocks noChangeAspect="1"/>
          </p:cNvPicPr>
          <p:nvPr/>
        </p:nvPicPr>
        <p:blipFill>
          <a:blip r:embed="rId4">
            <a:clrChange>
              <a:clrFrom>
                <a:srgbClr val="FFFFFF"/>
              </a:clrFrom>
              <a:clrTo>
                <a:srgbClr val="FFFFFF">
                  <a:alpha val="0"/>
                </a:srgbClr>
              </a:clrTo>
            </a:clrChange>
          </a:blip>
          <a:stretch>
            <a:fillRect/>
          </a:stretch>
        </p:blipFill>
        <p:spPr>
          <a:xfrm>
            <a:off x="1524000" y="3733800"/>
            <a:ext cx="3524250"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7E5E5"/>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13314" name="Picture 2" descr="F:\Arch 2450\Lecture 3\French_drain_diagram.jpg"/>
          <p:cNvPicPr>
            <a:picLocks noChangeAspect="1" noChangeArrowheads="1"/>
          </p:cNvPicPr>
          <p:nvPr/>
        </p:nvPicPr>
        <p:blipFill>
          <a:blip r:embed="rId3" cstate="screen"/>
          <a:srcRect/>
          <a:stretch>
            <a:fillRect/>
          </a:stretch>
        </p:blipFill>
        <p:spPr bwMode="auto">
          <a:xfrm>
            <a:off x="1371600" y="1047106"/>
            <a:ext cx="7772400" cy="459169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xoStreetscape.jpg"/>
          <p:cNvPicPr>
            <a:picLocks noChangeAspect="1"/>
          </p:cNvPicPr>
          <p:nvPr/>
        </p:nvPicPr>
        <p:blipFill>
          <a:blip r:embed="rId3" cstate="screen">
            <a:clrChange>
              <a:clrFrom>
                <a:srgbClr val="FFFFFF"/>
              </a:clrFrom>
              <a:clrTo>
                <a:srgbClr val="FFFFFF">
                  <a:alpha val="0"/>
                </a:srgbClr>
              </a:clrTo>
            </a:clrChange>
          </a:blip>
          <a:srcRect/>
          <a:stretch>
            <a:fillRect/>
          </a:stretch>
        </p:blipFill>
        <p:spPr>
          <a:xfrm>
            <a:off x="2895600" y="2514600"/>
            <a:ext cx="6248400" cy="4343400"/>
          </a:xfrm>
          <a:prstGeom prst="rect">
            <a:avLst/>
          </a:prstGeom>
        </p:spPr>
      </p:pic>
      <p:sp>
        <p:nvSpPr>
          <p:cNvPr id="5" name="Title 4"/>
          <p:cNvSpPr>
            <a:spLocks noGrp="1"/>
          </p:cNvSpPr>
          <p:nvPr>
            <p:ph type="title"/>
          </p:nvPr>
        </p:nvSpPr>
        <p:spPr/>
        <p:txBody>
          <a:bodyPr/>
          <a:lstStyle/>
          <a:p>
            <a:r>
              <a:rPr lang="en-US" dirty="0" smtClean="0"/>
              <a:t>STORMWATER MANAGEMENT</a:t>
            </a:r>
            <a:endParaRPr lang="en-US" dirty="0"/>
          </a:p>
        </p:txBody>
      </p:sp>
      <p:sp>
        <p:nvSpPr>
          <p:cNvPr id="6" name="Content Placeholder 5"/>
          <p:cNvSpPr>
            <a:spLocks noGrp="1"/>
          </p:cNvSpPr>
          <p:nvPr>
            <p:ph idx="1"/>
          </p:nvPr>
        </p:nvSpPr>
        <p:spPr>
          <a:xfrm>
            <a:off x="1371600" y="1219200"/>
            <a:ext cx="7543800" cy="5181600"/>
          </a:xfrm>
        </p:spPr>
        <p:txBody>
          <a:bodyPr/>
          <a:lstStyle/>
          <a:p>
            <a:pPr marL="282575" lvl="1" indent="-282575"/>
            <a:r>
              <a:rPr lang="en-US" dirty="0" smtClean="0"/>
              <a:t>Utilize Engineered Soil in tree beds to increase porosity and promote healthy tree growth</a:t>
            </a:r>
          </a:p>
          <a:p>
            <a:pPr marL="282575" lvl="1" indent="-282575"/>
            <a:r>
              <a:rPr lang="en-US" dirty="0" smtClean="0"/>
              <a:t>Continuous tree trenches under sidewalks and streets drastically increase water storage, and prevent root damage to hardscape</a:t>
            </a:r>
          </a:p>
          <a:p>
            <a:pPr marL="914400" lvl="1" indent="-457200"/>
            <a:endParaRPr lang="en-US" dirty="0" smtClean="0"/>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9" name="TextBox 8"/>
          <p:cNvSpPr txBox="1"/>
          <p:nvPr/>
        </p:nvSpPr>
        <p:spPr>
          <a:xfrm>
            <a:off x="7969383" y="4648200"/>
            <a:ext cx="1174617" cy="276999"/>
          </a:xfrm>
          <a:prstGeom prst="rect">
            <a:avLst/>
          </a:prstGeom>
          <a:noFill/>
        </p:spPr>
        <p:txBody>
          <a:bodyPr wrap="none" rtlCol="0">
            <a:spAutoFit/>
          </a:bodyPr>
          <a:lstStyle/>
          <a:p>
            <a:pPr algn="r"/>
            <a:r>
              <a:rPr lang="en-US" sz="1200" dirty="0" err="1" smtClean="0"/>
              <a:t>SHoP</a:t>
            </a:r>
            <a:r>
              <a:rPr lang="en-US" sz="1200" dirty="0" smtClean="0"/>
              <a:t> Architects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RAIN WATER HARVESTING</a:t>
            </a:r>
            <a:endParaRPr lang="en-US" dirty="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5361" name="Rectangle 1"/>
          <p:cNvSpPr>
            <a:spLocks noChangeArrowheads="1"/>
          </p:cNvSpPr>
          <p:nvPr/>
        </p:nvSpPr>
        <p:spPr bwMode="auto">
          <a:xfrm>
            <a:off x="1447800" y="1155918"/>
            <a:ext cx="73914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Arial" pitchFamily="34" charset="0"/>
              <a:buChar char="•"/>
            </a:pPr>
            <a:r>
              <a:rPr lang="en-US" sz="2000" dirty="0" smtClean="0"/>
              <a:t>1 inch of rainfall on a 2,000 sq. ft. residential roof generates 1,250 gallons of water that can be reused.</a:t>
            </a:r>
          </a:p>
          <a:p>
            <a:pPr lvl="0" fontAlgn="base">
              <a:spcBef>
                <a:spcPct val="0"/>
              </a:spcBef>
              <a:spcAft>
                <a:spcPct val="0"/>
              </a:spcAft>
              <a:buFont typeface="Arial" pitchFamily="34" charset="0"/>
              <a:buChar char="•"/>
            </a:pPr>
            <a:endParaRPr lang="en-US" sz="2000" dirty="0" smtClean="0"/>
          </a:p>
          <a:p>
            <a:pPr lvl="0" fontAlgn="base">
              <a:spcBef>
                <a:spcPct val="0"/>
              </a:spcBef>
              <a:spcAft>
                <a:spcPct val="0"/>
              </a:spcAft>
              <a:buFont typeface="Arial" pitchFamily="34" charset="0"/>
              <a:buChar char="•"/>
            </a:pPr>
            <a:r>
              <a:rPr lang="en-US" sz="2000" dirty="0" smtClean="0"/>
              <a:t> That same roof in a region receiving 30 inches of annual rainfall generates 41,000 gallons of reusable water. </a:t>
            </a:r>
          </a:p>
          <a:p>
            <a:pPr lvl="0" fontAlgn="base">
              <a:spcBef>
                <a:spcPct val="0"/>
              </a:spcBef>
              <a:spcAft>
                <a:spcPct val="0"/>
              </a:spcAft>
              <a:buFont typeface="Arial" pitchFamily="34" charset="0"/>
              <a:buChar char="•"/>
            </a:pPr>
            <a:endParaRPr lang="en-US" sz="2000" dirty="0" smtClean="0"/>
          </a:p>
          <a:p>
            <a:pPr lvl="0" fontAlgn="base">
              <a:spcBef>
                <a:spcPct val="0"/>
              </a:spcBef>
              <a:spcAft>
                <a:spcPct val="0"/>
              </a:spcAft>
              <a:buFont typeface="Arial" pitchFamily="34" charset="0"/>
              <a:buChar char="•"/>
            </a:pPr>
            <a:r>
              <a:rPr lang="en-US" sz="2000" dirty="0" smtClean="0"/>
              <a:t>The average US household with a 10,000 square foot lot uses 5,000 gallons of water </a:t>
            </a:r>
            <a:r>
              <a:rPr lang="en-US" sz="2000" b="1" i="1" dirty="0" smtClean="0"/>
              <a:t>weekly</a:t>
            </a:r>
            <a:r>
              <a:rPr lang="en-US" sz="2000" dirty="0" smtClean="0"/>
              <a:t> for landscape irrigation. </a:t>
            </a:r>
          </a:p>
          <a:p>
            <a:pPr lvl="0" fontAlgn="base">
              <a:spcBef>
                <a:spcPct val="0"/>
              </a:spcBef>
              <a:spcAft>
                <a:spcPct val="0"/>
              </a:spcAft>
              <a:buFont typeface="Arial" pitchFamily="34" charset="0"/>
              <a:buChar char="•"/>
            </a:pPr>
            <a:endParaRPr lang="en-US" sz="2000" dirty="0" smtClean="0"/>
          </a:p>
          <a:p>
            <a:pPr lvl="0" fontAlgn="base">
              <a:spcBef>
                <a:spcPct val="0"/>
              </a:spcBef>
              <a:spcAft>
                <a:spcPct val="0"/>
              </a:spcAft>
              <a:buFont typeface="Arial" pitchFamily="34" charset="0"/>
              <a:buChar char="•"/>
            </a:pPr>
            <a:r>
              <a:rPr lang="en-US" sz="2000" dirty="0" smtClean="0"/>
              <a:t>Running a sprinkler for 2 hours can use up to 500 gallons of water.</a:t>
            </a:r>
            <a:endParaRPr kumimoji="0" lang="en-US" sz="2000" b="0" i="0" u="none" strike="noStrike" cap="none" normalizeH="0" baseline="0" dirty="0" smtClean="0">
              <a:ln>
                <a:noFill/>
              </a:ln>
              <a:solidFill>
                <a:schemeClr val="tx1"/>
              </a:solidFill>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3" descr="F:\Arch 2450\Lecture 3\Rainwater_Illustration.jpg"/>
          <p:cNvPicPr>
            <a:picLocks noChangeAspect="1" noChangeArrowheads="1"/>
          </p:cNvPicPr>
          <p:nvPr/>
        </p:nvPicPr>
        <p:blipFill>
          <a:blip r:embed="rId3" cstate="screen"/>
          <a:srcRect/>
          <a:stretch>
            <a:fillRect/>
          </a:stretch>
        </p:blipFill>
        <p:spPr bwMode="auto">
          <a:xfrm>
            <a:off x="1371600" y="1371600"/>
            <a:ext cx="7767918" cy="4800600"/>
          </a:xfrm>
          <a:prstGeom prst="rect">
            <a:avLst/>
          </a:prstGeom>
          <a:noFill/>
        </p:spPr>
      </p:pic>
      <p:sp>
        <p:nvSpPr>
          <p:cNvPr id="5" name="Title 4"/>
          <p:cNvSpPr>
            <a:spLocks noGrp="1"/>
          </p:cNvSpPr>
          <p:nvPr>
            <p:ph type="title"/>
          </p:nvPr>
        </p:nvSpPr>
        <p:spPr/>
        <p:txBody>
          <a:bodyPr/>
          <a:lstStyle/>
          <a:p>
            <a:r>
              <a:rPr lang="en-US" dirty="0" smtClean="0"/>
              <a:t>RAIN WATER HARVESTING</a:t>
            </a:r>
            <a:endParaRPr lang="en-US" dirty="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t>Sidwell</a:t>
            </a:r>
            <a:r>
              <a:rPr lang="en-US" sz="1400" dirty="0" smtClean="0"/>
              <a:t> Friends Middle School: Kieran Timberlake Architects</a:t>
            </a:r>
            <a:endParaRPr lang="en-US" sz="1400" dirty="0"/>
          </a:p>
        </p:txBody>
      </p:sp>
      <p:pic>
        <p:nvPicPr>
          <p:cNvPr id="5122" name="Picture 2" descr="G:\Arch 2450_Sustainability_Vaidya_Fall 09\Lecture 3\Images\p_sidw_2.jpg"/>
          <p:cNvPicPr>
            <a:picLocks noChangeAspect="1" noChangeArrowheads="1"/>
          </p:cNvPicPr>
          <p:nvPr/>
        </p:nvPicPr>
        <p:blipFill>
          <a:blip r:embed="rId3"/>
          <a:srcRect/>
          <a:stretch>
            <a:fillRect/>
          </a:stretch>
        </p:blipFill>
        <p:spPr bwMode="auto">
          <a:xfrm>
            <a:off x="1371600" y="0"/>
            <a:ext cx="7772400" cy="590702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1026" name="Picture 2" descr="\\Hpserver\Photos\Library_Buildings\Buildings\Sidwell Friends_DC_Kieren Timberlake\IMG_1962.JPG"/>
          <p:cNvPicPr>
            <a:picLocks noChangeAspect="1" noChangeArrowheads="1"/>
          </p:cNvPicPr>
          <p:nvPr/>
        </p:nvPicPr>
        <p:blipFill>
          <a:blip r:embed="rId3" cstate="screen"/>
          <a:srcRect/>
          <a:stretch>
            <a:fillRect/>
          </a:stretch>
        </p:blipFill>
        <p:spPr bwMode="auto">
          <a:xfrm>
            <a:off x="1371600" y="0"/>
            <a:ext cx="7772400" cy="6858000"/>
          </a:xfrm>
          <a:prstGeom prst="rect">
            <a:avLst/>
          </a:prstGeom>
          <a:noFill/>
        </p:spPr>
      </p:pic>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solidFill>
                  <a:schemeClr val="bg1"/>
                </a:solidFill>
              </a:rPr>
              <a:t>Sidwell</a:t>
            </a:r>
            <a:r>
              <a:rPr lang="en-US" sz="1400" dirty="0" smtClean="0">
                <a:solidFill>
                  <a:schemeClr val="bg1"/>
                </a:solidFill>
              </a:rPr>
              <a:t> Friends Middle School: Kieran Timberlake Architects</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pserver\Photos\Library_Buildings\Buildings\Sidwell Friends_DC_Kieren Timberlake\IMG_1950.JPG"/>
          <p:cNvPicPr>
            <a:picLocks noChangeAspect="1" noChangeArrowheads="1"/>
          </p:cNvPicPr>
          <p:nvPr/>
        </p:nvPicPr>
        <p:blipFill>
          <a:blip r:embed="rId3" cstate="screen"/>
          <a:srcRect/>
          <a:stretch>
            <a:fillRect/>
          </a:stretch>
        </p:blipFill>
        <p:spPr bwMode="auto">
          <a:xfrm>
            <a:off x="1371600" y="0"/>
            <a:ext cx="7772400" cy="6858000"/>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solidFill>
                  <a:schemeClr val="bg1"/>
                </a:solidFill>
              </a:rPr>
              <a:t>Sidwell</a:t>
            </a:r>
            <a:r>
              <a:rPr lang="en-US" sz="1400" dirty="0" smtClean="0">
                <a:solidFill>
                  <a:schemeClr val="bg1"/>
                </a:solidFill>
              </a:rPr>
              <a:t> Friends Middle School: Kieran Timberlake Architects</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SITE WATER</a:t>
            </a:r>
            <a:endParaRPr lang="en-US" dirty="0"/>
          </a:p>
        </p:txBody>
      </p:sp>
      <p:sp>
        <p:nvSpPr>
          <p:cNvPr id="6" name="Content Placeholder 5"/>
          <p:cNvSpPr>
            <a:spLocks noGrp="1"/>
          </p:cNvSpPr>
          <p:nvPr>
            <p:ph idx="1"/>
          </p:nvPr>
        </p:nvSpPr>
        <p:spPr>
          <a:xfrm>
            <a:off x="1371600" y="1219200"/>
            <a:ext cx="7315200" cy="5181600"/>
          </a:xfrm>
        </p:spPr>
        <p:txBody>
          <a:bodyPr/>
          <a:lstStyle/>
          <a:p>
            <a:r>
              <a:rPr lang="en-US" dirty="0" smtClean="0"/>
              <a:t>Two types of site water:</a:t>
            </a:r>
          </a:p>
          <a:p>
            <a:pPr marL="914400" lvl="1" indent="-457200">
              <a:buFont typeface="+mj-lt"/>
              <a:buAutoNum type="arabicPeriod"/>
            </a:pPr>
            <a:r>
              <a:rPr lang="en-US" sz="2400" dirty="0" smtClean="0"/>
              <a:t>Stormwater</a:t>
            </a:r>
          </a:p>
          <a:p>
            <a:pPr marL="1314450" lvl="2" indent="-457200"/>
            <a:r>
              <a:rPr lang="en-US" sz="2400" dirty="0" smtClean="0"/>
              <a:t>Water from precipitation &amp; snow melt</a:t>
            </a:r>
          </a:p>
          <a:p>
            <a:pPr marL="914400" lvl="1" indent="-457200">
              <a:buFont typeface="+mj-lt"/>
              <a:buAutoNum type="arabicPeriod"/>
            </a:pPr>
            <a:r>
              <a:rPr lang="en-US" sz="2400" dirty="0" smtClean="0">
                <a:solidFill>
                  <a:schemeClr val="accent1">
                    <a:lumMod val="40000"/>
                    <a:lumOff val="60000"/>
                  </a:schemeClr>
                </a:solidFill>
              </a:rPr>
              <a:t>Wastewater (Sewage)</a:t>
            </a:r>
          </a:p>
          <a:p>
            <a:pPr marL="1314450" lvl="2" indent="-457200"/>
            <a:r>
              <a:rPr lang="en-US" sz="2400" dirty="0" smtClean="0">
                <a:solidFill>
                  <a:schemeClr val="accent1">
                    <a:lumMod val="40000"/>
                    <a:lumOff val="60000"/>
                  </a:schemeClr>
                </a:solidFill>
              </a:rPr>
              <a:t>Water that is discharged from a site after being used for an industrial, agricultural, commercial, or residential purpose.</a:t>
            </a:r>
          </a:p>
          <a:p>
            <a:pPr marL="1314450" lvl="2" indent="-457200">
              <a:buNone/>
            </a:pPr>
            <a:endParaRPr lang="en-US" sz="2400"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server\Photos\Library_Buildings\Buildings\Sidwell Friends_DC_Kieren Timberlake\IMG_1964.JPG"/>
          <p:cNvPicPr>
            <a:picLocks noChangeAspect="1" noChangeArrowheads="1"/>
          </p:cNvPicPr>
          <p:nvPr/>
        </p:nvPicPr>
        <p:blipFill>
          <a:blip r:embed="rId3" cstate="screen"/>
          <a:srcRect/>
          <a:stretch>
            <a:fillRect/>
          </a:stretch>
        </p:blipFill>
        <p:spPr bwMode="auto">
          <a:xfrm>
            <a:off x="1371599" y="0"/>
            <a:ext cx="5143913" cy="6858000"/>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solidFill>
                  <a:schemeClr val="bg1"/>
                </a:solidFill>
              </a:rPr>
              <a:t>Sidwell</a:t>
            </a:r>
            <a:r>
              <a:rPr lang="en-US" sz="1400" dirty="0" smtClean="0">
                <a:solidFill>
                  <a:schemeClr val="bg1"/>
                </a:solidFill>
              </a:rPr>
              <a:t> Friends Middle School: Kieran Timberlake Architects</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pserver\Photos\Library_Buildings\Buildings\Sidwell Friends_DC_Kieren Timberlake\IMG_1974.JPG"/>
          <p:cNvPicPr>
            <a:picLocks noChangeAspect="1" noChangeArrowheads="1"/>
          </p:cNvPicPr>
          <p:nvPr/>
        </p:nvPicPr>
        <p:blipFill>
          <a:blip r:embed="rId3" cstate="screen"/>
          <a:srcRect/>
          <a:stretch>
            <a:fillRect/>
          </a:stretch>
        </p:blipFill>
        <p:spPr bwMode="auto">
          <a:xfrm>
            <a:off x="1371600" y="-1"/>
            <a:ext cx="5143914" cy="6858001"/>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solidFill>
                  <a:schemeClr val="bg1"/>
                </a:solidFill>
              </a:rPr>
              <a:t>Sidwell</a:t>
            </a:r>
            <a:r>
              <a:rPr lang="en-US" sz="1400" dirty="0" smtClean="0">
                <a:solidFill>
                  <a:schemeClr val="bg1"/>
                </a:solidFill>
              </a:rPr>
              <a:t> Friends Middle School: Kieran Timberlake Architects</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Arch 2450_Sustainability_Vaidya_Fall 09\Lecture 3\Images\p_sidw_8.jpg"/>
          <p:cNvPicPr>
            <a:picLocks noChangeAspect="1" noChangeArrowheads="1"/>
          </p:cNvPicPr>
          <p:nvPr/>
        </p:nvPicPr>
        <p:blipFill>
          <a:blip r:embed="rId3"/>
          <a:srcRect/>
          <a:stretch>
            <a:fillRect/>
          </a:stretch>
        </p:blipFill>
        <p:spPr bwMode="auto">
          <a:xfrm>
            <a:off x="1371600" y="0"/>
            <a:ext cx="7772400" cy="6800850"/>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TextBox 7"/>
          <p:cNvSpPr txBox="1"/>
          <p:nvPr/>
        </p:nvSpPr>
        <p:spPr>
          <a:xfrm>
            <a:off x="1600200" y="6397823"/>
            <a:ext cx="5334000" cy="307777"/>
          </a:xfrm>
          <a:prstGeom prst="rect">
            <a:avLst/>
          </a:prstGeom>
          <a:noFill/>
        </p:spPr>
        <p:txBody>
          <a:bodyPr wrap="square" rtlCol="0">
            <a:spAutoFit/>
          </a:bodyPr>
          <a:lstStyle/>
          <a:p>
            <a:r>
              <a:rPr lang="en-US" sz="1400" dirty="0" err="1" smtClean="0"/>
              <a:t>Sidwell</a:t>
            </a:r>
            <a:r>
              <a:rPr lang="en-US" sz="1400" dirty="0" smtClean="0"/>
              <a:t> Friends Middle School: Kieran Timberlake </a:t>
            </a:r>
            <a:r>
              <a:rPr lang="en-US" sz="1400" dirty="0" smtClean="0">
                <a:solidFill>
                  <a:schemeClr val="bg1"/>
                </a:solidFill>
              </a:rPr>
              <a:t>Architects</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SITE WATER</a:t>
            </a:r>
            <a:endParaRPr lang="en-US" dirty="0"/>
          </a:p>
        </p:txBody>
      </p:sp>
      <p:sp>
        <p:nvSpPr>
          <p:cNvPr id="6" name="Content Placeholder 5"/>
          <p:cNvSpPr>
            <a:spLocks noGrp="1"/>
          </p:cNvSpPr>
          <p:nvPr>
            <p:ph idx="1"/>
          </p:nvPr>
        </p:nvSpPr>
        <p:spPr>
          <a:xfrm>
            <a:off x="1371600" y="1219200"/>
            <a:ext cx="7315200" cy="5181600"/>
          </a:xfrm>
        </p:spPr>
        <p:txBody>
          <a:bodyPr/>
          <a:lstStyle/>
          <a:p>
            <a:r>
              <a:rPr lang="en-US" dirty="0" smtClean="0"/>
              <a:t>Two types of site water:</a:t>
            </a:r>
          </a:p>
          <a:p>
            <a:pPr marL="914400" lvl="1" indent="-457200">
              <a:buFont typeface="+mj-lt"/>
              <a:buAutoNum type="arabicPeriod"/>
            </a:pPr>
            <a:r>
              <a:rPr lang="en-US" sz="2400" dirty="0" smtClean="0">
                <a:solidFill>
                  <a:schemeClr val="accent1">
                    <a:lumMod val="40000"/>
                    <a:lumOff val="60000"/>
                  </a:schemeClr>
                </a:solidFill>
              </a:rPr>
              <a:t>Stormwater</a:t>
            </a:r>
          </a:p>
          <a:p>
            <a:pPr marL="1314450" lvl="2" indent="-457200"/>
            <a:r>
              <a:rPr lang="en-US" sz="2400" dirty="0" smtClean="0">
                <a:solidFill>
                  <a:schemeClr val="accent1">
                    <a:lumMod val="40000"/>
                    <a:lumOff val="60000"/>
                  </a:schemeClr>
                </a:solidFill>
              </a:rPr>
              <a:t>Water from precipitation &amp; snow melt</a:t>
            </a:r>
          </a:p>
          <a:p>
            <a:pPr marL="914400" lvl="1" indent="-457200">
              <a:buFont typeface="+mj-lt"/>
              <a:buAutoNum type="arabicPeriod"/>
            </a:pPr>
            <a:r>
              <a:rPr lang="en-US" sz="2400" dirty="0" smtClean="0"/>
              <a:t>Wastewater (Sewage)</a:t>
            </a:r>
          </a:p>
          <a:p>
            <a:pPr marL="1314450" lvl="2" indent="-457200"/>
            <a:r>
              <a:rPr lang="en-US" sz="2400" dirty="0" smtClean="0"/>
              <a:t>Water that is discharged from a site after being used for an </a:t>
            </a:r>
            <a:r>
              <a:rPr lang="en-US" sz="2400" b="1" dirty="0" smtClean="0"/>
              <a:t>industrial</a:t>
            </a:r>
            <a:r>
              <a:rPr lang="en-US" sz="2400" dirty="0" smtClean="0"/>
              <a:t>, agricultural, </a:t>
            </a:r>
            <a:r>
              <a:rPr lang="en-US" sz="2400" b="1" dirty="0" smtClean="0"/>
              <a:t>commercial</a:t>
            </a:r>
            <a:r>
              <a:rPr lang="en-US" sz="2400" dirty="0" smtClean="0"/>
              <a:t>, or </a:t>
            </a:r>
            <a:r>
              <a:rPr lang="en-US" sz="2400" b="1" dirty="0" smtClean="0"/>
              <a:t>residential </a:t>
            </a:r>
            <a:r>
              <a:rPr lang="en-US" sz="2400" dirty="0" smtClean="0"/>
              <a:t>purpose.</a:t>
            </a:r>
          </a:p>
          <a:p>
            <a:pPr marL="1314450" lvl="2" indent="-457200">
              <a:buNone/>
            </a:pPr>
            <a:endParaRPr lang="en-US" sz="2400"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620000" cy="715962"/>
          </a:xfrm>
        </p:spPr>
        <p:txBody>
          <a:bodyPr/>
          <a:lstStyle/>
          <a:p>
            <a:r>
              <a:rPr lang="en-US" dirty="0" smtClean="0"/>
              <a:t>INDUSTRIAL WASTEWATER</a:t>
            </a:r>
            <a:endParaRPr lang="en-US" dirty="0"/>
          </a:p>
        </p:txBody>
      </p:sp>
      <p:sp>
        <p:nvSpPr>
          <p:cNvPr id="6" name="Content Placeholder 5"/>
          <p:cNvSpPr>
            <a:spLocks noGrp="1"/>
          </p:cNvSpPr>
          <p:nvPr>
            <p:ph idx="1"/>
          </p:nvPr>
        </p:nvSpPr>
        <p:spPr>
          <a:xfrm>
            <a:off x="1371600" y="1219200"/>
            <a:ext cx="7315200" cy="5181600"/>
          </a:xfrm>
        </p:spPr>
        <p:txBody>
          <a:bodyPr/>
          <a:lstStyle/>
          <a:p>
            <a:pPr marL="514350" indent="-457200"/>
            <a:r>
              <a:rPr lang="en-US" dirty="0" smtClean="0"/>
              <a:t>In order to achieve Sustainability, </a:t>
            </a:r>
            <a:r>
              <a:rPr lang="en-US" b="1" dirty="0" smtClean="0"/>
              <a:t>industrial</a:t>
            </a:r>
            <a:r>
              <a:rPr lang="en-US" dirty="0" smtClean="0"/>
              <a:t> wastewater must be eliminated</a:t>
            </a:r>
          </a:p>
          <a:p>
            <a:pPr marL="914400" lvl="1" indent="-457200"/>
            <a:r>
              <a:rPr lang="en-US" dirty="0" smtClean="0"/>
              <a:t>On-site recycling</a:t>
            </a:r>
          </a:p>
          <a:p>
            <a:pPr marL="1314450" lvl="2" indent="-457200"/>
            <a:r>
              <a:rPr lang="en-US" dirty="0" smtClean="0"/>
              <a:t>Continuous re-use of the same water</a:t>
            </a:r>
          </a:p>
          <a:p>
            <a:pPr marL="1314450" lvl="2" indent="-457200"/>
            <a:r>
              <a:rPr lang="en-US" dirty="0" smtClean="0"/>
              <a:t>The only additional water draw is to supplement loss due to evaporation</a:t>
            </a:r>
          </a:p>
          <a:p>
            <a:pPr marL="1314450" lvl="2" indent="-457200"/>
            <a:r>
              <a:rPr lang="en-US" dirty="0" smtClean="0"/>
              <a:t>Manufacturers must re-think chemical inputs in order to make water easily reused</a:t>
            </a:r>
          </a:p>
          <a:p>
            <a:pPr marL="1314450" lvl="2" indent="-457200"/>
            <a:r>
              <a:rPr lang="en-US" dirty="0" smtClean="0"/>
              <a:t>Increases efficiency of the manufacturing process by reducing the demand for “raw materials”</a:t>
            </a:r>
          </a:p>
          <a:p>
            <a:pPr marL="914400" lvl="1" indent="-457200"/>
            <a:r>
              <a:rPr lang="en-US" dirty="0" smtClean="0"/>
              <a:t>Clean effluent</a:t>
            </a:r>
          </a:p>
          <a:p>
            <a:pPr marL="1314450" lvl="2" indent="-457200"/>
            <a:r>
              <a:rPr lang="en-US" dirty="0" smtClean="0"/>
              <a:t>If water is released, it must be safe for all down-stream ecosystems</a:t>
            </a:r>
          </a:p>
          <a:p>
            <a:pPr marL="1771650" lvl="3"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620000" cy="715962"/>
          </a:xfrm>
        </p:spPr>
        <p:txBody>
          <a:bodyPr/>
          <a:lstStyle/>
          <a:p>
            <a:r>
              <a:rPr lang="en-US" dirty="0" smtClean="0"/>
              <a:t>INDUSTRIAL WASTEWATER</a:t>
            </a:r>
            <a:endParaRPr lang="en-US" dirty="0"/>
          </a:p>
        </p:txBody>
      </p:sp>
      <p:sp>
        <p:nvSpPr>
          <p:cNvPr id="6" name="Content Placeholder 5"/>
          <p:cNvSpPr>
            <a:spLocks noGrp="1"/>
          </p:cNvSpPr>
          <p:nvPr>
            <p:ph idx="1"/>
          </p:nvPr>
        </p:nvSpPr>
        <p:spPr>
          <a:xfrm>
            <a:off x="1371600" y="1219200"/>
            <a:ext cx="7315200" cy="5181600"/>
          </a:xfrm>
        </p:spPr>
        <p:txBody>
          <a:bodyPr/>
          <a:lstStyle/>
          <a:p>
            <a:pPr marL="514350" indent="-457200"/>
            <a:r>
              <a:rPr lang="en-US" dirty="0" smtClean="0"/>
              <a:t>In order to achieve Sustainability, </a:t>
            </a:r>
            <a:r>
              <a:rPr lang="en-US" b="1" dirty="0" smtClean="0"/>
              <a:t>industrial</a:t>
            </a:r>
            <a:r>
              <a:rPr lang="en-US" dirty="0" smtClean="0"/>
              <a:t> wastewater must be eliminated</a:t>
            </a:r>
          </a:p>
          <a:p>
            <a:pPr marL="914400" lvl="1" indent="-457200"/>
            <a:r>
              <a:rPr lang="en-US" dirty="0" smtClean="0"/>
              <a:t>Clean effluent</a:t>
            </a:r>
          </a:p>
          <a:p>
            <a:pPr marL="1314450" lvl="2" indent="-457200"/>
            <a:r>
              <a:rPr lang="en-US" dirty="0" smtClean="0"/>
              <a:t>If water is released, it must be safe for all down-stream ecosystems</a:t>
            </a:r>
          </a:p>
          <a:p>
            <a:pPr marL="1771650" lvl="3"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Effluemt 3dshadow.JPG"/>
          <p:cNvPicPr>
            <a:picLocks noChangeAspect="1"/>
          </p:cNvPicPr>
          <p:nvPr/>
        </p:nvPicPr>
        <p:blipFill>
          <a:blip r:embed="rId3"/>
          <a:stretch>
            <a:fillRect/>
          </a:stretch>
        </p:blipFill>
        <p:spPr>
          <a:xfrm>
            <a:off x="2819400" y="3200400"/>
            <a:ext cx="3987800" cy="3035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772400" cy="715962"/>
          </a:xfrm>
        </p:spPr>
        <p:txBody>
          <a:bodyPr/>
          <a:lstStyle/>
          <a:p>
            <a:r>
              <a:rPr lang="en-US" dirty="0" smtClean="0"/>
              <a:t>COMMERCIAL &amp; RESIDENTIAL WASTEWATER</a:t>
            </a:r>
            <a:endParaRPr lang="en-US" dirty="0"/>
          </a:p>
        </p:txBody>
      </p:sp>
      <p:sp>
        <p:nvSpPr>
          <p:cNvPr id="6" name="Content Placeholder 5"/>
          <p:cNvSpPr>
            <a:spLocks noGrp="1"/>
          </p:cNvSpPr>
          <p:nvPr>
            <p:ph idx="1"/>
          </p:nvPr>
        </p:nvSpPr>
        <p:spPr>
          <a:xfrm>
            <a:off x="1371600" y="1143000"/>
            <a:ext cx="7620000" cy="1143000"/>
          </a:xfrm>
        </p:spPr>
        <p:txBody>
          <a:bodyPr>
            <a:normAutofit lnSpcReduction="10000"/>
          </a:bodyPr>
          <a:lstStyle/>
          <a:p>
            <a:pPr marL="53975" indent="3175">
              <a:buNone/>
            </a:pPr>
            <a:r>
              <a:rPr lang="en-US" dirty="0" smtClean="0"/>
              <a:t>In order to achieve Sustainability, </a:t>
            </a:r>
            <a:r>
              <a:rPr lang="en-US" b="1" dirty="0" smtClean="0"/>
              <a:t>commercial</a:t>
            </a:r>
            <a:r>
              <a:rPr lang="en-US" dirty="0" smtClean="0"/>
              <a:t> and </a:t>
            </a:r>
            <a:r>
              <a:rPr lang="en-US" b="1" dirty="0" smtClean="0"/>
              <a:t>residential</a:t>
            </a:r>
            <a:r>
              <a:rPr lang="en-US" dirty="0" smtClean="0"/>
              <a:t> waste water must be significantly reduced and may eventually be eliminated.</a:t>
            </a:r>
          </a:p>
          <a:p>
            <a:pPr marL="914400" lvl="1" indent="-457200">
              <a:buNone/>
            </a:pPr>
            <a:endParaRPr lang="en-US" dirty="0" smtClean="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GreyWater_NYCCenterForTheEnvironment.bmp"/>
          <p:cNvPicPr>
            <a:picLocks noChangeAspect="1"/>
          </p:cNvPicPr>
          <p:nvPr/>
        </p:nvPicPr>
        <p:blipFill>
          <a:blip r:embed="rId3"/>
          <a:srcRect/>
          <a:stretch>
            <a:fillRect/>
          </a:stretch>
        </p:blipFill>
        <p:spPr>
          <a:xfrm>
            <a:off x="5867400" y="2286000"/>
            <a:ext cx="3048000" cy="3876675"/>
          </a:xfrm>
          <a:prstGeom prst="rect">
            <a:avLst/>
          </a:prstGeom>
        </p:spPr>
      </p:pic>
      <p:sp>
        <p:nvSpPr>
          <p:cNvPr id="9" name="Content Placeholder 5"/>
          <p:cNvSpPr txBox="1">
            <a:spLocks/>
          </p:cNvSpPr>
          <p:nvPr/>
        </p:nvSpPr>
        <p:spPr>
          <a:xfrm>
            <a:off x="1371600" y="2209800"/>
            <a:ext cx="4267200" cy="4267200"/>
          </a:xfrm>
          <a:prstGeom prst="rect">
            <a:avLst/>
          </a:prstGeom>
        </p:spPr>
        <p:txBody>
          <a:bodyPr vert="horz" lIns="91440" tIns="45720" rIns="91440" bIns="45720" rtlCol="0">
            <a:normAutofit/>
          </a:bodyPr>
          <a:lstStyle/>
          <a:p>
            <a:pPr marL="400050" marR="0" lvl="1" indent="-4000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Gray water – water from showers, washers, and lavatories</a:t>
            </a:r>
          </a:p>
          <a:p>
            <a:pPr marL="804863" marR="0" lvl="2" indent="-400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sz="2000" b="0" i="0" u="sng" strike="noStrike" kern="1200" cap="none" spc="0" normalizeH="0" baseline="0" noProof="0" dirty="0" smtClean="0">
                <a:ln>
                  <a:noFill/>
                </a:ln>
                <a:solidFill>
                  <a:schemeClr val="tx1"/>
                </a:solidFill>
                <a:effectLst/>
                <a:uLnTx/>
                <a:uFillTx/>
                <a:latin typeface="+mn-lt"/>
                <a:ea typeface="+mn-ea"/>
                <a:cs typeface="+mn-cs"/>
              </a:rPr>
              <a:t>reduced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with water restricting shower heads and faucets</a:t>
            </a:r>
          </a:p>
          <a:p>
            <a:pPr marL="804863" marR="0" lvl="2" indent="-400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sz="2000" b="0" i="0" u="sng" strike="noStrike" kern="1200" cap="none" spc="0" normalizeH="0" baseline="0" noProof="0" dirty="0" smtClean="0">
                <a:ln>
                  <a:noFill/>
                </a:ln>
                <a:solidFill>
                  <a:schemeClr val="tx1"/>
                </a:solidFill>
                <a:effectLst/>
                <a:uLnTx/>
                <a:uFillTx/>
                <a:latin typeface="+mn-lt"/>
                <a:ea typeface="+mn-ea"/>
                <a:cs typeface="+mn-cs"/>
              </a:rPr>
              <a:t>reduced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with water efficient appliances</a:t>
            </a:r>
          </a:p>
          <a:p>
            <a:pPr marL="804863" marR="0" lvl="2" indent="-400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sz="2000" b="0" i="0" u="sng" strike="noStrike" kern="1200" cap="none" spc="0" normalizeH="0" baseline="0" noProof="0" dirty="0" smtClean="0">
                <a:ln>
                  <a:noFill/>
                </a:ln>
                <a:solidFill>
                  <a:schemeClr val="tx1"/>
                </a:solidFill>
                <a:effectLst/>
                <a:uLnTx/>
                <a:uFillTx/>
                <a:latin typeface="+mn-lt"/>
                <a:ea typeface="+mn-ea"/>
                <a:cs typeface="+mn-cs"/>
              </a:rPr>
              <a:t>reduced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through human participation</a:t>
            </a:r>
          </a:p>
          <a:p>
            <a:pPr marL="804863" marR="0" lvl="2" indent="-4000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sz="2000" b="0" i="0" u="sng" strike="noStrike" kern="1200" cap="none" spc="0" normalizeH="0" baseline="0" noProof="0" dirty="0" smtClean="0">
                <a:ln>
                  <a:noFill/>
                </a:ln>
                <a:solidFill>
                  <a:schemeClr val="tx1"/>
                </a:solidFill>
                <a:effectLst/>
                <a:uLnTx/>
                <a:uFillTx/>
                <a:latin typeface="+mn-lt"/>
                <a:ea typeface="+mn-ea"/>
                <a:cs typeface="+mn-cs"/>
              </a:rPr>
              <a:t>reused</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on-site for irrigation &amp; toilets</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6.jpg"/>
          <p:cNvPicPr>
            <a:picLocks noChangeAspect="1"/>
          </p:cNvPicPr>
          <p:nvPr/>
        </p:nvPicPr>
        <p:blipFill>
          <a:blip r:embed="rId3" cstate="screen"/>
          <a:srcRect/>
          <a:stretch>
            <a:fillRect/>
          </a:stretch>
        </p:blipFill>
        <p:spPr>
          <a:xfrm>
            <a:off x="5621897" y="2286000"/>
            <a:ext cx="3369703" cy="4114800"/>
          </a:xfrm>
          <a:prstGeom prst="rect">
            <a:avLst/>
          </a:prstGeom>
        </p:spPr>
      </p:pic>
      <p:sp>
        <p:nvSpPr>
          <p:cNvPr id="5" name="Title 4"/>
          <p:cNvSpPr>
            <a:spLocks noGrp="1"/>
          </p:cNvSpPr>
          <p:nvPr>
            <p:ph type="title"/>
          </p:nvPr>
        </p:nvSpPr>
        <p:spPr>
          <a:xfrm>
            <a:off x="1371600" y="457200"/>
            <a:ext cx="7772400" cy="715962"/>
          </a:xfrm>
        </p:spPr>
        <p:txBody>
          <a:bodyPr/>
          <a:lstStyle/>
          <a:p>
            <a:r>
              <a:rPr lang="en-US" dirty="0" smtClean="0"/>
              <a:t>COMMERCIAL &amp; RESIDENTIAL WASTEWATER</a:t>
            </a:r>
            <a:endParaRPr lang="en-US" dirty="0"/>
          </a:p>
        </p:txBody>
      </p:sp>
      <p:sp>
        <p:nvSpPr>
          <p:cNvPr id="6" name="Content Placeholder 5"/>
          <p:cNvSpPr>
            <a:spLocks noGrp="1"/>
          </p:cNvSpPr>
          <p:nvPr>
            <p:ph idx="1"/>
          </p:nvPr>
        </p:nvSpPr>
        <p:spPr>
          <a:xfrm>
            <a:off x="1371600" y="1143000"/>
            <a:ext cx="7620000" cy="1219200"/>
          </a:xfrm>
        </p:spPr>
        <p:txBody>
          <a:bodyPr/>
          <a:lstStyle/>
          <a:p>
            <a:pPr marL="0" indent="3175">
              <a:buNone/>
            </a:pPr>
            <a:r>
              <a:rPr lang="en-US" dirty="0" smtClean="0"/>
              <a:t>In order to achieve Sustainability, </a:t>
            </a:r>
            <a:r>
              <a:rPr lang="en-US" b="1" dirty="0" smtClean="0"/>
              <a:t>commercial</a:t>
            </a:r>
            <a:r>
              <a:rPr lang="en-US" dirty="0" smtClean="0"/>
              <a:t> and </a:t>
            </a:r>
            <a:r>
              <a:rPr lang="en-US" b="1" dirty="0" smtClean="0"/>
              <a:t>residential</a:t>
            </a:r>
            <a:r>
              <a:rPr lang="en-US" dirty="0" smtClean="0"/>
              <a:t> waste water must be significantly reduced and may eventually be eliminated.</a:t>
            </a:r>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8" name="Content Placeholder 5"/>
          <p:cNvSpPr txBox="1">
            <a:spLocks/>
          </p:cNvSpPr>
          <p:nvPr/>
        </p:nvSpPr>
        <p:spPr>
          <a:xfrm>
            <a:off x="914400" y="2362200"/>
            <a:ext cx="4724400" cy="4953000"/>
          </a:xfrm>
          <a:prstGeom prst="rect">
            <a:avLst/>
          </a:prstGeom>
        </p:spPr>
        <p:txBody>
          <a:bodyPr vert="horz" lIns="91440" tIns="45720" rIns="91440" bIns="45720" rtlCol="0">
            <a:normAutofit/>
          </a:bodyPr>
          <a:lstStyle/>
          <a:p>
            <a:pPr marL="744538" marR="0" lvl="1" indent="-282575"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Black water – water from toilets and kitchen sinks</a:t>
            </a:r>
          </a:p>
          <a:p>
            <a:pPr marL="1030288" marR="0" lvl="2"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b="0" i="0" u="sng" strike="noStrike" kern="1200" cap="none" spc="0" normalizeH="0" baseline="0" noProof="0" dirty="0" smtClean="0">
                <a:ln>
                  <a:noFill/>
                </a:ln>
                <a:solidFill>
                  <a:schemeClr val="tx1"/>
                </a:solidFill>
                <a:effectLst/>
                <a:uLnTx/>
                <a:uFillTx/>
                <a:latin typeface="+mn-lt"/>
                <a:ea typeface="+mn-ea"/>
                <a:cs typeface="+mn-cs"/>
              </a:rPr>
              <a:t>reduced</a:t>
            </a:r>
            <a:r>
              <a:rPr kumimoji="0" lang="en-US" b="0" i="0" u="none" strike="noStrike" kern="1200" cap="none" spc="0" normalizeH="0" baseline="0" noProof="0" dirty="0" smtClean="0">
                <a:ln>
                  <a:noFill/>
                </a:ln>
                <a:solidFill>
                  <a:schemeClr val="tx1"/>
                </a:solidFill>
                <a:effectLst/>
                <a:uLnTx/>
                <a:uFillTx/>
                <a:latin typeface="+mn-lt"/>
                <a:ea typeface="+mn-ea"/>
                <a:cs typeface="+mn-cs"/>
              </a:rPr>
              <a:t> with water efficient toilets</a:t>
            </a:r>
          </a:p>
          <a:p>
            <a:pPr marL="1030288" marR="0" lvl="2"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b="0" i="0" u="sng" strike="noStrike" kern="1200" cap="none" spc="0" normalizeH="0" baseline="0" noProof="0" dirty="0" smtClean="0">
                <a:ln>
                  <a:noFill/>
                </a:ln>
                <a:solidFill>
                  <a:schemeClr val="tx1"/>
                </a:solidFill>
                <a:effectLst/>
                <a:uLnTx/>
                <a:uFillTx/>
                <a:latin typeface="+mn-lt"/>
                <a:ea typeface="+mn-ea"/>
                <a:cs typeface="+mn-cs"/>
              </a:rPr>
              <a:t>reduced</a:t>
            </a:r>
            <a:r>
              <a:rPr kumimoji="0" lang="en-US" b="0" i="0" u="none" strike="noStrike" kern="1200" cap="none" spc="0" normalizeH="0" baseline="0" noProof="0" dirty="0" smtClean="0">
                <a:ln>
                  <a:noFill/>
                </a:ln>
                <a:solidFill>
                  <a:schemeClr val="tx1"/>
                </a:solidFill>
                <a:effectLst/>
                <a:uLnTx/>
                <a:uFillTx/>
                <a:latin typeface="+mn-lt"/>
                <a:ea typeface="+mn-ea"/>
                <a:cs typeface="+mn-cs"/>
              </a:rPr>
              <a:t> with dual flush toilets</a:t>
            </a:r>
          </a:p>
          <a:p>
            <a:pPr marL="1030288" marR="0" lvl="2"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Can be </a:t>
            </a:r>
            <a:r>
              <a:rPr kumimoji="0" lang="en-US" b="0" i="0" u="sng" strike="noStrike" kern="1200" cap="none" spc="0" normalizeH="0" baseline="0" noProof="0" dirty="0" smtClean="0">
                <a:ln>
                  <a:noFill/>
                </a:ln>
                <a:solidFill>
                  <a:schemeClr val="tx1"/>
                </a:solidFill>
                <a:effectLst/>
                <a:uLnTx/>
                <a:uFillTx/>
                <a:latin typeface="+mn-lt"/>
                <a:ea typeface="+mn-ea"/>
                <a:cs typeface="+mn-cs"/>
              </a:rPr>
              <a:t>reused</a:t>
            </a:r>
            <a:r>
              <a:rPr kumimoji="0" lang="en-US" b="0" i="0" u="none" strike="noStrike" kern="1200" cap="none" spc="0" normalizeH="0" baseline="0" noProof="0" dirty="0" smtClean="0">
                <a:ln>
                  <a:noFill/>
                </a:ln>
                <a:solidFill>
                  <a:schemeClr val="tx1"/>
                </a:solidFill>
                <a:effectLst/>
                <a:uLnTx/>
                <a:uFillTx/>
                <a:latin typeface="+mn-lt"/>
                <a:ea typeface="+mn-ea"/>
                <a:cs typeface="+mn-cs"/>
              </a:rPr>
              <a:t> as compost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biosolids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1254125" marR="0" lvl="3" indent="-2349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Kitchen waste can be composted on-site</a:t>
            </a:r>
          </a:p>
          <a:p>
            <a:pPr marL="1254125" marR="0" lvl="3" indent="-2349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Toilet waste can be composted in composting toilets on-site, and used as fertilizer on-site</a:t>
            </a:r>
          </a:p>
          <a:p>
            <a:pPr marL="1254125" marR="0" lvl="3" indent="-2349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Toilet waste can be composted on a municipal scale</a:t>
            </a:r>
          </a:p>
          <a:p>
            <a:pPr marL="1771650" marR="0" lvl="3"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772400" cy="715962"/>
          </a:xfrm>
        </p:spPr>
        <p:txBody>
          <a:bodyPr/>
          <a:lstStyle/>
          <a:p>
            <a:r>
              <a:rPr lang="en-US" dirty="0" smtClean="0"/>
              <a:t>TYPICAL WASTEWATER TREATMENT </a:t>
            </a:r>
            <a:endParaRPr lang="en-US" dirty="0"/>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1" name="TextBox 10"/>
          <p:cNvSpPr txBox="1"/>
          <p:nvPr/>
        </p:nvSpPr>
        <p:spPr>
          <a:xfrm>
            <a:off x="1447800" y="1106269"/>
            <a:ext cx="7315200" cy="646331"/>
          </a:xfrm>
          <a:prstGeom prst="rect">
            <a:avLst/>
          </a:prstGeom>
          <a:noFill/>
        </p:spPr>
        <p:txBody>
          <a:bodyPr wrap="square" rtlCol="0">
            <a:spAutoFit/>
          </a:bodyPr>
          <a:lstStyle/>
          <a:p>
            <a:r>
              <a:rPr lang="en-US" dirty="0" smtClean="0">
                <a:hlinkClick r:id="rId3"/>
              </a:rPr>
              <a:t>http://www.youtube.com/watch?v=YMD8gb4fTJk&amp;feature=related</a:t>
            </a:r>
            <a:endParaRPr lang="en-US" dirty="0" smtClean="0"/>
          </a:p>
          <a:p>
            <a:endParaRPr lang="en-US" dirty="0"/>
          </a:p>
        </p:txBody>
      </p:sp>
      <p:sp>
        <p:nvSpPr>
          <p:cNvPr id="12" name="Title 4"/>
          <p:cNvSpPr txBox="1">
            <a:spLocks/>
          </p:cNvSpPr>
          <p:nvPr/>
        </p:nvSpPr>
        <p:spPr>
          <a:xfrm>
            <a:off x="1371600" y="2133600"/>
            <a:ext cx="77724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WASTEWATER</a:t>
            </a:r>
            <a:r>
              <a:rPr kumimoji="0" lang="en-US" sz="3200" b="0" i="0" u="none" strike="noStrike" kern="1200" cap="none" spc="0" normalizeH="0" noProof="0" dirty="0" smtClean="0">
                <a:ln>
                  <a:noFill/>
                </a:ln>
                <a:solidFill>
                  <a:schemeClr val="tx1"/>
                </a:solidFill>
                <a:effectLst/>
                <a:uLnTx/>
                <a:uFillTx/>
                <a:latin typeface="+mj-lt"/>
                <a:ea typeface="+mj-ea"/>
                <a:cs typeface="+mj-cs"/>
              </a:rPr>
              <a:t> RECLAMATION</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a:off x="1447800" y="2743200"/>
            <a:ext cx="7543800" cy="646331"/>
          </a:xfrm>
          <a:prstGeom prst="rect">
            <a:avLst/>
          </a:prstGeom>
          <a:noFill/>
        </p:spPr>
        <p:txBody>
          <a:bodyPr wrap="square" rtlCol="0">
            <a:spAutoFit/>
          </a:bodyPr>
          <a:lstStyle/>
          <a:p>
            <a:r>
              <a:rPr lang="en-US" dirty="0" smtClean="0">
                <a:hlinkClick r:id="rId4"/>
              </a:rPr>
              <a:t>http://www.youtube.com/watch?v=c6KQNGTFQRQ</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2" name="Rectangle 11"/>
          <p:cNvSpPr/>
          <p:nvPr/>
        </p:nvSpPr>
        <p:spPr>
          <a:xfrm>
            <a:off x="1371600" y="306824"/>
            <a:ext cx="7696200" cy="6217087"/>
          </a:xfrm>
          <a:prstGeom prst="rect">
            <a:avLst/>
          </a:prstGeom>
        </p:spPr>
        <p:txBody>
          <a:bodyPr wrap="square">
            <a:spAutoFit/>
          </a:bodyPr>
          <a:lstStyle/>
          <a:p>
            <a:r>
              <a:rPr lang="en-US" sz="2000" b="1" dirty="0" smtClean="0">
                <a:solidFill>
                  <a:schemeClr val="accent4">
                    <a:lumMod val="60000"/>
                    <a:lumOff val="40000"/>
                  </a:schemeClr>
                </a:solidFill>
              </a:rPr>
              <a:t>Bathroom</a:t>
            </a:r>
          </a:p>
          <a:p>
            <a:pPr>
              <a:buFont typeface="Arial" pitchFamily="34" charset="0"/>
              <a:buChar char="•"/>
            </a:pPr>
            <a:r>
              <a:rPr lang="en-US" sz="1600" b="1" dirty="0" smtClean="0"/>
              <a:t>Do</a:t>
            </a:r>
            <a:r>
              <a:rPr lang="en-US" sz="1600" dirty="0" smtClean="0"/>
              <a:t> take short showers and save 5 to 7 gallons a minute.</a:t>
            </a:r>
          </a:p>
          <a:p>
            <a:pPr>
              <a:buFont typeface="Arial" pitchFamily="34" charset="0"/>
              <a:buChar char="•"/>
            </a:pPr>
            <a:r>
              <a:rPr lang="en-US" sz="1600" b="1" dirty="0" smtClean="0"/>
              <a:t>Do</a:t>
            </a:r>
            <a:r>
              <a:rPr lang="en-US" sz="1600" dirty="0" smtClean="0"/>
              <a:t> fill the tub halfway and save 10 to 15 gallons.</a:t>
            </a:r>
          </a:p>
          <a:p>
            <a:pPr>
              <a:buFont typeface="Arial" pitchFamily="34" charset="0"/>
              <a:buChar char="•"/>
            </a:pPr>
            <a:r>
              <a:rPr lang="en-US" sz="1600" b="1" dirty="0" smtClean="0"/>
              <a:t>Do</a:t>
            </a:r>
            <a:r>
              <a:rPr lang="en-US" sz="1600" dirty="0" smtClean="0"/>
              <a:t> install water-saving toilets, showerheads and faucet aerators. Place a plastic bottle filled with water in your toilet tank if you cant switch to a low-flow toilet.</a:t>
            </a:r>
          </a:p>
          <a:p>
            <a:pPr>
              <a:buFont typeface="Arial" pitchFamily="34" charset="0"/>
              <a:buChar char="•"/>
            </a:pPr>
            <a:r>
              <a:rPr lang="en-US" sz="1600" b="1" dirty="0" smtClean="0"/>
              <a:t>Don't</a:t>
            </a:r>
            <a:r>
              <a:rPr lang="en-US" sz="1600" dirty="0" smtClean="0"/>
              <a:t> run the water while shaving, washing your hands or brushing your teeth. Faucets use 2 to 3 gallons a minute.</a:t>
            </a:r>
          </a:p>
          <a:p>
            <a:pPr>
              <a:buFont typeface="Arial" pitchFamily="34" charset="0"/>
              <a:buChar char="•"/>
            </a:pPr>
            <a:r>
              <a:rPr lang="en-US" sz="1600" b="1" dirty="0" smtClean="0"/>
              <a:t>Don't</a:t>
            </a:r>
            <a:r>
              <a:rPr lang="en-US" sz="1600" dirty="0" smtClean="0"/>
              <a:t> use the toilet as a wastebasket, and </a:t>
            </a:r>
            <a:r>
              <a:rPr lang="en-US" sz="1600" b="1" dirty="0" smtClean="0"/>
              <a:t>don't</a:t>
            </a:r>
            <a:r>
              <a:rPr lang="en-US" sz="1600" dirty="0" smtClean="0"/>
              <a:t> flush it unnecessarily.</a:t>
            </a:r>
          </a:p>
          <a:p>
            <a:r>
              <a:rPr lang="en-US" sz="2000" b="1" dirty="0" smtClean="0">
                <a:solidFill>
                  <a:schemeClr val="accent4">
                    <a:lumMod val="60000"/>
                    <a:lumOff val="40000"/>
                  </a:schemeClr>
                </a:solidFill>
              </a:rPr>
              <a:t>Everywhere</a:t>
            </a:r>
          </a:p>
          <a:p>
            <a:pPr>
              <a:buFont typeface="Arial" pitchFamily="34" charset="0"/>
              <a:buChar char="•"/>
            </a:pPr>
            <a:r>
              <a:rPr lang="en-US" sz="1600" b="1" dirty="0" smtClean="0"/>
              <a:t>Do</a:t>
            </a:r>
            <a:r>
              <a:rPr lang="en-US" sz="1600" dirty="0" smtClean="0"/>
              <a:t> repair leaky faucets and turn taps off tightly. A slow drip wastes 15 to 20 gallons each day.</a:t>
            </a:r>
          </a:p>
          <a:p>
            <a:pPr>
              <a:buFont typeface="Arial" pitchFamily="34" charset="0"/>
              <a:buChar char="•"/>
            </a:pPr>
            <a:r>
              <a:rPr lang="en-US" sz="1600" b="1" dirty="0" smtClean="0"/>
              <a:t>Don't</a:t>
            </a:r>
            <a:r>
              <a:rPr lang="en-US" sz="1600" dirty="0" smtClean="0"/>
              <a:t> open fire hydrants.</a:t>
            </a:r>
          </a:p>
          <a:p>
            <a:r>
              <a:rPr lang="en-US" sz="2000" b="1" dirty="0" smtClean="0">
                <a:solidFill>
                  <a:schemeClr val="accent4">
                    <a:lumMod val="60000"/>
                    <a:lumOff val="40000"/>
                  </a:schemeClr>
                </a:solidFill>
              </a:rPr>
              <a:t>Kitchen &amp; Laundry</a:t>
            </a:r>
          </a:p>
          <a:p>
            <a:pPr>
              <a:buFont typeface="Arial" pitchFamily="34" charset="0"/>
              <a:buChar char="•"/>
            </a:pPr>
            <a:r>
              <a:rPr lang="en-US" sz="1600" b="1" dirty="0" smtClean="0"/>
              <a:t>Do</a:t>
            </a:r>
            <a:r>
              <a:rPr lang="en-US" sz="1600" dirty="0" smtClean="0"/>
              <a:t> run the dishwasher and washing machine only when full. Save even more by using the short cycle.</a:t>
            </a:r>
          </a:p>
          <a:p>
            <a:pPr>
              <a:buFont typeface="Arial" pitchFamily="34" charset="0"/>
              <a:buChar char="•"/>
            </a:pPr>
            <a:r>
              <a:rPr lang="en-US" sz="1600" b="1" dirty="0" smtClean="0"/>
              <a:t>Do</a:t>
            </a:r>
            <a:r>
              <a:rPr lang="en-US" sz="1600" dirty="0" smtClean="0"/>
              <a:t> install faucet aerators.</a:t>
            </a:r>
          </a:p>
          <a:p>
            <a:pPr>
              <a:buFont typeface="Arial" pitchFamily="34" charset="0"/>
              <a:buChar char="•"/>
            </a:pPr>
            <a:r>
              <a:rPr lang="en-US" sz="1600" b="1" dirty="0" smtClean="0"/>
              <a:t>Don't</a:t>
            </a:r>
            <a:r>
              <a:rPr lang="en-US" sz="1600" dirty="0" smtClean="0"/>
              <a:t> let the water run while washing dishes. Kitchen faucets use 2 to 3 gallons a minute. Filling a basin only takes 10 gallons to wash and rinse.</a:t>
            </a:r>
          </a:p>
          <a:p>
            <a:pPr>
              <a:buFont typeface="Arial" pitchFamily="34" charset="0"/>
              <a:buChar char="•"/>
            </a:pPr>
            <a:r>
              <a:rPr lang="en-US" sz="1600" b="1" dirty="0" smtClean="0"/>
              <a:t>Don't</a:t>
            </a:r>
            <a:r>
              <a:rPr lang="en-US" sz="1600" dirty="0" smtClean="0"/>
              <a:t> run water to make it cold. Have it chilled in the refrigerator, ready to drink.</a:t>
            </a:r>
          </a:p>
          <a:p>
            <a:r>
              <a:rPr lang="en-US" sz="2000" b="1" dirty="0" smtClean="0">
                <a:solidFill>
                  <a:schemeClr val="accent4">
                    <a:lumMod val="60000"/>
                    <a:lumOff val="40000"/>
                  </a:schemeClr>
                </a:solidFill>
              </a:rPr>
              <a:t>Outdoors</a:t>
            </a:r>
          </a:p>
          <a:p>
            <a:pPr>
              <a:buFont typeface="Arial" pitchFamily="34" charset="0"/>
              <a:buChar char="•"/>
            </a:pPr>
            <a:r>
              <a:rPr lang="en-US" sz="1600" b="1" dirty="0" smtClean="0"/>
              <a:t>Do</a:t>
            </a:r>
            <a:r>
              <a:rPr lang="en-US" sz="1600" dirty="0" smtClean="0"/>
              <a:t> use a self-closing nozzle on your hose.</a:t>
            </a:r>
          </a:p>
          <a:p>
            <a:pPr>
              <a:buFont typeface="Arial" pitchFamily="34" charset="0"/>
              <a:buChar char="•"/>
            </a:pPr>
            <a:r>
              <a:rPr lang="en-US" sz="1600" b="1" dirty="0" smtClean="0"/>
              <a:t>Don't</a:t>
            </a:r>
            <a:r>
              <a:rPr lang="en-US" sz="1600" dirty="0" smtClean="0"/>
              <a:t> water your sidewalk or driveway -- instead, sweep them clean.</a:t>
            </a:r>
          </a:p>
          <a:p>
            <a:pPr>
              <a:buFont typeface="Arial" pitchFamily="34" charset="0"/>
              <a:buChar char="•"/>
            </a:pPr>
            <a:r>
              <a:rPr lang="en-US" sz="1600" b="1" dirty="0" smtClean="0"/>
              <a:t>Don't</a:t>
            </a:r>
            <a:r>
              <a:rPr lang="en-US" sz="1600" dirty="0" smtClean="0"/>
              <a:t> overwater your lawn or plants. Water before 9 a.m. or after 7 p.m.</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STORMWATER</a:t>
            </a:r>
            <a:endParaRPr lang="en-US" dirty="0"/>
          </a:p>
        </p:txBody>
      </p:sp>
      <p:sp>
        <p:nvSpPr>
          <p:cNvPr id="6" name="Content Placeholder 5"/>
          <p:cNvSpPr>
            <a:spLocks noGrp="1"/>
          </p:cNvSpPr>
          <p:nvPr>
            <p:ph idx="1"/>
          </p:nvPr>
        </p:nvSpPr>
        <p:spPr>
          <a:xfrm>
            <a:off x="1371600" y="1219200"/>
            <a:ext cx="7543800" cy="5181600"/>
          </a:xfrm>
        </p:spPr>
        <p:txBody>
          <a:bodyPr/>
          <a:lstStyle/>
          <a:p>
            <a:pPr marL="458788" indent="-457200"/>
            <a:r>
              <a:rPr lang="en-US" dirty="0" smtClean="0"/>
              <a:t>Before human settlements, most of the earth’s surface absorbed and retained stormwater (ground water), or conveyed it to rivers, streams, lakes, and the ocean.</a:t>
            </a:r>
          </a:p>
        </p:txBody>
      </p:sp>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8" name="Picture 7" descr="68345-004-A66AFB30.jpg"/>
          <p:cNvPicPr>
            <a:picLocks noChangeAspect="1"/>
          </p:cNvPicPr>
          <p:nvPr/>
        </p:nvPicPr>
        <p:blipFill>
          <a:blip r:embed="rId3"/>
          <a:srcRect/>
          <a:stretch>
            <a:fillRect/>
          </a:stretch>
        </p:blipFill>
        <p:spPr>
          <a:xfrm>
            <a:off x="1371600" y="2438400"/>
            <a:ext cx="7823201"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algn="r"/>
            <a:r>
              <a:rPr lang="en-US" smtClean="0"/>
              <a:t>SUSTAINABLE SITES</a:t>
            </a:r>
            <a:endParaRPr lang="en-US" dirty="0"/>
          </a:p>
        </p:txBody>
      </p:sp>
      <p:pic>
        <p:nvPicPr>
          <p:cNvPr id="8" name="Picture 7" descr="FootprintEnd.jpg"/>
          <p:cNvPicPr>
            <a:picLocks noChangeAspect="1"/>
          </p:cNvPicPr>
          <p:nvPr/>
        </p:nvPicPr>
        <p:blipFill>
          <a:blip r:embed="rId3"/>
          <a:stretch>
            <a:fillRect/>
          </a:stretch>
        </p:blipFill>
        <p:spPr>
          <a:xfrm>
            <a:off x="2209800" y="762000"/>
            <a:ext cx="5417058" cy="486617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1371600" y="1219200"/>
            <a:ext cx="7620000" cy="5181600"/>
          </a:xfrm>
        </p:spPr>
        <p:txBody>
          <a:bodyPr>
            <a:normAutofit/>
          </a:bodyPr>
          <a:lstStyle/>
          <a:p>
            <a:pPr marL="457200" indent="-457200">
              <a:buAutoNum type="arabicPeriod"/>
            </a:pPr>
            <a:r>
              <a:rPr lang="en-US" sz="1400" dirty="0" smtClean="0">
                <a:hlinkClick r:id="rId3"/>
              </a:rPr>
              <a:t>http://findarticles.com/p/articles/mi_m1200/is_10_166/ai_n7069061</a:t>
            </a:r>
            <a:endParaRPr lang="en-US" sz="1400" dirty="0" smtClean="0"/>
          </a:p>
          <a:p>
            <a:pPr marL="457200" indent="-457200">
              <a:buAutoNum type="arabicPeriod"/>
            </a:pPr>
            <a:r>
              <a:rPr lang="en-US" sz="1400" dirty="0" smtClean="0"/>
              <a:t>DDC Sustainable Urban Sites – Water, “Water Management on Urban Sites”, p. 75</a:t>
            </a:r>
          </a:p>
          <a:p>
            <a:pPr marL="457200" indent="-457200">
              <a:buAutoNum type="arabicPeriod"/>
            </a:pPr>
            <a:r>
              <a:rPr lang="en-US" sz="1400" dirty="0" smtClean="0"/>
              <a:t>Edwards, Brian. </a:t>
            </a:r>
            <a:r>
              <a:rPr lang="en-US" sz="1400" i="1" dirty="0" smtClean="0"/>
              <a:t>Rough Guide to Sustainability</a:t>
            </a:r>
            <a:r>
              <a:rPr lang="en-US" sz="1400" dirty="0" smtClean="0"/>
              <a:t>, 2</a:t>
            </a:r>
            <a:r>
              <a:rPr lang="en-US" sz="1400" baseline="30000" dirty="0" smtClean="0"/>
              <a:t>nd</a:t>
            </a:r>
            <a:r>
              <a:rPr lang="en-US" sz="1400" dirty="0" smtClean="0"/>
              <a:t> Edition, RIBA Enterprises Ltd., 2001, p. 36</a:t>
            </a:r>
          </a:p>
          <a:p>
            <a:pPr marL="457200" indent="-457200">
              <a:buAutoNum type="arabicPeriod"/>
            </a:pPr>
            <a:r>
              <a:rPr lang="en-US" sz="1400" dirty="0" smtClean="0"/>
              <a:t>Ibid., p. 38</a:t>
            </a:r>
          </a:p>
          <a:p>
            <a:pPr marL="457200" indent="-457200">
              <a:buAutoNum type="arabicPeriod"/>
            </a:pPr>
            <a:r>
              <a:rPr lang="en-US" sz="1400" dirty="0" smtClean="0"/>
              <a:t>Steele, James. </a:t>
            </a:r>
            <a:r>
              <a:rPr lang="en-US" sz="1400" i="1" dirty="0" smtClean="0"/>
              <a:t>Ecological Architecture: A Critical History</a:t>
            </a:r>
            <a:r>
              <a:rPr lang="en-US" sz="1400" dirty="0" smtClean="0"/>
              <a:t>. Thames &amp; Hudson Ltd., London, 2005,p.</a:t>
            </a:r>
          </a:p>
          <a:p>
            <a:pPr marL="457200" indent="-457200">
              <a:buAutoNum type="arabicPeriod"/>
            </a:pPr>
            <a:r>
              <a:rPr lang="en-US" sz="1400" dirty="0" smtClean="0">
                <a:hlinkClick r:id="rId4"/>
              </a:rPr>
              <a:t>http://www.degreedays.net/</a:t>
            </a:r>
            <a:endParaRPr lang="en-US" sz="1400" dirty="0" smtClean="0"/>
          </a:p>
          <a:p>
            <a:pPr marL="457200" indent="-457200">
              <a:buAutoNum type="arabicPeriod"/>
            </a:pPr>
            <a:r>
              <a:rPr lang="en-US" sz="1400" dirty="0" smtClean="0"/>
              <a:t>http://knol.google.com/k/martin-bromley/degree-days/2jhb07kwe0in9/2#</a:t>
            </a:r>
          </a:p>
        </p:txBody>
      </p:sp>
      <p:sp>
        <p:nvSpPr>
          <p:cNvPr id="4" name="Text Placeholder 3"/>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solidFill>
                  <a:schemeClr val="accent1">
                    <a:lumMod val="75000"/>
                  </a:schemeClr>
                </a:solidFill>
              </a:rPr>
              <a:t>DISCUSS</a:t>
            </a:r>
          </a:p>
          <a:p>
            <a:r>
              <a:rPr lang="en-US" dirty="0" smtClean="0"/>
              <a:t>VOICES OF SUSTAINABILITY</a:t>
            </a:r>
          </a:p>
          <a:p>
            <a:r>
              <a:rPr lang="en-US" dirty="0" smtClean="0">
                <a:solidFill>
                  <a:schemeClr val="accent1">
                    <a:lumMod val="75000"/>
                  </a:schemeClr>
                </a:solidFill>
              </a:rPr>
              <a:t>THE USGBC</a:t>
            </a:r>
            <a:endParaRPr lang="en-US" dirty="0">
              <a:solidFill>
                <a:schemeClr val="accent1">
                  <a:lumMod val="75000"/>
                </a:schemeClr>
              </a:solidFill>
            </a:endParaRPr>
          </a:p>
        </p:txBody>
      </p:sp>
      <p:sp>
        <p:nvSpPr>
          <p:cNvPr id="5" name="Footer Placeholder 4"/>
          <p:cNvSpPr>
            <a:spLocks noGrp="1"/>
          </p:cNvSpPr>
          <p:nvPr>
            <p:ph type="ftr" sz="quarter" idx="3"/>
          </p:nvPr>
        </p:nvSpPr>
        <p:spPr/>
        <p:txBody>
          <a:bodyPr/>
          <a:lstStyle/>
          <a:p>
            <a:pPr algn="r"/>
            <a:r>
              <a:rPr lang="en-US" smtClean="0"/>
              <a:t>SUSTAINABLE SITES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ch 2450\Lecture 3\water cycle-jj-001.jpg"/>
          <p:cNvPicPr>
            <a:picLocks noChangeAspect="1" noChangeArrowheads="1"/>
          </p:cNvPicPr>
          <p:nvPr/>
        </p:nvPicPr>
        <p:blipFill>
          <a:blip r:embed="rId3"/>
          <a:srcRect/>
          <a:stretch>
            <a:fillRect/>
          </a:stretch>
        </p:blipFill>
        <p:spPr bwMode="auto">
          <a:xfrm>
            <a:off x="1371599" y="0"/>
            <a:ext cx="7776673" cy="5334000"/>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1" name="TextBox 10"/>
          <p:cNvSpPr txBox="1"/>
          <p:nvPr/>
        </p:nvSpPr>
        <p:spPr>
          <a:xfrm>
            <a:off x="1524000" y="5486400"/>
            <a:ext cx="7467600" cy="646331"/>
          </a:xfrm>
          <a:prstGeom prst="rect">
            <a:avLst/>
          </a:prstGeom>
          <a:noFill/>
        </p:spPr>
        <p:txBody>
          <a:bodyPr wrap="square" rtlCol="0">
            <a:spAutoFit/>
          </a:bodyPr>
          <a:lstStyle/>
          <a:p>
            <a:r>
              <a:rPr lang="en-US" b="1" dirty="0" smtClean="0">
                <a:solidFill>
                  <a:schemeClr val="accent5">
                    <a:lumMod val="50000"/>
                  </a:schemeClr>
                </a:solidFill>
              </a:rPr>
              <a:t>IF WATER CYCLE IS A CLOSED SYSTEM WHY IS THERE A SHORTAGE PROBLEM?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rch 2450\Lecture 3\water cycle-jj-001.jpg"/>
          <p:cNvPicPr>
            <a:picLocks noChangeAspect="1" noChangeArrowheads="1"/>
          </p:cNvPicPr>
          <p:nvPr/>
        </p:nvPicPr>
        <p:blipFill>
          <a:blip r:embed="rId3">
            <a:duotone>
              <a:prstClr val="black"/>
              <a:srgbClr val="D9C3A5">
                <a:tint val="50000"/>
                <a:satMod val="180000"/>
              </a:srgbClr>
            </a:duotone>
            <a:lum bright="20000"/>
          </a:blip>
          <a:srcRect/>
          <a:stretch>
            <a:fillRect/>
          </a:stretch>
        </p:blipFill>
        <p:spPr bwMode="auto">
          <a:xfrm>
            <a:off x="1371599" y="0"/>
            <a:ext cx="7776673" cy="5334000"/>
          </a:xfrm>
          <a:prstGeom prst="rect">
            <a:avLst/>
          </a:prstGeom>
          <a:noFill/>
        </p:spPr>
      </p:pic>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sp>
        <p:nvSpPr>
          <p:cNvPr id="11" name="TextBox 10"/>
          <p:cNvSpPr txBox="1"/>
          <p:nvPr/>
        </p:nvSpPr>
        <p:spPr>
          <a:xfrm>
            <a:off x="1524000" y="5410200"/>
            <a:ext cx="7467600" cy="1477328"/>
          </a:xfrm>
          <a:prstGeom prst="rect">
            <a:avLst/>
          </a:prstGeom>
          <a:noFill/>
        </p:spPr>
        <p:txBody>
          <a:bodyPr wrap="square" rtlCol="0">
            <a:spAutoFit/>
          </a:bodyPr>
          <a:lstStyle/>
          <a:p>
            <a:pPr>
              <a:buFont typeface="Arial" pitchFamily="34" charset="0"/>
              <a:buChar char="•"/>
            </a:pPr>
            <a:r>
              <a:rPr lang="en-US" b="1" dirty="0" smtClean="0">
                <a:solidFill>
                  <a:srgbClr val="FF0000"/>
                </a:solidFill>
              </a:rPr>
              <a:t>CONTAMINATION</a:t>
            </a:r>
          </a:p>
          <a:p>
            <a:pPr>
              <a:buFont typeface="Arial" pitchFamily="34" charset="0"/>
              <a:buChar char="•"/>
            </a:pPr>
            <a:r>
              <a:rPr lang="en-US" b="1" dirty="0" smtClean="0">
                <a:solidFill>
                  <a:srgbClr val="FF0000"/>
                </a:solidFill>
              </a:rPr>
              <a:t>INCREASE IN POPULATION</a:t>
            </a:r>
          </a:p>
          <a:p>
            <a:pPr>
              <a:buFont typeface="Arial" pitchFamily="34" charset="0"/>
              <a:buChar char="•"/>
            </a:pPr>
            <a:r>
              <a:rPr lang="en-US" b="1" dirty="0" smtClean="0">
                <a:solidFill>
                  <a:srgbClr val="FF0000"/>
                </a:solidFill>
              </a:rPr>
              <a:t>DESTRUCTION OF AQUIFERS</a:t>
            </a:r>
          </a:p>
          <a:p>
            <a:pPr>
              <a:buFont typeface="Arial" pitchFamily="34" charset="0"/>
              <a:buChar char="•"/>
            </a:pPr>
            <a:r>
              <a:rPr lang="en-US" b="1" dirty="0" smtClean="0">
                <a:solidFill>
                  <a:srgbClr val="FF0000"/>
                </a:solidFill>
              </a:rPr>
              <a:t>MIXING OF FRESHWATER WITH SALTWATER (RISING SEAWATER LEVELS) </a:t>
            </a:r>
          </a:p>
          <a:p>
            <a:pPr>
              <a:buFont typeface="Arial" pitchFamily="34" charset="0"/>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dirty="0" smtClean="0"/>
              <a:t>SUSTAINABLE SITES</a:t>
            </a:r>
            <a:endParaRPr lang="en-US" dirty="0"/>
          </a:p>
        </p:txBody>
      </p:sp>
      <p:sp>
        <p:nvSpPr>
          <p:cNvPr id="10" name="Title 9"/>
          <p:cNvSpPr>
            <a:spLocks noGrp="1"/>
          </p:cNvSpPr>
          <p:nvPr>
            <p:ph type="title"/>
          </p:nvPr>
        </p:nvSpPr>
        <p:spPr>
          <a:xfrm>
            <a:off x="1371600" y="0"/>
            <a:ext cx="7315200" cy="715962"/>
          </a:xfrm>
        </p:spPr>
        <p:txBody>
          <a:bodyPr/>
          <a:lstStyle/>
          <a:p>
            <a:r>
              <a:rPr lang="en-US" dirty="0" smtClean="0"/>
              <a:t>Water Crisis: Flow</a:t>
            </a:r>
            <a:endParaRPr lang="en-US" dirty="0"/>
          </a:p>
        </p:txBody>
      </p:sp>
      <p:sp>
        <p:nvSpPr>
          <p:cNvPr id="13" name="TextBox 12"/>
          <p:cNvSpPr txBox="1"/>
          <p:nvPr/>
        </p:nvSpPr>
        <p:spPr>
          <a:xfrm>
            <a:off x="1447800" y="609600"/>
            <a:ext cx="7239000" cy="923330"/>
          </a:xfrm>
          <a:prstGeom prst="rect">
            <a:avLst/>
          </a:prstGeom>
          <a:noFill/>
        </p:spPr>
        <p:txBody>
          <a:bodyPr wrap="square" rtlCol="0">
            <a:spAutoFit/>
          </a:bodyPr>
          <a:lstStyle/>
          <a:p>
            <a:r>
              <a:rPr lang="en-US" dirty="0" smtClean="0">
                <a:hlinkClick r:id="rId3"/>
              </a:rPr>
              <a:t>http://www.flowthefilm.com/trailer</a:t>
            </a:r>
            <a:endParaRPr lang="en-US" dirty="0" smtClean="0"/>
          </a:p>
          <a:p>
            <a:endParaRPr lang="en-US" dirty="0" smtClean="0"/>
          </a:p>
          <a:p>
            <a:endParaRPr lang="en-US" dirty="0"/>
          </a:p>
        </p:txBody>
      </p:sp>
      <p:sp>
        <p:nvSpPr>
          <p:cNvPr id="14" name="TextBox 13"/>
          <p:cNvSpPr txBox="1"/>
          <p:nvPr/>
        </p:nvSpPr>
        <p:spPr>
          <a:xfrm>
            <a:off x="1371600" y="1187708"/>
            <a:ext cx="7772400" cy="4832092"/>
          </a:xfrm>
          <a:prstGeom prst="rect">
            <a:avLst/>
          </a:prstGeom>
          <a:noFill/>
        </p:spPr>
        <p:txBody>
          <a:bodyPr wrap="square" rtlCol="0">
            <a:spAutoFit/>
          </a:bodyPr>
          <a:lstStyle/>
          <a:p>
            <a:pPr>
              <a:buFont typeface="Arial" pitchFamily="34" charset="0"/>
              <a:buChar char="•"/>
            </a:pPr>
            <a:r>
              <a:rPr lang="en-US" sz="1400" dirty="0" smtClean="0"/>
              <a:t>Of the 6 billion people on earth, 1.1 billion do not have access to safe, clean drinking water.</a:t>
            </a:r>
            <a:br>
              <a:rPr lang="en-US" sz="1400" dirty="0" smtClean="0"/>
            </a:br>
            <a:r>
              <a:rPr lang="en-US" sz="1400" dirty="0" smtClean="0"/>
              <a:t>(</a:t>
            </a:r>
            <a:r>
              <a:rPr lang="en-US" sz="1400" dirty="0" smtClean="0">
                <a:hlinkClick r:id="rId4"/>
              </a:rPr>
              <a:t>www.charitywater.org</a:t>
            </a:r>
            <a:r>
              <a:rPr lang="en-US" sz="1400" dirty="0" smtClean="0"/>
              <a:t>)</a:t>
            </a:r>
          </a:p>
          <a:p>
            <a:pPr>
              <a:buFont typeface="Arial" pitchFamily="34" charset="0"/>
              <a:buChar char="•"/>
            </a:pPr>
            <a:r>
              <a:rPr lang="en-US" sz="1400" dirty="0" smtClean="0"/>
              <a:t> The U.S. Environmental Protection Agency currently does not regulate 51 known water contaminants. (</a:t>
            </a:r>
            <a:r>
              <a:rPr lang="en-US" sz="1400" dirty="0" smtClean="0">
                <a:hlinkClick r:id="rId5"/>
              </a:rPr>
              <a:t>www.foodandwaterwatch.org</a:t>
            </a:r>
            <a:r>
              <a:rPr lang="en-US" sz="1400" dirty="0" smtClean="0"/>
              <a:t>)</a:t>
            </a:r>
          </a:p>
          <a:p>
            <a:pPr>
              <a:buFont typeface="Arial" pitchFamily="34" charset="0"/>
              <a:buChar char="•"/>
            </a:pPr>
            <a:r>
              <a:rPr lang="en-US" sz="1400" dirty="0" smtClean="0"/>
              <a:t>While the average American uses 150 gallons of water per day, those in developing countries cannot find five.</a:t>
            </a:r>
            <a:br>
              <a:rPr lang="en-US" sz="1400" dirty="0" smtClean="0"/>
            </a:br>
            <a:r>
              <a:rPr lang="en-US" sz="1400" dirty="0" smtClean="0"/>
              <a:t>(</a:t>
            </a:r>
            <a:r>
              <a:rPr lang="en-US" sz="1400" dirty="0" smtClean="0">
                <a:hlinkClick r:id="rId4"/>
              </a:rPr>
              <a:t>www.charitywater.org</a:t>
            </a:r>
            <a:r>
              <a:rPr lang="en-US" sz="1400" dirty="0" smtClean="0"/>
              <a:t>)</a:t>
            </a:r>
          </a:p>
          <a:p>
            <a:pPr>
              <a:buFont typeface="Arial" pitchFamily="34" charset="0"/>
              <a:buChar char="•"/>
            </a:pPr>
            <a:r>
              <a:rPr lang="en-US" sz="1400" dirty="0" smtClean="0"/>
              <a:t>The water and sanitation crisis claims more lives through disease than any war claims through guns.</a:t>
            </a:r>
            <a:br>
              <a:rPr lang="en-US" sz="1400" dirty="0" smtClean="0"/>
            </a:br>
            <a:r>
              <a:rPr lang="en-US" sz="1400" dirty="0" smtClean="0"/>
              <a:t>(</a:t>
            </a:r>
            <a:r>
              <a:rPr lang="en-US" sz="1400" dirty="0" smtClean="0">
                <a:hlinkClick r:id="rId6"/>
              </a:rPr>
              <a:t>www.water.org</a:t>
            </a:r>
            <a:r>
              <a:rPr lang="en-US" sz="1400" dirty="0" smtClean="0"/>
              <a:t>)</a:t>
            </a:r>
          </a:p>
          <a:p>
            <a:pPr>
              <a:buFont typeface="Arial" pitchFamily="34" charset="0"/>
              <a:buChar char="•"/>
            </a:pPr>
            <a:r>
              <a:rPr lang="en-US" sz="1400" dirty="0" smtClean="0"/>
              <a:t>According to the National Resources Defense Council, in a scientific study in which more than 1,000 bottles of 103 brands of water were tested, about one-third of the bottles contained synthetic organic chemicals, bacteria, and arsenic. (</a:t>
            </a:r>
            <a:r>
              <a:rPr lang="en-US" sz="1400" dirty="0" smtClean="0">
                <a:hlinkClick r:id="rId7"/>
              </a:rPr>
              <a:t>www.nrdc.org</a:t>
            </a:r>
            <a:r>
              <a:rPr lang="en-US" sz="1400" dirty="0" smtClean="0"/>
              <a:t>)</a:t>
            </a:r>
          </a:p>
          <a:p>
            <a:pPr>
              <a:buFont typeface="Arial" pitchFamily="34" charset="0"/>
              <a:buChar char="•"/>
            </a:pPr>
            <a:r>
              <a:rPr lang="en-US" sz="1400" b="1" dirty="0" smtClean="0">
                <a:solidFill>
                  <a:srgbClr val="FF0000"/>
                </a:solidFill>
              </a:rPr>
              <a:t> Water is a $400 billion dollar global industry; the third largest behind electricity and oil. </a:t>
            </a:r>
            <a:r>
              <a:rPr lang="en-US" sz="1400" dirty="0" smtClean="0">
                <a:solidFill>
                  <a:srgbClr val="FF0000"/>
                </a:solidFill>
              </a:rPr>
              <a:t/>
            </a:r>
            <a:br>
              <a:rPr lang="en-US" sz="1400" dirty="0" smtClean="0">
                <a:solidFill>
                  <a:srgbClr val="FF0000"/>
                </a:solidFill>
              </a:rPr>
            </a:br>
            <a:r>
              <a:rPr lang="en-US" sz="1400" i="1" dirty="0" smtClean="0">
                <a:solidFill>
                  <a:srgbClr val="FF0000"/>
                </a:solidFill>
              </a:rPr>
              <a:t>CBS News, FLOW.</a:t>
            </a:r>
            <a:endParaRPr lang="en-US" sz="1400" dirty="0" smtClean="0">
              <a:solidFill>
                <a:srgbClr val="FF0000"/>
              </a:solidFill>
            </a:endParaRPr>
          </a:p>
          <a:p>
            <a:pPr>
              <a:buFont typeface="Arial" pitchFamily="34" charset="0"/>
              <a:buChar char="•"/>
            </a:pPr>
            <a:r>
              <a:rPr lang="en-US" sz="1400" dirty="0" smtClean="0"/>
              <a:t>There are estimates that from five hundred thousand to seven million people get sick per year from drinking tap water. </a:t>
            </a:r>
            <a:r>
              <a:rPr lang="en-US" sz="1400" i="1" dirty="0" smtClean="0"/>
              <a:t>Erik Olson, Deputy Staff Director of Barbara Boxer’s Environmental and Public Works Committee (EPW), FLOW.</a:t>
            </a:r>
            <a:endParaRPr lang="en-US" sz="1400" dirty="0" smtClean="0"/>
          </a:p>
          <a:p>
            <a:pPr>
              <a:buFont typeface="Arial" pitchFamily="34" charset="0"/>
              <a:buChar char="•"/>
            </a:pPr>
            <a:r>
              <a:rPr lang="en-US" sz="1400" dirty="0" smtClean="0"/>
              <a:t>In Bolivia nearly one out of every ten children will die before the age of five. Most of those deaths are related to illnesses that come from a lack of clean drinking water.</a:t>
            </a:r>
            <a:br>
              <a:rPr lang="en-US" sz="1400" dirty="0" smtClean="0"/>
            </a:br>
            <a:r>
              <a:rPr lang="en-US" sz="1400" i="1" dirty="0" smtClean="0"/>
              <a:t>Jim Schultz, founder of the Democracy Center in Bolivia, FLOW.</a:t>
            </a:r>
            <a:endParaRPr lang="en-US" sz="1400" dirty="0" smtClean="0"/>
          </a:p>
          <a:p>
            <a:pPr>
              <a:buFont typeface="Arial" pitchFamily="34" charset="0"/>
              <a:buChar char="•"/>
            </a:pPr>
            <a:r>
              <a:rPr lang="en-US" sz="1400" b="1" dirty="0" smtClean="0">
                <a:solidFill>
                  <a:srgbClr val="FF0000"/>
                </a:solidFill>
              </a:rPr>
              <a:t>The cost per person per year for having 10 liters of safe drinking water every day is just $2 USD</a:t>
            </a:r>
            <a:r>
              <a:rPr lang="en-US" sz="1400" b="1" dirty="0" smtClean="0"/>
              <a:t>.</a:t>
            </a:r>
            <a:r>
              <a:rPr lang="en-US" sz="1400" dirty="0" smtClean="0"/>
              <a:t/>
            </a:r>
            <a:br>
              <a:rPr lang="en-US" sz="1400" dirty="0" smtClean="0"/>
            </a:br>
            <a:r>
              <a:rPr lang="en-US" sz="1400" i="1" dirty="0" smtClean="0"/>
              <a:t>Ashok </a:t>
            </a:r>
            <a:r>
              <a:rPr lang="en-US" sz="1400" i="1" dirty="0" err="1" smtClean="0"/>
              <a:t>Gadgil</a:t>
            </a:r>
            <a:r>
              <a:rPr lang="en-US" sz="1400" i="1" dirty="0" smtClean="0"/>
              <a:t>, Senior Staff Scientist in the Lawrence Berkeley National Laboratory, FLOW</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solidFill>
                  <a:schemeClr val="accent1">
                    <a:lumMod val="75000"/>
                  </a:schemeClr>
                </a:solidFill>
              </a:rPr>
              <a:t>REVIEW</a:t>
            </a:r>
          </a:p>
          <a:p>
            <a:r>
              <a:rPr lang="en-US" dirty="0" smtClean="0"/>
              <a:t>SITE WATER</a:t>
            </a:r>
          </a:p>
          <a:p>
            <a:r>
              <a:rPr lang="en-US" dirty="0" smtClean="0">
                <a:solidFill>
                  <a:schemeClr val="accent1">
                    <a:lumMod val="75000"/>
                  </a:schemeClr>
                </a:solidFill>
              </a:rPr>
              <a:t>CLIMATE MEASUREMENT</a:t>
            </a:r>
          </a:p>
          <a:p>
            <a:r>
              <a:rPr lang="en-US" dirty="0" smtClean="0">
                <a:solidFill>
                  <a:schemeClr val="accent1">
                    <a:lumMod val="75000"/>
                  </a:schemeClr>
                </a:solidFill>
              </a:rPr>
              <a:t>VOCABULARY</a:t>
            </a:r>
          </a:p>
          <a:p>
            <a:r>
              <a:rPr lang="en-US" dirty="0" smtClean="0">
                <a:solidFill>
                  <a:schemeClr val="accent1">
                    <a:lumMod val="75000"/>
                  </a:schemeClr>
                </a:solidFill>
              </a:rPr>
              <a:t>HOMEWORK</a:t>
            </a:r>
          </a:p>
          <a:p>
            <a:endParaRPr lang="en-US" dirty="0"/>
          </a:p>
        </p:txBody>
      </p:sp>
      <p:sp>
        <p:nvSpPr>
          <p:cNvPr id="4" name="Footer Placeholder 3"/>
          <p:cNvSpPr>
            <a:spLocks noGrp="1"/>
          </p:cNvSpPr>
          <p:nvPr>
            <p:ph type="ftr" sz="quarter" idx="3"/>
          </p:nvPr>
        </p:nvSpPr>
        <p:spPr/>
        <p:txBody>
          <a:bodyPr/>
          <a:lstStyle/>
          <a:p>
            <a:pPr algn="r"/>
            <a:r>
              <a:rPr lang="en-US" smtClean="0"/>
              <a:t>SUSTAINABLE SITES</a:t>
            </a:r>
            <a:endParaRPr lang="en-US" dirty="0"/>
          </a:p>
        </p:txBody>
      </p:sp>
      <p:pic>
        <p:nvPicPr>
          <p:cNvPr id="4098" name="Picture 2" descr="F:\Arch 2450\Lecture 3\what_is_watershed_action.gif"/>
          <p:cNvPicPr>
            <a:picLocks noChangeAspect="1" noChangeArrowheads="1" noCrop="1"/>
          </p:cNvPicPr>
          <p:nvPr/>
        </p:nvPicPr>
        <p:blipFill>
          <a:blip r:embed="rId3"/>
          <a:srcRect/>
          <a:stretch>
            <a:fillRect/>
          </a:stretch>
        </p:blipFill>
        <p:spPr bwMode="auto">
          <a:xfrm>
            <a:off x="2590800" y="0"/>
            <a:ext cx="4956420" cy="5562600"/>
          </a:xfrm>
          <a:prstGeom prst="rect">
            <a:avLst/>
          </a:prstGeom>
          <a:noFill/>
        </p:spPr>
      </p:pic>
      <p:sp>
        <p:nvSpPr>
          <p:cNvPr id="6" name="Rectangle 5"/>
          <p:cNvSpPr/>
          <p:nvPr/>
        </p:nvSpPr>
        <p:spPr>
          <a:xfrm>
            <a:off x="1676400" y="5552182"/>
            <a:ext cx="7543800" cy="1077218"/>
          </a:xfrm>
          <a:prstGeom prst="rect">
            <a:avLst/>
          </a:prstGeom>
        </p:spPr>
        <p:txBody>
          <a:bodyPr wrap="square">
            <a:spAutoFit/>
          </a:bodyPr>
          <a:lstStyle/>
          <a:p>
            <a:r>
              <a:rPr lang="en-US" sz="1600" dirty="0" smtClean="0">
                <a:solidFill>
                  <a:schemeClr val="accent5">
                    <a:lumMod val="50000"/>
                  </a:schemeClr>
                </a:solidFill>
              </a:rPr>
              <a:t>A watershed is a geographic area from which water drains toward a common watercourse (such as a lake, stream, and ocean) in a natural basin. When thinking of a watershed do not just think of water, include land use, topography, geology etc.  All of these components affect watersheds</a:t>
            </a:r>
            <a:endParaRPr lang="en-US" sz="1600" dirty="0">
              <a:solidFill>
                <a:schemeClr val="accent5">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RCH 2450 POWERPOINT TEMPLATE">
  <a:themeElements>
    <a:clrScheme name="ARCH 2450">
      <a:dk1>
        <a:srgbClr val="000000"/>
      </a:dk1>
      <a:lt1>
        <a:srgbClr val="FFFFFF"/>
      </a:lt1>
      <a:dk2>
        <a:srgbClr val="9BBB59"/>
      </a:dk2>
      <a:lt2>
        <a:srgbClr val="FFFFFF"/>
      </a:lt2>
      <a:accent1>
        <a:srgbClr val="4F81BD"/>
      </a:accent1>
      <a:accent2>
        <a:srgbClr val="4BACC6"/>
      </a:accent2>
      <a:accent3>
        <a:srgbClr val="9BBB59"/>
      </a:accent3>
      <a:accent4>
        <a:srgbClr val="0000FF"/>
      </a:accent4>
      <a:accent5>
        <a:srgbClr val="B7DDE8"/>
      </a:accent5>
      <a:accent6>
        <a:srgbClr val="F79646"/>
      </a:accent6>
      <a:hlink>
        <a:srgbClr val="7F7F7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ARCH 2450 POWERPOINT TEMPLATE</Template>
  <TotalTime>6962</TotalTime>
  <Words>2206</Words>
  <Application>Microsoft Macintosh PowerPoint</Application>
  <PresentationFormat>On-screen Show (4:3)</PresentationFormat>
  <Paragraphs>550</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ARCH 2450 POWERPOINT TEMPLATE</vt:lpstr>
      <vt:lpstr>WATER</vt:lpstr>
      <vt:lpstr>OUTLINE</vt:lpstr>
      <vt:lpstr>SITE WATER</vt:lpstr>
      <vt:lpstr>SITE WATER</vt:lpstr>
      <vt:lpstr>STORMWATER</vt:lpstr>
      <vt:lpstr>PowerPoint Presentation</vt:lpstr>
      <vt:lpstr>PowerPoint Presentation</vt:lpstr>
      <vt:lpstr>Water Crisis: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STORMWATER</vt:lpstr>
      <vt:lpstr>STORMWATER</vt:lpstr>
      <vt:lpstr>STORMWATER</vt:lpstr>
      <vt:lpstr>STORMWATER</vt:lpstr>
      <vt:lpstr>STORMWATER</vt:lpstr>
      <vt:lpstr>PowerPoint Presentation</vt:lpstr>
      <vt:lpstr>PowerPoint Presentation</vt:lpstr>
      <vt:lpstr>STORMWATER</vt:lpstr>
      <vt:lpstr>STORMWATER MANAGEMENT</vt:lpstr>
      <vt:lpstr>STORMWATER MANAGEMENT</vt:lpstr>
      <vt:lpstr>STORMWATER MANAGEMENT</vt:lpstr>
      <vt:lpstr>STORMWATER MANAGEMENT</vt:lpstr>
      <vt:lpstr>STORMWATER MANAGEMENT</vt:lpstr>
      <vt:lpstr>STORMWATER MANAGEMENT</vt:lpstr>
      <vt:lpstr>STORMWATER MANAGEMENT</vt:lpstr>
      <vt:lpstr>STORMWATER MANAGEMENT</vt:lpstr>
      <vt:lpstr>PowerPoint Presentation</vt:lpstr>
      <vt:lpstr>STORMWATER MANAGEMENT</vt:lpstr>
      <vt:lpstr>RAIN WATER HARVESTING</vt:lpstr>
      <vt:lpstr>RAIN WATER HARVESTING</vt:lpstr>
      <vt:lpstr>PowerPoint Presentation</vt:lpstr>
      <vt:lpstr>PowerPoint Presentation</vt:lpstr>
      <vt:lpstr>PowerPoint Presentation</vt:lpstr>
      <vt:lpstr>PowerPoint Presentation</vt:lpstr>
      <vt:lpstr>PowerPoint Presentation</vt:lpstr>
      <vt:lpstr>PowerPoint Presentation</vt:lpstr>
      <vt:lpstr>SITE WATER</vt:lpstr>
      <vt:lpstr>INDUSTRIAL WASTEWATER</vt:lpstr>
      <vt:lpstr>INDUSTRIAL WASTEWATER</vt:lpstr>
      <vt:lpstr>COMMERCIAL &amp; RESIDENTIAL WASTEWATER</vt:lpstr>
      <vt:lpstr>COMMERCIAL &amp; RESIDENTIAL WASTEWATER</vt:lpstr>
      <vt:lpstr>TYPICAL WASTEWATER TREATMENT </vt:lpstr>
      <vt:lpstr>PowerPoint Presentation</vt:lpstr>
      <vt:lpstr>PowerPoint Presentation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AND INTRODUCTION TO SUSTAINABILITY</dc:title>
  <dc:creator>Carmen Trudell</dc:creator>
  <cp:lastModifiedBy>Illya Azaroff</cp:lastModifiedBy>
  <cp:revision>163</cp:revision>
  <dcterms:created xsi:type="dcterms:W3CDTF">2008-07-24T23:59:39Z</dcterms:created>
  <dcterms:modified xsi:type="dcterms:W3CDTF">2013-09-18T11:36:21Z</dcterms:modified>
</cp:coreProperties>
</file>