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sldIdLst>
    <p:sldId id="390" r:id="rId2"/>
    <p:sldId id="398" r:id="rId3"/>
    <p:sldId id="393" r:id="rId4"/>
    <p:sldId id="399" r:id="rId5"/>
    <p:sldId id="400" r:id="rId6"/>
    <p:sldId id="402" r:id="rId7"/>
    <p:sldId id="403" r:id="rId8"/>
    <p:sldId id="404" r:id="rId9"/>
    <p:sldId id="256" r:id="rId10"/>
    <p:sldId id="257" r:id="rId11"/>
    <p:sldId id="405" r:id="rId12"/>
    <p:sldId id="368" r:id="rId13"/>
    <p:sldId id="367" r:id="rId14"/>
    <p:sldId id="369" r:id="rId15"/>
    <p:sldId id="372" r:id="rId16"/>
    <p:sldId id="374" r:id="rId17"/>
    <p:sldId id="373" r:id="rId18"/>
    <p:sldId id="376" r:id="rId19"/>
    <p:sldId id="379" r:id="rId20"/>
    <p:sldId id="380" r:id="rId21"/>
    <p:sldId id="383" r:id="rId22"/>
    <p:sldId id="385" r:id="rId23"/>
    <p:sldId id="384" r:id="rId24"/>
    <p:sldId id="386" r:id="rId25"/>
    <p:sldId id="388" r:id="rId26"/>
    <p:sldId id="406" r:id="rId27"/>
    <p:sldId id="407" r:id="rId28"/>
    <p:sldId id="408" r:id="rId29"/>
    <p:sldId id="353" r:id="rId30"/>
    <p:sldId id="354" r:id="rId31"/>
    <p:sldId id="355" r:id="rId32"/>
    <p:sldId id="356" r:id="rId33"/>
    <p:sldId id="357" r:id="rId34"/>
    <p:sldId id="358" r:id="rId35"/>
    <p:sldId id="359" r:id="rId36"/>
    <p:sldId id="387" r:id="rId37"/>
    <p:sldId id="35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C142"/>
    <a:srgbClr val="F9C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88424" autoAdjust="0"/>
  </p:normalViewPr>
  <p:slideViewPr>
    <p:cSldViewPr>
      <p:cViewPr varScale="1">
        <p:scale>
          <a:sx n="115" d="100"/>
          <a:sy n="115" d="100"/>
        </p:scale>
        <p:origin x="1960"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A70364-8A43-4EB9-9987-A1B64701A508}" type="datetimeFigureOut">
              <a:rPr lang="en-US" smtClean="0"/>
              <a:pPr/>
              <a:t>2/9/21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B6330C-17B4-45E8-B41F-BA5C131FD47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28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Case study: Aldo Leopold Foundation, Legacy Center</a:t>
            </a:r>
          </a:p>
          <a:p>
            <a:r>
              <a:rPr lang="en-US" dirty="0"/>
              <a:t>Home Depot</a:t>
            </a:r>
            <a:r>
              <a:rPr lang="en-US" baseline="0" dirty="0"/>
              <a:t> Foundation – awards for sustainable </a:t>
            </a:r>
            <a:r>
              <a:rPr lang="en-US" baseline="0"/>
              <a:t>affordable housing</a:t>
            </a:r>
            <a:endParaRPr lang="en-US" dirty="0"/>
          </a:p>
        </p:txBody>
      </p:sp>
      <p:sp>
        <p:nvSpPr>
          <p:cNvPr id="4" name="Slide Number Placeholder 3"/>
          <p:cNvSpPr>
            <a:spLocks noGrp="1"/>
          </p:cNvSpPr>
          <p:nvPr>
            <p:ph type="sldNum" sz="quarter" idx="10"/>
          </p:nvPr>
        </p:nvSpPr>
        <p:spPr/>
        <p:txBody>
          <a:bodyPr/>
          <a:lstStyle/>
          <a:p>
            <a:fld id="{F0B6330C-17B4-45E8-B41F-BA5C131FD479}" type="slidenum">
              <a:rPr lang="en-US" smtClean="0"/>
              <a:pPr/>
              <a:t>33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Case study: Aldo Leopold Foundation, Legacy Center</a:t>
            </a:r>
          </a:p>
          <a:p>
            <a:r>
              <a:rPr lang="en-US" dirty="0"/>
              <a:t>Home Depot</a:t>
            </a:r>
            <a:r>
              <a:rPr lang="en-US" baseline="0" dirty="0"/>
              <a:t> Foundation – awards for sustainable </a:t>
            </a:r>
            <a:r>
              <a:rPr lang="en-US" baseline="0"/>
              <a:t>affordable housing</a:t>
            </a:r>
            <a:endParaRPr lang="en-US" dirty="0"/>
          </a:p>
        </p:txBody>
      </p:sp>
      <p:sp>
        <p:nvSpPr>
          <p:cNvPr id="4" name="Slide Number Placeholder 3"/>
          <p:cNvSpPr>
            <a:spLocks noGrp="1"/>
          </p:cNvSpPr>
          <p:nvPr>
            <p:ph type="sldNum" sz="quarter" idx="10"/>
          </p:nvPr>
        </p:nvSpPr>
        <p:spPr/>
        <p:txBody>
          <a:bodyPr/>
          <a:lstStyle/>
          <a:p>
            <a:fld id="{F0B6330C-17B4-45E8-B41F-BA5C131FD479}"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1600" y="2130425"/>
            <a:ext cx="7086600" cy="688975"/>
          </a:xfrm>
        </p:spPr>
        <p:txBody>
          <a:bodyPr>
            <a:normAutofit/>
          </a:bodyPr>
          <a:lstStyle>
            <a:lvl1pPr algn="l">
              <a:defRPr sz="3200" baseline="0"/>
            </a:lvl1pPr>
          </a:lstStyle>
          <a:p>
            <a:r>
              <a:rPr lang="en-US" dirty="0"/>
              <a:t>SLIDE TITLE IN ALL CAPS</a:t>
            </a:r>
          </a:p>
        </p:txBody>
      </p:sp>
      <p:sp>
        <p:nvSpPr>
          <p:cNvPr id="3" name="Subtitle 2"/>
          <p:cNvSpPr>
            <a:spLocks noGrp="1"/>
          </p:cNvSpPr>
          <p:nvPr>
            <p:ph type="subTitle" idx="1"/>
          </p:nvPr>
        </p:nvSpPr>
        <p:spPr>
          <a:xfrm>
            <a:off x="1371600" y="2819400"/>
            <a:ext cx="7086600" cy="609600"/>
          </a:xfrm>
        </p:spPr>
        <p:txBody>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Footer Placeholder 4"/>
          <p:cNvSpPr>
            <a:spLocks noGrp="1"/>
          </p:cNvSpPr>
          <p:nvPr>
            <p:ph type="ftr" sz="quarter" idx="3"/>
          </p:nvPr>
        </p:nvSpPr>
        <p:spPr>
          <a:xfrm>
            <a:off x="4800600" y="640080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a:t>OVERVIEW AND INTRODUCTION TO SUSTAINABILITY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0" y="457200"/>
            <a:ext cx="7315200" cy="715962"/>
          </a:xfrm>
        </p:spPr>
        <p:txBody>
          <a:bodyPr>
            <a:normAutofit/>
          </a:bodyPr>
          <a:lstStyle>
            <a:lvl1pPr algn="l">
              <a:defRPr sz="3200"/>
            </a:lvl1pPr>
          </a:lstStyle>
          <a:p>
            <a:r>
              <a:rPr lang="en-US" dirty="0"/>
              <a:t>SLIDE TITLE IN ALL CAPS</a:t>
            </a:r>
          </a:p>
        </p:txBody>
      </p:sp>
      <p:sp>
        <p:nvSpPr>
          <p:cNvPr id="3" name="Content Placeholder 2"/>
          <p:cNvSpPr>
            <a:spLocks noGrp="1"/>
          </p:cNvSpPr>
          <p:nvPr>
            <p:ph idx="1"/>
          </p:nvPr>
        </p:nvSpPr>
        <p:spPr>
          <a:xfrm>
            <a:off x="1371600" y="1219200"/>
            <a:ext cx="7315200" cy="490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7"/>
          <p:cNvSpPr>
            <a:spLocks noGrp="1"/>
          </p:cNvSpPr>
          <p:nvPr>
            <p:ph type="body" sz="quarter" idx="13" hasCustomPrompt="1"/>
          </p:nvPr>
        </p:nvSpPr>
        <p:spPr>
          <a:xfrm>
            <a:off x="0" y="685800"/>
            <a:ext cx="1371600" cy="5105400"/>
          </a:xfrm>
        </p:spPr>
        <p:txBody>
          <a:bodyPr>
            <a:normAutofit/>
          </a:bodyPr>
          <a:lstStyle>
            <a:lvl1pPr marL="55563" indent="-55563">
              <a:defRPr sz="1100" b="0" baseline="0">
                <a:solidFill>
                  <a:schemeClr val="bg1"/>
                </a:solidFill>
              </a:defRPr>
            </a:lvl1pPr>
            <a:lvl2pPr marL="228600" indent="-228600">
              <a:defRPr sz="1100"/>
            </a:lvl2pPr>
            <a:lvl3pPr marL="228600" indent="-228600">
              <a:defRPr sz="1100"/>
            </a:lvl3pPr>
            <a:lvl4pPr>
              <a:defRPr sz="1100"/>
            </a:lvl4pPr>
            <a:lvl5pPr>
              <a:defRPr sz="1100"/>
            </a:lvl5pPr>
          </a:lstStyle>
          <a:p>
            <a:pPr lvl="0"/>
            <a:r>
              <a:rPr lang="en-US" dirty="0"/>
              <a:t>LECTURE OUTLINE IN ALL CAPS.  CURRENT TOPIC IN WHITE, ALL OTHERS IN GRAY</a:t>
            </a:r>
          </a:p>
        </p:txBody>
      </p:sp>
      <p:sp>
        <p:nvSpPr>
          <p:cNvPr id="9" name="TextBox 8"/>
          <p:cNvSpPr txBox="1"/>
          <p:nvPr userDrawn="1"/>
        </p:nvSpPr>
        <p:spPr>
          <a:xfrm>
            <a:off x="0" y="1"/>
            <a:ext cx="1371600" cy="276999"/>
          </a:xfrm>
          <a:prstGeom prst="rect">
            <a:avLst/>
          </a:prstGeom>
          <a:noFill/>
        </p:spPr>
        <p:txBody>
          <a:bodyPr wrap="square" rtlCol="0">
            <a:spAutoFit/>
          </a:bodyPr>
          <a:lstStyle/>
          <a:p>
            <a:r>
              <a:rPr lang="en-US" sz="1200" b="1" dirty="0">
                <a:solidFill>
                  <a:schemeClr val="bg1"/>
                </a:solidFill>
              </a:rPr>
              <a:t>LECTURE OUTLINE</a:t>
            </a:r>
          </a:p>
        </p:txBody>
      </p:sp>
      <p:sp>
        <p:nvSpPr>
          <p:cNvPr id="10" name="Footer Placeholder 4"/>
          <p:cNvSpPr>
            <a:spLocks noGrp="1"/>
          </p:cNvSpPr>
          <p:nvPr>
            <p:ph type="ftr" sz="quarter" idx="3"/>
          </p:nvPr>
        </p:nvSpPr>
        <p:spPr>
          <a:xfrm>
            <a:off x="4800600" y="640080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a:t>OVERVIEW AND INTRODUCTION TO SUSTAINABILITY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1371600" y="1219200"/>
            <a:ext cx="3657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2"/>
          </p:nvPr>
        </p:nvSpPr>
        <p:spPr>
          <a:xfrm>
            <a:off x="5029200" y="1219200"/>
            <a:ext cx="3962400" cy="4953000"/>
          </a:xfrm>
        </p:spPr>
        <p:txBody>
          <a:bodyPr/>
          <a:lstStyle/>
          <a:p>
            <a:r>
              <a:rPr lang="en-US"/>
              <a:t>Click icon to add picture</a:t>
            </a:r>
          </a:p>
        </p:txBody>
      </p:sp>
      <p:sp>
        <p:nvSpPr>
          <p:cNvPr id="12" name="Text Placeholder 7"/>
          <p:cNvSpPr>
            <a:spLocks noGrp="1"/>
          </p:cNvSpPr>
          <p:nvPr>
            <p:ph type="body" sz="quarter" idx="13" hasCustomPrompt="1"/>
          </p:nvPr>
        </p:nvSpPr>
        <p:spPr>
          <a:xfrm>
            <a:off x="0" y="685800"/>
            <a:ext cx="1371600" cy="5105400"/>
          </a:xfrm>
        </p:spPr>
        <p:txBody>
          <a:bodyPr>
            <a:normAutofit/>
          </a:bodyPr>
          <a:lstStyle>
            <a:lvl1pPr marL="55563" indent="-55563">
              <a:defRPr sz="1100" b="0" baseline="0">
                <a:solidFill>
                  <a:schemeClr val="bg1"/>
                </a:solidFill>
              </a:defRPr>
            </a:lvl1pPr>
            <a:lvl2pPr marL="228600" indent="-228600">
              <a:defRPr sz="1100"/>
            </a:lvl2pPr>
            <a:lvl3pPr marL="228600" indent="-228600">
              <a:defRPr sz="1100"/>
            </a:lvl3pPr>
            <a:lvl4pPr>
              <a:defRPr sz="1100"/>
            </a:lvl4pPr>
            <a:lvl5pPr>
              <a:defRPr sz="1100"/>
            </a:lvl5pPr>
          </a:lstStyle>
          <a:p>
            <a:pPr lvl="0"/>
            <a:r>
              <a:rPr lang="en-US" dirty="0"/>
              <a:t>LECTURE OUTLINE IN ALL CAPS.  CURRENT TOPIC IN WHITE, ALL OTHERS IN GRAY</a:t>
            </a:r>
          </a:p>
        </p:txBody>
      </p:sp>
      <p:sp>
        <p:nvSpPr>
          <p:cNvPr id="14" name="Title 1"/>
          <p:cNvSpPr>
            <a:spLocks noGrp="1"/>
          </p:cNvSpPr>
          <p:nvPr>
            <p:ph type="title" hasCustomPrompt="1"/>
          </p:nvPr>
        </p:nvSpPr>
        <p:spPr>
          <a:xfrm>
            <a:off x="1371600" y="457200"/>
            <a:ext cx="7315200" cy="715962"/>
          </a:xfrm>
        </p:spPr>
        <p:txBody>
          <a:bodyPr>
            <a:normAutofit/>
          </a:bodyPr>
          <a:lstStyle>
            <a:lvl1pPr algn="l">
              <a:defRPr sz="3200"/>
            </a:lvl1pPr>
          </a:lstStyle>
          <a:p>
            <a:r>
              <a:rPr lang="en-US" dirty="0"/>
              <a:t>SLIDE TITLE IN ALL CAPS</a:t>
            </a:r>
          </a:p>
        </p:txBody>
      </p:sp>
      <p:sp>
        <p:nvSpPr>
          <p:cNvPr id="9" name="TextBox 8"/>
          <p:cNvSpPr txBox="1"/>
          <p:nvPr userDrawn="1"/>
        </p:nvSpPr>
        <p:spPr>
          <a:xfrm>
            <a:off x="0" y="1"/>
            <a:ext cx="1371600" cy="276999"/>
          </a:xfrm>
          <a:prstGeom prst="rect">
            <a:avLst/>
          </a:prstGeom>
          <a:noFill/>
        </p:spPr>
        <p:txBody>
          <a:bodyPr wrap="square" rtlCol="0">
            <a:spAutoFit/>
          </a:bodyPr>
          <a:lstStyle/>
          <a:p>
            <a:r>
              <a:rPr lang="en-US" sz="1200" b="1" dirty="0">
                <a:solidFill>
                  <a:schemeClr val="bg1"/>
                </a:solidFill>
              </a:rPr>
              <a:t>LECTURE OUTLINE</a:t>
            </a:r>
          </a:p>
        </p:txBody>
      </p:sp>
      <p:sp>
        <p:nvSpPr>
          <p:cNvPr id="13" name="Footer Placeholder 4"/>
          <p:cNvSpPr>
            <a:spLocks noGrp="1"/>
          </p:cNvSpPr>
          <p:nvPr>
            <p:ph type="ftr" sz="quarter" idx="3"/>
          </p:nvPr>
        </p:nvSpPr>
        <p:spPr>
          <a:xfrm>
            <a:off x="4800600" y="640080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a:t>OVERVIEW AND INTRODUCTION TO SUSTAINABILITY</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1371600" y="1219200"/>
            <a:ext cx="3657600" cy="490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p:cNvSpPr>
            <a:spLocks noGrp="1"/>
          </p:cNvSpPr>
          <p:nvPr>
            <p:ph type="body" sz="quarter" idx="13" hasCustomPrompt="1"/>
          </p:nvPr>
        </p:nvSpPr>
        <p:spPr>
          <a:xfrm>
            <a:off x="0" y="685800"/>
            <a:ext cx="1371600" cy="5105400"/>
          </a:xfrm>
        </p:spPr>
        <p:txBody>
          <a:bodyPr>
            <a:normAutofit/>
          </a:bodyPr>
          <a:lstStyle>
            <a:lvl1pPr marL="55563" indent="-55563">
              <a:defRPr sz="1100" b="0" baseline="0">
                <a:solidFill>
                  <a:schemeClr val="bg1"/>
                </a:solidFill>
              </a:defRPr>
            </a:lvl1pPr>
            <a:lvl2pPr marL="228600" indent="-228600">
              <a:defRPr sz="1100"/>
            </a:lvl2pPr>
            <a:lvl3pPr marL="228600" indent="-228600">
              <a:defRPr sz="1100"/>
            </a:lvl3pPr>
            <a:lvl4pPr>
              <a:defRPr sz="1100"/>
            </a:lvl4pPr>
            <a:lvl5pPr>
              <a:defRPr sz="1100"/>
            </a:lvl5pPr>
          </a:lstStyle>
          <a:p>
            <a:pPr lvl="0"/>
            <a:r>
              <a:rPr lang="en-US" dirty="0"/>
              <a:t>LECTURE OUTLINE IN ALL CAPS.  CURRENT TOPIC IN WHITE, ALL OTHERS IN GRAY</a:t>
            </a:r>
          </a:p>
        </p:txBody>
      </p:sp>
      <p:sp>
        <p:nvSpPr>
          <p:cNvPr id="14" name="Title 1"/>
          <p:cNvSpPr>
            <a:spLocks noGrp="1"/>
          </p:cNvSpPr>
          <p:nvPr>
            <p:ph type="title" hasCustomPrompt="1"/>
          </p:nvPr>
        </p:nvSpPr>
        <p:spPr>
          <a:xfrm>
            <a:off x="1371600" y="457200"/>
            <a:ext cx="7391400" cy="715962"/>
          </a:xfrm>
        </p:spPr>
        <p:txBody>
          <a:bodyPr>
            <a:normAutofit/>
          </a:bodyPr>
          <a:lstStyle>
            <a:lvl1pPr algn="l">
              <a:defRPr sz="3200"/>
            </a:lvl1pPr>
          </a:lstStyle>
          <a:p>
            <a:r>
              <a:rPr lang="en-US" dirty="0"/>
              <a:t>SLIDE TITLE IN ALL CAPS</a:t>
            </a:r>
          </a:p>
        </p:txBody>
      </p:sp>
      <p:sp>
        <p:nvSpPr>
          <p:cNvPr id="9" name="Content Placeholder 2"/>
          <p:cNvSpPr>
            <a:spLocks noGrp="1"/>
          </p:cNvSpPr>
          <p:nvPr>
            <p:ph idx="15"/>
          </p:nvPr>
        </p:nvSpPr>
        <p:spPr>
          <a:xfrm>
            <a:off x="5105400" y="1219200"/>
            <a:ext cx="3657600" cy="490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0" y="1"/>
            <a:ext cx="1371600" cy="276999"/>
          </a:xfrm>
          <a:prstGeom prst="rect">
            <a:avLst/>
          </a:prstGeom>
          <a:noFill/>
        </p:spPr>
        <p:txBody>
          <a:bodyPr wrap="square" rtlCol="0">
            <a:spAutoFit/>
          </a:bodyPr>
          <a:lstStyle/>
          <a:p>
            <a:r>
              <a:rPr lang="en-US" sz="1200" b="1" dirty="0">
                <a:solidFill>
                  <a:schemeClr val="bg1"/>
                </a:solidFill>
              </a:rPr>
              <a:t>LECTURE OUTLINE</a:t>
            </a:r>
          </a:p>
        </p:txBody>
      </p:sp>
      <p:sp>
        <p:nvSpPr>
          <p:cNvPr id="13" name="Footer Placeholder 4"/>
          <p:cNvSpPr>
            <a:spLocks noGrp="1"/>
          </p:cNvSpPr>
          <p:nvPr>
            <p:ph type="ftr" sz="quarter" idx="3"/>
          </p:nvPr>
        </p:nvSpPr>
        <p:spPr>
          <a:xfrm>
            <a:off x="4800600" y="640080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a:t>OVERVIEW AND INTRODUCTION TO SUSTAINABILITY</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371600" y="457200"/>
            <a:ext cx="7315200" cy="715962"/>
          </a:xfrm>
        </p:spPr>
        <p:txBody>
          <a:bodyPr>
            <a:normAutofit/>
          </a:bodyPr>
          <a:lstStyle>
            <a:lvl1pPr algn="l">
              <a:defRPr sz="3200"/>
            </a:lvl1pPr>
          </a:lstStyle>
          <a:p>
            <a:r>
              <a:rPr lang="en-US" dirty="0"/>
              <a:t>SLIDE TITLE IN ALL CAPS</a:t>
            </a:r>
          </a:p>
        </p:txBody>
      </p:sp>
      <p:sp>
        <p:nvSpPr>
          <p:cNvPr id="7" name="Text Placeholder 7"/>
          <p:cNvSpPr>
            <a:spLocks noGrp="1"/>
          </p:cNvSpPr>
          <p:nvPr>
            <p:ph type="body" sz="quarter" idx="13" hasCustomPrompt="1"/>
          </p:nvPr>
        </p:nvSpPr>
        <p:spPr>
          <a:xfrm>
            <a:off x="0" y="685800"/>
            <a:ext cx="1371600" cy="5105400"/>
          </a:xfrm>
        </p:spPr>
        <p:txBody>
          <a:bodyPr>
            <a:normAutofit/>
          </a:bodyPr>
          <a:lstStyle>
            <a:lvl1pPr marL="55563" indent="-55563">
              <a:defRPr sz="1100" b="0" baseline="0">
                <a:solidFill>
                  <a:schemeClr val="bg1"/>
                </a:solidFill>
              </a:defRPr>
            </a:lvl1pPr>
            <a:lvl2pPr marL="228600" indent="-228600">
              <a:defRPr sz="1100"/>
            </a:lvl2pPr>
            <a:lvl3pPr marL="228600" indent="-228600">
              <a:defRPr sz="1100"/>
            </a:lvl3pPr>
            <a:lvl4pPr>
              <a:defRPr sz="1100"/>
            </a:lvl4pPr>
            <a:lvl5pPr>
              <a:defRPr sz="1100"/>
            </a:lvl5pPr>
          </a:lstStyle>
          <a:p>
            <a:pPr lvl="0"/>
            <a:r>
              <a:rPr lang="en-US" dirty="0"/>
              <a:t>LECTURE OUTLINE IN ALL CAPS.  CURRENT TOPIC IN WHITE, ALL OTHERS IN GRAY</a:t>
            </a:r>
          </a:p>
        </p:txBody>
      </p:sp>
      <p:sp>
        <p:nvSpPr>
          <p:cNvPr id="9" name="TextBox 8"/>
          <p:cNvSpPr txBox="1"/>
          <p:nvPr userDrawn="1"/>
        </p:nvSpPr>
        <p:spPr>
          <a:xfrm>
            <a:off x="0" y="1"/>
            <a:ext cx="1371600" cy="276999"/>
          </a:xfrm>
          <a:prstGeom prst="rect">
            <a:avLst/>
          </a:prstGeom>
          <a:noFill/>
        </p:spPr>
        <p:txBody>
          <a:bodyPr wrap="square" rtlCol="0">
            <a:spAutoFit/>
          </a:bodyPr>
          <a:lstStyle/>
          <a:p>
            <a:r>
              <a:rPr lang="en-US" sz="1200" b="1" dirty="0">
                <a:solidFill>
                  <a:schemeClr val="bg1"/>
                </a:solidFill>
              </a:rPr>
              <a:t>LECTURE OUTLINE</a:t>
            </a:r>
          </a:p>
        </p:txBody>
      </p:sp>
      <p:sp>
        <p:nvSpPr>
          <p:cNvPr id="8" name="Footer Placeholder 4"/>
          <p:cNvSpPr>
            <a:spLocks noGrp="1"/>
          </p:cNvSpPr>
          <p:nvPr>
            <p:ph type="ftr" sz="quarter" idx="3"/>
          </p:nvPr>
        </p:nvSpPr>
        <p:spPr>
          <a:xfrm>
            <a:off x="4800600" y="640080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a:t>OVERVIEW AND INTRODUCTION TO SUSTAINABILITY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3" hasCustomPrompt="1"/>
          </p:nvPr>
        </p:nvSpPr>
        <p:spPr>
          <a:xfrm>
            <a:off x="0" y="685800"/>
            <a:ext cx="1371600" cy="5105400"/>
          </a:xfrm>
        </p:spPr>
        <p:txBody>
          <a:bodyPr>
            <a:normAutofit/>
          </a:bodyPr>
          <a:lstStyle>
            <a:lvl1pPr marL="55563" indent="-55563">
              <a:defRPr sz="1100" b="0" baseline="0">
                <a:solidFill>
                  <a:schemeClr val="bg1"/>
                </a:solidFill>
              </a:defRPr>
            </a:lvl1pPr>
            <a:lvl2pPr marL="228600" indent="-228600">
              <a:defRPr sz="1100"/>
            </a:lvl2pPr>
            <a:lvl3pPr marL="228600" indent="-228600">
              <a:defRPr sz="1100"/>
            </a:lvl3pPr>
            <a:lvl4pPr>
              <a:defRPr sz="1100"/>
            </a:lvl4pPr>
            <a:lvl5pPr>
              <a:defRPr sz="1100"/>
            </a:lvl5pPr>
          </a:lstStyle>
          <a:p>
            <a:pPr lvl="0"/>
            <a:r>
              <a:rPr lang="en-US" dirty="0"/>
              <a:t>LECTURE OUTLINE IN ALL CAPS.  CURRENT TOPIC IN WHITE, ALL OTHERS IN GRAY</a:t>
            </a:r>
          </a:p>
        </p:txBody>
      </p:sp>
      <p:sp>
        <p:nvSpPr>
          <p:cNvPr id="7" name="TextBox 6"/>
          <p:cNvSpPr txBox="1"/>
          <p:nvPr userDrawn="1"/>
        </p:nvSpPr>
        <p:spPr>
          <a:xfrm>
            <a:off x="0" y="1"/>
            <a:ext cx="1371600" cy="276999"/>
          </a:xfrm>
          <a:prstGeom prst="rect">
            <a:avLst/>
          </a:prstGeom>
          <a:noFill/>
        </p:spPr>
        <p:txBody>
          <a:bodyPr wrap="square" rtlCol="0">
            <a:spAutoFit/>
          </a:bodyPr>
          <a:lstStyle/>
          <a:p>
            <a:r>
              <a:rPr lang="en-US" sz="1200" b="1" dirty="0">
                <a:solidFill>
                  <a:schemeClr val="bg1"/>
                </a:solidFill>
              </a:rPr>
              <a:t>LECTURE OUTLINE</a:t>
            </a:r>
          </a:p>
        </p:txBody>
      </p:sp>
      <p:sp>
        <p:nvSpPr>
          <p:cNvPr id="6" name="Footer Placeholder 4"/>
          <p:cNvSpPr>
            <a:spLocks noGrp="1"/>
          </p:cNvSpPr>
          <p:nvPr>
            <p:ph type="ftr" sz="quarter" idx="3"/>
          </p:nvPr>
        </p:nvSpPr>
        <p:spPr>
          <a:xfrm>
            <a:off x="4800600" y="640080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a:t>OVERVIEW AND INTRODUCTION TO SUSTAINABILITY</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4800600"/>
            <a:ext cx="76200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47800" y="685799"/>
            <a:ext cx="7543800" cy="4038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3716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ext Placeholder 7"/>
          <p:cNvSpPr>
            <a:spLocks noGrp="1"/>
          </p:cNvSpPr>
          <p:nvPr>
            <p:ph type="body" sz="quarter" idx="13" hasCustomPrompt="1"/>
          </p:nvPr>
        </p:nvSpPr>
        <p:spPr>
          <a:xfrm>
            <a:off x="0" y="685800"/>
            <a:ext cx="1371600" cy="5105400"/>
          </a:xfrm>
        </p:spPr>
        <p:txBody>
          <a:bodyPr>
            <a:normAutofit/>
          </a:bodyPr>
          <a:lstStyle>
            <a:lvl1pPr marL="55563" indent="-55563">
              <a:defRPr sz="1100" b="0" baseline="0">
                <a:solidFill>
                  <a:schemeClr val="bg1"/>
                </a:solidFill>
              </a:defRPr>
            </a:lvl1pPr>
            <a:lvl2pPr marL="228600" indent="-228600">
              <a:defRPr sz="1100"/>
            </a:lvl2pPr>
            <a:lvl3pPr marL="228600" indent="-228600">
              <a:defRPr sz="1100"/>
            </a:lvl3pPr>
            <a:lvl4pPr>
              <a:defRPr sz="1100"/>
            </a:lvl4pPr>
            <a:lvl5pPr>
              <a:defRPr sz="1100"/>
            </a:lvl5pPr>
          </a:lstStyle>
          <a:p>
            <a:pPr lvl="0"/>
            <a:r>
              <a:rPr lang="en-US" dirty="0"/>
              <a:t>LECTURE OUTLINE IN ALL CAPS.  CURRENT TOPIC IN WHITE, ALL OTHERS IN GRAY</a:t>
            </a:r>
          </a:p>
        </p:txBody>
      </p:sp>
      <p:sp>
        <p:nvSpPr>
          <p:cNvPr id="10" name="TextBox 9"/>
          <p:cNvSpPr txBox="1"/>
          <p:nvPr userDrawn="1"/>
        </p:nvSpPr>
        <p:spPr>
          <a:xfrm>
            <a:off x="0" y="1"/>
            <a:ext cx="1371600" cy="276999"/>
          </a:xfrm>
          <a:prstGeom prst="rect">
            <a:avLst/>
          </a:prstGeom>
          <a:noFill/>
        </p:spPr>
        <p:txBody>
          <a:bodyPr wrap="square" rtlCol="0">
            <a:spAutoFit/>
          </a:bodyPr>
          <a:lstStyle/>
          <a:p>
            <a:r>
              <a:rPr lang="en-US" sz="1200" b="1" dirty="0">
                <a:solidFill>
                  <a:schemeClr val="bg1"/>
                </a:solidFill>
              </a:rPr>
              <a:t>LECTURE OUTLINE</a:t>
            </a:r>
          </a:p>
        </p:txBody>
      </p:sp>
      <p:sp>
        <p:nvSpPr>
          <p:cNvPr id="9" name="Footer Placeholder 4"/>
          <p:cNvSpPr>
            <a:spLocks noGrp="1"/>
          </p:cNvSpPr>
          <p:nvPr>
            <p:ph type="ftr" sz="quarter" idx="3"/>
          </p:nvPr>
        </p:nvSpPr>
        <p:spPr>
          <a:xfrm>
            <a:off x="4800600" y="640080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a:t>OVERVIEW AND INTRODUCTION TO SUSTAINABILITY</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228600"/>
            <a:ext cx="7543800" cy="838200"/>
          </a:xfrm>
          <a:prstGeom prst="rect">
            <a:avLst/>
          </a:prstGeom>
        </p:spPr>
        <p:txBody>
          <a:bodyPr vert="horz" lIns="91440" tIns="45720" rIns="91440" bIns="45720" rtlCol="0" anchor="ctr">
            <a:normAutofit/>
          </a:bodyPr>
          <a:lstStyle/>
          <a:p>
            <a:r>
              <a:rPr lang="en-US" dirty="0"/>
              <a:t>SLIDE TITLE IN ALL CAPS</a:t>
            </a:r>
          </a:p>
        </p:txBody>
      </p:sp>
      <p:sp>
        <p:nvSpPr>
          <p:cNvPr id="3" name="Text Placeholder 2"/>
          <p:cNvSpPr>
            <a:spLocks noGrp="1"/>
          </p:cNvSpPr>
          <p:nvPr>
            <p:ph type="body" idx="1"/>
          </p:nvPr>
        </p:nvSpPr>
        <p:spPr>
          <a:xfrm>
            <a:off x="1371600" y="1066800"/>
            <a:ext cx="7543800" cy="5059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800600" y="640080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a:t>OVERVIEW AND INTRODUCTION TO SUSTAINABILITY</a:t>
            </a:r>
            <a:endParaRPr lang="en-US" dirty="0"/>
          </a:p>
        </p:txBody>
      </p:sp>
      <p:sp>
        <p:nvSpPr>
          <p:cNvPr id="6" name="Rectangle 5"/>
          <p:cNvSpPr/>
          <p:nvPr/>
        </p:nvSpPr>
        <p:spPr>
          <a:xfrm>
            <a:off x="0" y="0"/>
            <a:ext cx="1371600" cy="6858000"/>
          </a:xfrm>
          <a:prstGeom prst="rect">
            <a:avLst/>
          </a:prstGeom>
          <a:solidFill>
            <a:srgbClr val="31C14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0" y="6088559"/>
            <a:ext cx="1371600" cy="769441"/>
          </a:xfrm>
          <a:prstGeom prst="rect">
            <a:avLst/>
          </a:prstGeom>
          <a:noFill/>
        </p:spPr>
        <p:txBody>
          <a:bodyPr wrap="square" lIns="91440" tIns="45720" rIns="91440" bIns="45720">
            <a:spAutoFit/>
          </a:bodyPr>
          <a:lstStyle/>
          <a:p>
            <a:pPr algn="l"/>
            <a:r>
              <a:rPr lang="en-US" sz="1100" b="1" cap="none" spc="0" dirty="0">
                <a:ln w="12700">
                  <a:noFill/>
                  <a:prstDash val="solid"/>
                </a:ln>
                <a:solidFill>
                  <a:schemeClr val="bg1"/>
                </a:solidFill>
                <a:effectLst/>
              </a:rPr>
              <a:t>ARCH 2450</a:t>
            </a:r>
          </a:p>
          <a:p>
            <a:pPr algn="l"/>
            <a:r>
              <a:rPr lang="en-US" sz="1100" b="1" cap="none" spc="0" dirty="0">
                <a:ln w="12700">
                  <a:noFill/>
                  <a:prstDash val="solid"/>
                </a:ln>
                <a:solidFill>
                  <a:schemeClr val="bg1"/>
                </a:solidFill>
                <a:effectLst/>
              </a:rPr>
              <a:t>SUSTAINABILITY THROUGH ARCHITECTURE</a:t>
            </a:r>
          </a:p>
        </p:txBody>
      </p:sp>
      <p:sp>
        <p:nvSpPr>
          <p:cNvPr id="9" name="Rectangle 8"/>
          <p:cNvSpPr/>
          <p:nvPr/>
        </p:nvSpPr>
        <p:spPr>
          <a:xfrm>
            <a:off x="4343400" y="6596390"/>
            <a:ext cx="4800600" cy="261610"/>
          </a:xfrm>
          <a:prstGeom prst="rect">
            <a:avLst/>
          </a:prstGeom>
          <a:noFill/>
        </p:spPr>
        <p:txBody>
          <a:bodyPr wrap="square" lIns="91440" tIns="45720" rIns="91440" bIns="45720">
            <a:spAutoFit/>
          </a:bodyPr>
          <a:lstStyle/>
          <a:p>
            <a:pPr algn="r"/>
            <a:r>
              <a:rPr lang="en-US" sz="1100" b="1" cap="none" spc="0" dirty="0">
                <a:ln w="12700">
                  <a:noFill/>
                  <a:prstDash val="solid"/>
                </a:ln>
                <a:solidFill>
                  <a:srgbClr val="31C142"/>
                </a:solidFill>
                <a:effectLst/>
              </a:rPr>
              <a:t>NEW YORK</a:t>
            </a:r>
            <a:r>
              <a:rPr lang="en-US" sz="1100" b="1" cap="none" spc="0" baseline="0" dirty="0">
                <a:ln w="12700">
                  <a:noFill/>
                  <a:prstDash val="solid"/>
                </a:ln>
                <a:solidFill>
                  <a:srgbClr val="31C142"/>
                </a:solidFill>
                <a:effectLst/>
              </a:rPr>
              <a:t> CITY COLLEGE OF TECHNOLOGY</a:t>
            </a:r>
            <a:endParaRPr lang="en-US" sz="1100" b="1" cap="none" spc="0" dirty="0">
              <a:ln w="12700">
                <a:noFill/>
                <a:prstDash val="solid"/>
              </a:ln>
              <a:solidFill>
                <a:srgbClr val="31C142"/>
              </a:solidFill>
              <a:effectLst/>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0" r:id="rId4"/>
    <p:sldLayoutId id="2147483666" r:id="rId5"/>
    <p:sldLayoutId id="2147483667" r:id="rId6"/>
    <p:sldLayoutId id="2147483669" r:id="rId7"/>
  </p:sldLayoutIdLst>
  <p:hf sldNum="0" hdr="0" dt="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heartland.org/events/NewYork09/news.htm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youtube.com/watch?v=z7Lr1pCEcNU&amp;feature=related"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www.youtube.com/watch?v=LQ64sV0nSVU&amp;feature=relate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youtube.com/watch?v=LRrl7LwNUtw"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2SmF3B3734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www.youtube.com/watch?v=22FquY2ujMw&amp;feature=relate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ted.com/talks/majora_carter_s_tale_of_urban_renewal.html" TargetMode="External"/><Relationship Id="rId4" Type="http://schemas.openxmlformats.org/officeDocument/2006/relationships/hyperlink" Target="http://www.youtube.com/watch?v=2SmF3B3734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thedailyshow.com/watch/tue-july-21-2009/steven-chu" TargetMode="External"/><Relationship Id="rId4" Type="http://schemas.openxmlformats.org/officeDocument/2006/relationships/hyperlink" Target="http://www.youtube.com/watch?v=2SmF3B3734E"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apminder.org/videos/what-stops-population-growth/" TargetMode="External"/><Relationship Id="rId2" Type="http://schemas.openxmlformats.org/officeDocument/2006/relationships/hyperlink" Target="http://www.footprintnetwork.org/gfn_sub.php?content=calculator" TargetMode="External"/><Relationship Id="rId1" Type="http://schemas.openxmlformats.org/officeDocument/2006/relationships/slideLayout" Target="../slideLayouts/slideLayout2.xml"/><Relationship Id="rId4" Type="http://schemas.openxmlformats.org/officeDocument/2006/relationships/hyperlink" Target="http://www.gapminder.or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who.int/dg/brundtland/bruntland/en/index.html" TargetMode="External"/><Relationship Id="rId7" Type="http://schemas.openxmlformats.org/officeDocument/2006/relationships/hyperlink" Target="http://mbdc.com/c2c_home.htm" TargetMode="External"/><Relationship Id="rId2" Type="http://schemas.openxmlformats.org/officeDocument/2006/relationships/hyperlink" Target="http://www.rachelcarson.org/" TargetMode="External"/><Relationship Id="rId1" Type="http://schemas.openxmlformats.org/officeDocument/2006/relationships/slideLayout" Target="../slideLayouts/slideLayout2.xml"/><Relationship Id="rId6" Type="http://schemas.openxmlformats.org/officeDocument/2006/relationships/hyperlink" Target="http://www.awakenedwoman.com/toms_trim_tab.htm" TargetMode="External"/><Relationship Id="rId5" Type="http://schemas.openxmlformats.org/officeDocument/2006/relationships/hyperlink" Target="http://en.wikipedia.org/wiki/Buckminster_Fuller" TargetMode="External"/><Relationship Id="rId4" Type="http://schemas.openxmlformats.org/officeDocument/2006/relationships/hyperlink" Target="http://en.wikipedia.org/wiki/Ian_McHarg"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solidFill>
                  <a:srgbClr val="FF0000"/>
                </a:solidFill>
              </a:rPr>
              <a:t>“Buildings fundamentally impact people’s lives and the health of the planet. In the United States, buildings use one-third of our total energy, two-thirds of our electricity, one-eighth of our water, and transform land that provides valuable ecological resources.”</a:t>
            </a:r>
          </a:p>
          <a:p>
            <a:pPr>
              <a:buNone/>
            </a:pPr>
            <a:endParaRPr lang="en-US" dirty="0">
              <a:solidFill>
                <a:srgbClr val="FF0000"/>
              </a:solidFill>
            </a:endParaRPr>
          </a:p>
          <a:p>
            <a:pPr>
              <a:buNone/>
            </a:pPr>
            <a:r>
              <a:rPr lang="en-US" sz="1800" dirty="0">
                <a:solidFill>
                  <a:schemeClr val="tx1">
                    <a:lumMod val="75000"/>
                    <a:lumOff val="25000"/>
                  </a:schemeClr>
                </a:solidFill>
              </a:rPr>
              <a:t>-LEED-NC V 2.2 Introduction</a:t>
            </a:r>
          </a:p>
        </p:txBody>
      </p:sp>
      <p:sp>
        <p:nvSpPr>
          <p:cNvPr id="6" name="Text Placeholder 3"/>
          <p:cNvSpPr>
            <a:spLocks noGrp="1"/>
          </p:cNvSpPr>
          <p:nvPr>
            <p:ph type="body" sz="quarter" idx="13"/>
          </p:nvPr>
        </p:nvSpPr>
        <p:spPr>
          <a:xfrm>
            <a:off x="0" y="685800"/>
            <a:ext cx="1371600" cy="5105400"/>
          </a:xfrm>
        </p:spPr>
        <p:txBody>
          <a:bodyPr/>
          <a:lstStyle/>
          <a:p>
            <a:r>
              <a:rPr lang="en-US" dirty="0">
                <a:solidFill>
                  <a:schemeClr val="bg2"/>
                </a:solidFill>
              </a:rPr>
              <a:t>ECO FOOTPRINT</a:t>
            </a:r>
          </a:p>
          <a:p>
            <a:r>
              <a:rPr lang="en-US" dirty="0">
                <a:solidFill>
                  <a:schemeClr val="accent1">
                    <a:lumMod val="50000"/>
                  </a:schemeClr>
                </a:solidFill>
              </a:rPr>
              <a:t>WATER</a:t>
            </a:r>
          </a:p>
          <a:p>
            <a:r>
              <a:rPr lang="en-US" dirty="0">
                <a:solidFill>
                  <a:schemeClr val="accent1">
                    <a:lumMod val="50000"/>
                  </a:schemeClr>
                </a:solidFill>
              </a:rPr>
              <a:t>ADVOCATES</a:t>
            </a:r>
          </a:p>
          <a:p>
            <a:r>
              <a:rPr lang="en-US" dirty="0">
                <a:solidFill>
                  <a:schemeClr val="accent1">
                    <a:lumMod val="50000"/>
                  </a:schemeClr>
                </a:solidFill>
              </a:rPr>
              <a:t>ORGANIZATIONS</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1371600" y="1219200"/>
            <a:ext cx="7315200" cy="5181600"/>
          </a:xfrm>
        </p:spPr>
        <p:txBody>
          <a:bodyPr>
            <a:normAutofit/>
          </a:bodyPr>
          <a:lstStyle/>
          <a:p>
            <a:r>
              <a:rPr lang="en-US" dirty="0"/>
              <a:t>Review: vocabulary &amp; ecological footprint homework</a:t>
            </a:r>
          </a:p>
          <a:p>
            <a:r>
              <a:rPr lang="en-US" dirty="0">
                <a:solidFill>
                  <a:schemeClr val="bg2">
                    <a:lumMod val="75000"/>
                  </a:schemeClr>
                </a:solidFill>
              </a:rPr>
              <a:t>The Voices Behind Sustainability in Architecture</a:t>
            </a:r>
          </a:p>
          <a:p>
            <a:pPr lvl="1"/>
            <a:r>
              <a:rPr lang="en-US" dirty="0">
                <a:solidFill>
                  <a:schemeClr val="bg2">
                    <a:lumMod val="75000"/>
                  </a:schemeClr>
                </a:solidFill>
              </a:rPr>
              <a:t>Rachel Carson</a:t>
            </a:r>
          </a:p>
          <a:p>
            <a:pPr lvl="1"/>
            <a:r>
              <a:rPr lang="en-US" dirty="0">
                <a:solidFill>
                  <a:schemeClr val="bg2">
                    <a:lumMod val="75000"/>
                  </a:schemeClr>
                </a:solidFill>
              </a:rPr>
              <a:t>Jane Jacobs</a:t>
            </a:r>
          </a:p>
          <a:p>
            <a:pPr lvl="1"/>
            <a:r>
              <a:rPr lang="en-US" dirty="0">
                <a:solidFill>
                  <a:schemeClr val="bg2">
                    <a:lumMod val="75000"/>
                  </a:schemeClr>
                </a:solidFill>
              </a:rPr>
              <a:t>Ian </a:t>
            </a:r>
            <a:r>
              <a:rPr lang="en-US" dirty="0" err="1">
                <a:solidFill>
                  <a:schemeClr val="bg2">
                    <a:lumMod val="75000"/>
                  </a:schemeClr>
                </a:solidFill>
              </a:rPr>
              <a:t>McHarg</a:t>
            </a:r>
            <a:endParaRPr lang="en-US" dirty="0">
              <a:solidFill>
                <a:schemeClr val="bg2">
                  <a:lumMod val="75000"/>
                </a:schemeClr>
              </a:solidFill>
            </a:endParaRPr>
          </a:p>
          <a:p>
            <a:pPr lvl="1"/>
            <a:r>
              <a:rPr lang="en-US" dirty="0">
                <a:solidFill>
                  <a:schemeClr val="bg2">
                    <a:lumMod val="75000"/>
                  </a:schemeClr>
                </a:solidFill>
              </a:rPr>
              <a:t>Buckminster Fuller</a:t>
            </a:r>
          </a:p>
          <a:p>
            <a:pPr lvl="1"/>
            <a:r>
              <a:rPr lang="en-US" dirty="0">
                <a:solidFill>
                  <a:schemeClr val="bg2">
                    <a:lumMod val="75000"/>
                  </a:schemeClr>
                </a:solidFill>
              </a:rPr>
              <a:t>William McDonough &amp; Michael </a:t>
            </a:r>
            <a:r>
              <a:rPr lang="en-US" dirty="0" err="1">
                <a:solidFill>
                  <a:schemeClr val="bg2">
                    <a:lumMod val="75000"/>
                  </a:schemeClr>
                </a:solidFill>
              </a:rPr>
              <a:t>Braungart</a:t>
            </a:r>
            <a:endParaRPr lang="en-US" dirty="0">
              <a:solidFill>
                <a:schemeClr val="bg2">
                  <a:lumMod val="75000"/>
                </a:schemeClr>
              </a:solidFill>
            </a:endParaRPr>
          </a:p>
          <a:p>
            <a:pPr lvl="1"/>
            <a:r>
              <a:rPr lang="en-US" dirty="0">
                <a:solidFill>
                  <a:schemeClr val="bg2">
                    <a:lumMod val="75000"/>
                  </a:schemeClr>
                </a:solidFill>
              </a:rPr>
              <a:t>New </a:t>
            </a:r>
            <a:r>
              <a:rPr lang="en-US" dirty="0" err="1">
                <a:solidFill>
                  <a:schemeClr val="bg2">
                    <a:lumMod val="75000"/>
                  </a:schemeClr>
                </a:solidFill>
              </a:rPr>
              <a:t>Urbanists</a:t>
            </a:r>
            <a:r>
              <a:rPr lang="en-US" dirty="0">
                <a:solidFill>
                  <a:schemeClr val="bg2">
                    <a:lumMod val="75000"/>
                  </a:schemeClr>
                </a:solidFill>
              </a:rPr>
              <a:t>, Andres </a:t>
            </a:r>
            <a:r>
              <a:rPr lang="en-US" dirty="0" err="1">
                <a:solidFill>
                  <a:schemeClr val="bg2">
                    <a:lumMod val="75000"/>
                  </a:schemeClr>
                </a:solidFill>
              </a:rPr>
              <a:t>Duany</a:t>
            </a:r>
            <a:r>
              <a:rPr lang="en-US" dirty="0">
                <a:solidFill>
                  <a:schemeClr val="bg2">
                    <a:lumMod val="75000"/>
                  </a:schemeClr>
                </a:solidFill>
              </a:rPr>
              <a:t>, Elizabeth </a:t>
            </a:r>
            <a:r>
              <a:rPr lang="en-US" dirty="0" err="1">
                <a:solidFill>
                  <a:schemeClr val="bg2">
                    <a:lumMod val="75000"/>
                  </a:schemeClr>
                </a:solidFill>
              </a:rPr>
              <a:t>Plater-Zyberk</a:t>
            </a:r>
            <a:endParaRPr lang="en-US" dirty="0">
              <a:solidFill>
                <a:schemeClr val="bg2">
                  <a:lumMod val="75000"/>
                </a:schemeClr>
              </a:solidFill>
            </a:endParaRPr>
          </a:p>
          <a:p>
            <a:pPr lvl="1"/>
            <a:r>
              <a:rPr lang="en-US" dirty="0">
                <a:solidFill>
                  <a:schemeClr val="bg2">
                    <a:lumMod val="75000"/>
                  </a:schemeClr>
                </a:solidFill>
              </a:rPr>
              <a:t>The USGBC</a:t>
            </a:r>
          </a:p>
          <a:p>
            <a:r>
              <a:rPr lang="en-US" dirty="0">
                <a:solidFill>
                  <a:schemeClr val="bg2">
                    <a:lumMod val="75000"/>
                  </a:schemeClr>
                </a:solidFill>
              </a:rPr>
              <a:t>Green Vocabulary</a:t>
            </a:r>
          </a:p>
          <a:p>
            <a:r>
              <a:rPr lang="en-US" dirty="0">
                <a:solidFill>
                  <a:schemeClr val="bg2">
                    <a:lumMod val="75000"/>
                  </a:schemeClr>
                </a:solidFill>
              </a:rPr>
              <a:t>Homework</a:t>
            </a:r>
          </a:p>
          <a:p>
            <a:endParaRPr lang="en-US" dirty="0"/>
          </a:p>
          <a:p>
            <a:pPr>
              <a:buNone/>
            </a:pPr>
            <a:endParaRPr lang="en-US" dirty="0"/>
          </a:p>
        </p:txBody>
      </p:sp>
      <p:sp>
        <p:nvSpPr>
          <p:cNvPr id="8" name="Text Placeholder 3"/>
          <p:cNvSpPr>
            <a:spLocks noGrp="1"/>
          </p:cNvSpPr>
          <p:nvPr>
            <p:ph type="body" sz="quarter" idx="13"/>
          </p:nvPr>
        </p:nvSpPr>
        <p:spPr>
          <a:xfrm>
            <a:off x="0" y="685800"/>
            <a:ext cx="1371600" cy="5105400"/>
          </a:xfrm>
        </p:spPr>
        <p:txBody>
          <a:bodyPr/>
          <a:lstStyle/>
          <a:p>
            <a:r>
              <a:rPr lang="en-US" dirty="0">
                <a:solidFill>
                  <a:srgbClr val="002060"/>
                </a:solidFill>
              </a:rPr>
              <a:t>ECO FOOTPRINT</a:t>
            </a:r>
          </a:p>
          <a:p>
            <a:r>
              <a:rPr lang="en-US" dirty="0"/>
              <a:t>WATER</a:t>
            </a:r>
          </a:p>
          <a:p>
            <a:r>
              <a:rPr lang="en-US" dirty="0">
                <a:solidFill>
                  <a:schemeClr val="accent1">
                    <a:lumMod val="50000"/>
                  </a:schemeClr>
                </a:solidFill>
              </a:rPr>
              <a:t>ADVOCATES</a:t>
            </a:r>
          </a:p>
          <a:p>
            <a:r>
              <a:rPr lang="en-US" dirty="0">
                <a:solidFill>
                  <a:schemeClr val="accent1">
                    <a:lumMod val="50000"/>
                  </a:schemeClr>
                </a:solidFill>
              </a:rPr>
              <a:t>ORGANIZATIONS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200400"/>
            <a:ext cx="7239000" cy="1219200"/>
          </a:xfrm>
        </p:spPr>
        <p:txBody>
          <a:bodyPr>
            <a:normAutofit/>
          </a:bodyPr>
          <a:lstStyle/>
          <a:p>
            <a:r>
              <a:rPr lang="en-US" sz="1800" dirty="0">
                <a:solidFill>
                  <a:srgbClr val="FF0000"/>
                </a:solidFill>
                <a:hlinkClick r:id="rId2"/>
              </a:rPr>
              <a:t>http://www.heartland.org/events/NewYork09/news.html</a:t>
            </a:r>
            <a:br>
              <a:rPr lang="en-US" dirty="0"/>
            </a:br>
            <a:endParaRPr lang="en-US" dirty="0"/>
          </a:p>
        </p:txBody>
      </p:sp>
      <p:sp>
        <p:nvSpPr>
          <p:cNvPr id="3" name="TextBox 2"/>
          <p:cNvSpPr txBox="1"/>
          <p:nvPr/>
        </p:nvSpPr>
        <p:spPr>
          <a:xfrm>
            <a:off x="1600200" y="304800"/>
            <a:ext cx="7086600" cy="1077218"/>
          </a:xfrm>
          <a:prstGeom prst="rect">
            <a:avLst/>
          </a:prstGeom>
          <a:noFill/>
        </p:spPr>
        <p:txBody>
          <a:bodyPr wrap="square" rtlCol="0">
            <a:spAutoFit/>
          </a:bodyPr>
          <a:lstStyle/>
          <a:p>
            <a:r>
              <a:rPr lang="en-US" sz="3200" dirty="0">
                <a:solidFill>
                  <a:schemeClr val="accent6">
                    <a:lumMod val="75000"/>
                  </a:schemeClr>
                </a:solidFill>
              </a:rPr>
              <a:t>What is the debate over Sustainability?</a:t>
            </a:r>
          </a:p>
          <a:p>
            <a:pPr algn="ctr"/>
            <a:r>
              <a:rPr lang="en-US" sz="1400" i="1" dirty="0"/>
              <a:t>“Its snowing like crazy here, so there certainly can’t be global warming!!!”</a:t>
            </a:r>
          </a:p>
          <a:p>
            <a:r>
              <a:rPr lang="en-US" dirty="0"/>
              <a:t> </a:t>
            </a:r>
          </a:p>
        </p:txBody>
      </p:sp>
      <p:sp>
        <p:nvSpPr>
          <p:cNvPr id="4" name="TextBox 3"/>
          <p:cNvSpPr txBox="1"/>
          <p:nvPr/>
        </p:nvSpPr>
        <p:spPr>
          <a:xfrm>
            <a:off x="1676400" y="1066801"/>
            <a:ext cx="7086600" cy="2585323"/>
          </a:xfrm>
          <a:prstGeom prst="rect">
            <a:avLst/>
          </a:prstGeom>
          <a:noFill/>
        </p:spPr>
        <p:txBody>
          <a:bodyPr wrap="square" rtlCol="0">
            <a:spAutoFit/>
          </a:bodyPr>
          <a:lstStyle/>
          <a:p>
            <a:r>
              <a:rPr lang="en-US" dirty="0"/>
              <a:t>Free market   vs.   Governmental Influence.</a:t>
            </a:r>
          </a:p>
          <a:p>
            <a:r>
              <a:rPr lang="en-US" dirty="0"/>
              <a:t>	</a:t>
            </a:r>
          </a:p>
          <a:p>
            <a:r>
              <a:rPr lang="en-US" dirty="0">
                <a:solidFill>
                  <a:srgbClr val="00B0F0"/>
                </a:solidFill>
              </a:rPr>
              <a:t>	What is the role of the Government? </a:t>
            </a:r>
          </a:p>
          <a:p>
            <a:r>
              <a:rPr lang="en-US" dirty="0">
                <a:solidFill>
                  <a:srgbClr val="00B0F0"/>
                </a:solidFill>
              </a:rPr>
              <a:t>	What is the role of the consumer? </a:t>
            </a:r>
          </a:p>
          <a:p>
            <a:r>
              <a:rPr lang="en-US" dirty="0">
                <a:solidFill>
                  <a:srgbClr val="00B0F0"/>
                </a:solidFill>
              </a:rPr>
              <a:t>	What is the role of the Business? </a:t>
            </a:r>
          </a:p>
          <a:p>
            <a:r>
              <a:rPr lang="en-US" dirty="0">
                <a:solidFill>
                  <a:srgbClr val="00B0F0"/>
                </a:solidFill>
              </a:rPr>
              <a:t>	Who benefits? </a:t>
            </a:r>
          </a:p>
          <a:p>
            <a:endParaRPr lang="en-US" dirty="0">
              <a:solidFill>
                <a:srgbClr val="00B0F0"/>
              </a:solidFill>
            </a:endParaRPr>
          </a:p>
          <a:p>
            <a:r>
              <a:rPr lang="en-US" dirty="0"/>
              <a:t>The Heartland Institute: </a:t>
            </a:r>
          </a:p>
          <a:p>
            <a:endParaRPr lang="en-US" dirty="0"/>
          </a:p>
        </p:txBody>
      </p:sp>
      <p:sp>
        <p:nvSpPr>
          <p:cNvPr id="5" name="TextBox 4"/>
          <p:cNvSpPr txBox="1"/>
          <p:nvPr/>
        </p:nvSpPr>
        <p:spPr>
          <a:xfrm>
            <a:off x="1676400" y="3886200"/>
            <a:ext cx="7162800" cy="2677656"/>
          </a:xfrm>
          <a:prstGeom prst="rect">
            <a:avLst/>
          </a:prstGeom>
          <a:noFill/>
        </p:spPr>
        <p:txBody>
          <a:bodyPr wrap="square" rtlCol="0">
            <a:spAutoFit/>
          </a:bodyPr>
          <a:lstStyle/>
          <a:p>
            <a:r>
              <a:rPr lang="en-US" sz="1400" dirty="0"/>
              <a:t>Reducing greenhouse gas emissions even modestly is estimated to cost the average household in the U.S. approximately $3,372 per year and would </a:t>
            </a:r>
            <a:r>
              <a:rPr lang="en-US" sz="1400" b="1" dirty="0">
                <a:solidFill>
                  <a:srgbClr val="FF0000"/>
                </a:solidFill>
              </a:rPr>
              <a:t>destroy 2.4 million jobs</a:t>
            </a:r>
            <a:r>
              <a:rPr lang="en-US" sz="1400" dirty="0"/>
              <a:t>. Electricity prices would double, and manufacturers would move their factories to places such as </a:t>
            </a:r>
            <a:r>
              <a:rPr lang="en-US" sz="1400" b="1" dirty="0">
                <a:solidFill>
                  <a:srgbClr val="FF0000"/>
                </a:solidFill>
              </a:rPr>
              <a:t>China and India that have cheaper energy and fewer environmental regulations.</a:t>
            </a:r>
          </a:p>
          <a:p>
            <a:endParaRPr lang="en-US" sz="1400" dirty="0"/>
          </a:p>
          <a:p>
            <a:r>
              <a:rPr lang="en-US" sz="1400" dirty="0"/>
              <a:t>If global warming is indeed a crisis, billions of dollars taken from taxpayers will flow into the coffers of </a:t>
            </a:r>
            <a:r>
              <a:rPr lang="en-US" sz="1400" b="1" dirty="0">
                <a:solidFill>
                  <a:srgbClr val="FF0000"/>
                </a:solidFill>
              </a:rPr>
              <a:t>radical environmental groups</a:t>
            </a:r>
            <a:r>
              <a:rPr lang="en-US" sz="1400" dirty="0"/>
              <a:t>, giving them the resources and stature to implement other parts of their </a:t>
            </a:r>
            <a:r>
              <a:rPr lang="en-US" sz="1400" b="1" dirty="0">
                <a:solidFill>
                  <a:srgbClr val="FF0000"/>
                </a:solidFill>
              </a:rPr>
              <a:t>anti-technology, anti-business agenda</a:t>
            </a:r>
            <a:r>
              <a:rPr lang="en-US" sz="1400" dirty="0"/>
              <a:t>. None of that money will go to actually reduce greenhouse gas emissions. This explains the paradox that even though the scientific community is deeply divided over the causes and consequences of global warming, every single environmental advocacy group in the U.S. (and probably the world) believes it is a crisis.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6248400" cy="1219200"/>
          </a:xfrm>
        </p:spPr>
        <p:txBody>
          <a:bodyPr>
            <a:normAutofit/>
          </a:bodyPr>
          <a:lstStyle/>
          <a:p>
            <a:r>
              <a:rPr lang="en-US" dirty="0">
                <a:solidFill>
                  <a:schemeClr val="accent6">
                    <a:lumMod val="75000"/>
                  </a:schemeClr>
                </a:solidFill>
              </a:rPr>
              <a:t>ADVOCATES</a:t>
            </a:r>
            <a:r>
              <a:rPr lang="en-US" dirty="0"/>
              <a:t>: THE VOICES BEHIND SUSTAINABILITY IN ARCHITECTURE</a:t>
            </a:r>
          </a:p>
        </p:txBody>
      </p:sp>
      <p:sp>
        <p:nvSpPr>
          <p:cNvPr id="7" name="Text Placeholder 3"/>
          <p:cNvSpPr>
            <a:spLocks noGrp="1"/>
          </p:cNvSpPr>
          <p:nvPr>
            <p:ph type="body" sz="quarter" idx="13"/>
          </p:nvPr>
        </p:nvSpPr>
        <p:spPr>
          <a:xfrm>
            <a:off x="0" y="685800"/>
            <a:ext cx="1371600" cy="5105400"/>
          </a:xfrm>
        </p:spPr>
        <p:txBody>
          <a:bodyPr/>
          <a:lstStyle/>
          <a:p>
            <a:r>
              <a:rPr lang="en-US" dirty="0">
                <a:solidFill>
                  <a:schemeClr val="accent1">
                    <a:lumMod val="50000"/>
                  </a:schemeClr>
                </a:solidFill>
              </a:rPr>
              <a:t>ECO FOOTPRINT</a:t>
            </a:r>
          </a:p>
          <a:p>
            <a:r>
              <a:rPr lang="en-US" dirty="0">
                <a:solidFill>
                  <a:schemeClr val="accent1">
                    <a:lumMod val="50000"/>
                  </a:schemeClr>
                </a:solidFill>
              </a:rPr>
              <a:t>WATER</a:t>
            </a:r>
          </a:p>
          <a:p>
            <a:r>
              <a:rPr lang="en-US" dirty="0">
                <a:solidFill>
                  <a:schemeClr val="bg2"/>
                </a:solidFill>
              </a:rPr>
              <a:t>ADVOCATES</a:t>
            </a:r>
          </a:p>
          <a:p>
            <a:r>
              <a:rPr lang="en-US" dirty="0">
                <a:solidFill>
                  <a:schemeClr val="accent1">
                    <a:lumMod val="50000"/>
                  </a:schemeClr>
                </a:solidFill>
              </a:rPr>
              <a:t>ORGANIZATIONS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RACHEL CARSON (1907-1964)</a:t>
            </a:r>
          </a:p>
        </p:txBody>
      </p:sp>
      <p:sp>
        <p:nvSpPr>
          <p:cNvPr id="3" name="Content Placeholder 2"/>
          <p:cNvSpPr>
            <a:spLocks noGrp="1"/>
          </p:cNvSpPr>
          <p:nvPr>
            <p:ph idx="1"/>
          </p:nvPr>
        </p:nvSpPr>
        <p:spPr>
          <a:xfrm>
            <a:off x="1371600" y="1219201"/>
            <a:ext cx="7315200" cy="1828800"/>
          </a:xfrm>
        </p:spPr>
        <p:txBody>
          <a:bodyPr/>
          <a:lstStyle/>
          <a:p>
            <a:r>
              <a:rPr lang="en-US" dirty="0"/>
              <a:t>Biologist, Writer, Ecologist</a:t>
            </a:r>
            <a:endParaRPr lang="en-US" sz="1800" baseline="30000" dirty="0"/>
          </a:p>
          <a:p>
            <a:r>
              <a:rPr lang="en-US" dirty="0"/>
              <a:t>Named one of the top 100 most influential people of the 20</a:t>
            </a:r>
            <a:r>
              <a:rPr lang="en-US" baseline="30000" dirty="0"/>
              <a:t>th</a:t>
            </a:r>
            <a:r>
              <a:rPr lang="en-US" dirty="0"/>
              <a:t> Century by </a:t>
            </a:r>
            <a:r>
              <a:rPr lang="en-US" i="1" dirty="0"/>
              <a:t>Time</a:t>
            </a:r>
            <a:r>
              <a:rPr lang="en-US" dirty="0"/>
              <a:t> magazine in 1999</a:t>
            </a:r>
            <a:r>
              <a:rPr lang="en-US" baseline="30000" dirty="0"/>
              <a:t>1</a:t>
            </a:r>
            <a:endParaRPr lang="en-US" dirty="0"/>
          </a:p>
          <a:p>
            <a:pPr>
              <a:buNone/>
            </a:pPr>
            <a:endParaRPr lang="en-US" dirty="0"/>
          </a:p>
        </p:txBody>
      </p:sp>
      <p:pic>
        <p:nvPicPr>
          <p:cNvPr id="6" name="Picture 5" descr="RachelCarson.jpg"/>
          <p:cNvPicPr>
            <a:picLocks noChangeAspect="1"/>
          </p:cNvPicPr>
          <p:nvPr/>
        </p:nvPicPr>
        <p:blipFill>
          <a:blip r:embed="rId2"/>
          <a:srcRect/>
          <a:stretch>
            <a:fillRect/>
          </a:stretch>
        </p:blipFill>
        <p:spPr>
          <a:xfrm>
            <a:off x="5773949" y="2579358"/>
            <a:ext cx="3065251" cy="3821442"/>
          </a:xfrm>
          <a:prstGeom prst="rect">
            <a:avLst/>
          </a:prstGeom>
        </p:spPr>
      </p:pic>
      <p:sp>
        <p:nvSpPr>
          <p:cNvPr id="7" name="TextBox 6"/>
          <p:cNvSpPr txBox="1"/>
          <p:nvPr/>
        </p:nvSpPr>
        <p:spPr>
          <a:xfrm rot="16200000">
            <a:off x="7778434" y="3603167"/>
            <a:ext cx="2454133" cy="276999"/>
          </a:xfrm>
          <a:prstGeom prst="rect">
            <a:avLst/>
          </a:prstGeom>
          <a:noFill/>
        </p:spPr>
        <p:txBody>
          <a:bodyPr wrap="none" rtlCol="0">
            <a:spAutoFit/>
          </a:bodyPr>
          <a:lstStyle/>
          <a:p>
            <a:pPr algn="r"/>
            <a:r>
              <a:rPr lang="en-US" sz="1200" dirty="0"/>
              <a:t>Image Credit: www.rachelcarson.org</a:t>
            </a:r>
          </a:p>
        </p:txBody>
      </p:sp>
      <p:sp>
        <p:nvSpPr>
          <p:cNvPr id="8" name="Content Placeholder 2"/>
          <p:cNvSpPr txBox="1">
            <a:spLocks/>
          </p:cNvSpPr>
          <p:nvPr/>
        </p:nvSpPr>
        <p:spPr>
          <a:xfrm>
            <a:off x="1371600" y="2514600"/>
            <a:ext cx="4419600" cy="3886200"/>
          </a:xfrm>
          <a:prstGeom prst="rect">
            <a:avLst/>
          </a:prstGeom>
        </p:spPr>
        <p:txBody>
          <a:bodyPr vert="horz" lIns="91440" tIns="45720" rIns="91440" bIns="45720" rtlCol="0">
            <a:normAutofit fontScale="92500" lnSpcReduction="20000"/>
          </a:bodyPr>
          <a:lstStyle/>
          <a:p>
            <a:pPr marL="342900" indent="-342900">
              <a:spcBef>
                <a:spcPct val="20000"/>
              </a:spcBef>
              <a:buFont typeface="Arial" pitchFamily="34" charset="0"/>
              <a:buChar char="•"/>
            </a:pPr>
            <a:r>
              <a:rPr lang="en-US" sz="2400" dirty="0"/>
              <a:t>M</a:t>
            </a:r>
            <a:r>
              <a:rPr kumimoji="0" lang="en-US" sz="2400" b="0" i="0" u="none" strike="noStrike" kern="1200" cap="none" spc="0" normalizeH="0" baseline="0" noProof="0" dirty="0">
                <a:ln>
                  <a:noFill/>
                </a:ln>
                <a:solidFill>
                  <a:schemeClr val="tx1"/>
                </a:solidFill>
                <a:effectLst/>
                <a:uLnTx/>
                <a:uFillTx/>
                <a:latin typeface="+mn-lt"/>
                <a:ea typeface="+mn-ea"/>
                <a:cs typeface="+mn-cs"/>
              </a:rPr>
              <a:t>other of the environmental</a:t>
            </a:r>
            <a:r>
              <a:rPr kumimoji="0" lang="en-US" sz="2400" b="0" i="0" u="none" strike="noStrike" kern="1200" cap="none" spc="0" normalizeH="0" noProof="0" dirty="0">
                <a:ln>
                  <a:noFill/>
                </a:ln>
                <a:solidFill>
                  <a:schemeClr val="tx1"/>
                </a:solidFill>
                <a:effectLst/>
                <a:uLnTx/>
                <a:uFillTx/>
                <a:latin typeface="+mn-lt"/>
                <a:ea typeface="+mn-ea"/>
                <a:cs typeface="+mn-cs"/>
              </a:rPr>
              <a:t> movement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indent="-342900">
              <a:spcBef>
                <a:spcPct val="20000"/>
              </a:spcBef>
              <a:buFont typeface="Arial" pitchFamily="34" charset="0"/>
              <a:buChar char="•"/>
            </a:pPr>
            <a:r>
              <a:rPr kumimoji="0" lang="en-US" sz="2400" b="0" i="0" u="none" strike="noStrike" kern="1200" cap="none" spc="0" normalizeH="0" baseline="0" noProof="0" dirty="0">
                <a:ln>
                  <a:noFill/>
                </a:ln>
                <a:solidFill>
                  <a:schemeClr val="tx1"/>
                </a:solidFill>
                <a:effectLst/>
                <a:uLnTx/>
                <a:uFillTx/>
                <a:latin typeface="+mn-lt"/>
                <a:ea typeface="+mn-ea"/>
                <a:cs typeface="+mn-cs"/>
              </a:rPr>
              <a:t>Authored </a:t>
            </a:r>
            <a:r>
              <a:rPr kumimoji="0" lang="en-US" sz="2400" b="0" i="1" u="none" strike="noStrike" kern="1200" cap="none" spc="0" normalizeH="0" baseline="0" noProof="0" dirty="0">
                <a:ln>
                  <a:noFill/>
                </a:ln>
                <a:solidFill>
                  <a:schemeClr val="tx1"/>
                </a:solidFill>
                <a:effectLst/>
                <a:uLnTx/>
                <a:uFillTx/>
                <a:latin typeface="+mn-lt"/>
                <a:ea typeface="+mn-ea"/>
                <a:cs typeface="+mn-cs"/>
              </a:rPr>
              <a:t>Silent Spring</a:t>
            </a:r>
            <a:r>
              <a:rPr kumimoji="0" lang="en-US" sz="2400" b="0" u="none" strike="noStrike" kern="1200" cap="none" spc="0" normalizeH="0" noProof="0" dirty="0">
                <a:ln>
                  <a:noFill/>
                </a:ln>
                <a:solidFill>
                  <a:schemeClr val="tx1"/>
                </a:solidFill>
                <a:effectLst/>
                <a:uLnTx/>
                <a:uFillTx/>
                <a:latin typeface="+mn-lt"/>
                <a:ea typeface="+mn-ea"/>
                <a:cs typeface="+mn-cs"/>
              </a:rPr>
              <a:t> in 1962</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lvl="1" indent="-280988">
              <a:spcBef>
                <a:spcPct val="20000"/>
              </a:spcBef>
              <a:buFont typeface="Wingdings" pitchFamily="2" charset="2"/>
              <a:buChar char="§"/>
            </a:pPr>
            <a:r>
              <a:rPr lang="en-US" sz="2000" dirty="0"/>
              <a:t>Challenged the misuse of chemical pesticides1</a:t>
            </a:r>
          </a:p>
          <a:p>
            <a:pPr marL="742950" lvl="1" indent="-280988">
              <a:spcBef>
                <a:spcPct val="20000"/>
              </a:spcBef>
              <a:buFont typeface="Wingdings" pitchFamily="2" charset="2"/>
              <a:buChar char="§"/>
            </a:pPr>
            <a:r>
              <a:rPr lang="en-US" sz="2000" dirty="0"/>
              <a:t>Empowered individuals by providing otherwise “secret” government information</a:t>
            </a:r>
          </a:p>
          <a:p>
            <a:pPr marL="742950" lvl="1" indent="-280988">
              <a:spcBef>
                <a:spcPct val="20000"/>
              </a:spcBef>
            </a:pPr>
            <a:r>
              <a:rPr lang="en-US" sz="1900" dirty="0">
                <a:solidFill>
                  <a:schemeClr val="tx1">
                    <a:lumMod val="50000"/>
                    <a:lumOff val="50000"/>
                  </a:schemeClr>
                </a:solidFill>
              </a:rPr>
              <a:t>Spreading pesticide</a:t>
            </a:r>
            <a:r>
              <a:rPr lang="en-US" sz="1900" dirty="0"/>
              <a:t>:</a:t>
            </a:r>
          </a:p>
          <a:p>
            <a:pPr marL="800100" lvl="1" indent="-342900">
              <a:spcBef>
                <a:spcPct val="20000"/>
              </a:spcBef>
              <a:buFont typeface="Arial" pitchFamily="34" charset="0"/>
              <a:buChar char="•"/>
            </a:pPr>
            <a:r>
              <a:rPr lang="en-US" sz="1600" dirty="0">
                <a:hlinkClick r:id="rId3"/>
              </a:rPr>
              <a:t>http://youtube.com/watch?v=z7Lr1pCEcNU&amp;feature=related</a:t>
            </a:r>
            <a:endParaRPr lang="en-US" sz="1600" dirty="0"/>
          </a:p>
          <a:p>
            <a:pPr marL="800100" lvl="1" indent="-342900">
              <a:spcBef>
                <a:spcPct val="20000"/>
              </a:spcBef>
            </a:pPr>
            <a:r>
              <a:rPr lang="en-US" sz="1900" dirty="0">
                <a:solidFill>
                  <a:schemeClr val="tx1">
                    <a:lumMod val="50000"/>
                    <a:lumOff val="50000"/>
                  </a:schemeClr>
                </a:solidFill>
              </a:rPr>
              <a:t>Effects of Pesticide: </a:t>
            </a:r>
          </a:p>
          <a:p>
            <a:pPr marL="800100" lvl="1" indent="-342900">
              <a:spcBef>
                <a:spcPct val="20000"/>
              </a:spcBef>
              <a:buFont typeface="Arial" pitchFamily="34" charset="0"/>
              <a:buChar char="•"/>
            </a:pPr>
            <a:r>
              <a:rPr lang="en-US" sz="1600" dirty="0">
                <a:hlinkClick r:id="rId4"/>
              </a:rPr>
              <a:t>http://www.youtube.com/watch?v=LQ64sV0nSVU&amp;feature=related</a:t>
            </a:r>
            <a:endParaRPr lang="en-US" sz="1600" dirty="0"/>
          </a:p>
          <a:p>
            <a:pPr marL="800100" lvl="1" indent="-342900">
              <a:spcBef>
                <a:spcPct val="20000"/>
              </a:spcBef>
              <a:buFont typeface="Arial" pitchFamily="34" charset="0"/>
              <a:buChar cha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Text Placeholder 3"/>
          <p:cNvSpPr>
            <a:spLocks noGrp="1"/>
          </p:cNvSpPr>
          <p:nvPr>
            <p:ph type="body" sz="quarter" idx="13"/>
          </p:nvPr>
        </p:nvSpPr>
        <p:spPr>
          <a:xfrm>
            <a:off x="0" y="685800"/>
            <a:ext cx="1371600" cy="5105400"/>
          </a:xfrm>
        </p:spPr>
        <p:txBody>
          <a:bodyPr/>
          <a:lstStyle/>
          <a:p>
            <a:r>
              <a:rPr lang="en-US" dirty="0">
                <a:solidFill>
                  <a:schemeClr val="accent1">
                    <a:lumMod val="50000"/>
                  </a:schemeClr>
                </a:solidFill>
              </a:rPr>
              <a:t>ECO FOOTPRINT</a:t>
            </a:r>
          </a:p>
          <a:p>
            <a:r>
              <a:rPr lang="en-US" dirty="0">
                <a:solidFill>
                  <a:schemeClr val="accent1">
                    <a:lumMod val="50000"/>
                  </a:schemeClr>
                </a:solidFill>
              </a:rPr>
              <a:t>WATER</a:t>
            </a:r>
          </a:p>
          <a:p>
            <a:r>
              <a:rPr lang="en-US" dirty="0">
                <a:solidFill>
                  <a:schemeClr val="bg2"/>
                </a:solidFill>
              </a:rPr>
              <a:t>ADVOCATES</a:t>
            </a:r>
          </a:p>
          <a:p>
            <a:r>
              <a:rPr lang="en-US" dirty="0">
                <a:solidFill>
                  <a:schemeClr val="accent1">
                    <a:lumMod val="50000"/>
                  </a:schemeClr>
                </a:solidFill>
              </a:rPr>
              <a:t>ORGANIZATIONS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RACHEL CARSON (1907-1964)</a:t>
            </a:r>
          </a:p>
        </p:txBody>
      </p:sp>
      <p:sp>
        <p:nvSpPr>
          <p:cNvPr id="3" name="Content Placeholder 2"/>
          <p:cNvSpPr>
            <a:spLocks noGrp="1"/>
          </p:cNvSpPr>
          <p:nvPr>
            <p:ph idx="1"/>
          </p:nvPr>
        </p:nvSpPr>
        <p:spPr>
          <a:xfrm>
            <a:off x="1371600" y="1219200"/>
            <a:ext cx="7696200" cy="5257800"/>
          </a:xfrm>
        </p:spPr>
        <p:txBody>
          <a:bodyPr>
            <a:normAutofit fontScale="92500"/>
          </a:bodyPr>
          <a:lstStyle/>
          <a:p>
            <a:pPr marL="3175" indent="-3175">
              <a:buNone/>
            </a:pPr>
            <a:r>
              <a:rPr lang="en-US" dirty="0"/>
              <a:t>On April 3, 1963, the Columbia Broadcasting System's television series "C.B.S. Reports" presented the program "The Silent Spring of Rachel Carson." In it, Miss Carson said:</a:t>
            </a:r>
          </a:p>
          <a:p>
            <a:pPr>
              <a:buNone/>
            </a:pPr>
            <a:endParaRPr lang="en-US" dirty="0"/>
          </a:p>
          <a:p>
            <a:pPr>
              <a:buNone/>
            </a:pPr>
            <a:r>
              <a:rPr lang="en-US" dirty="0"/>
              <a:t>	"We still talk in terms of conquest. </a:t>
            </a:r>
            <a:r>
              <a:rPr lang="en-US" b="1" dirty="0">
                <a:solidFill>
                  <a:srgbClr val="31C142"/>
                </a:solidFill>
              </a:rPr>
              <a:t>We still haven't become mature enough to think of ourselves as only a tiny part of a vast and incredible universe. </a:t>
            </a:r>
            <a:r>
              <a:rPr lang="en-US" dirty="0"/>
              <a:t>Man's attitude toward nature is today critically important simply because we have now acquired a fateful power to alter and destroy nature. </a:t>
            </a:r>
          </a:p>
          <a:p>
            <a:pPr>
              <a:buNone/>
            </a:pPr>
            <a:endParaRPr lang="en-US" dirty="0"/>
          </a:p>
          <a:p>
            <a:pPr>
              <a:buNone/>
            </a:pPr>
            <a:r>
              <a:rPr lang="en-US" dirty="0"/>
              <a:t>	"Now, I truly believe, that we in this generation, must come to terms with nature, and I think </a:t>
            </a:r>
            <a:r>
              <a:rPr lang="en-US" b="1" dirty="0">
                <a:solidFill>
                  <a:srgbClr val="31C142"/>
                </a:solidFill>
              </a:rPr>
              <a:t>we're challenged as mankind has never been challenged before to prove our maturity and our mastery, not of nature, but of ourselves." </a:t>
            </a:r>
            <a:r>
              <a:rPr lang="en-US" baseline="30000" dirty="0"/>
              <a:t>2</a:t>
            </a:r>
            <a:endParaRPr lang="en-US" b="1" dirty="0"/>
          </a:p>
          <a:p>
            <a:pPr>
              <a:buNone/>
            </a:pPr>
            <a:endParaRPr lang="en-US" dirty="0"/>
          </a:p>
        </p:txBody>
      </p:sp>
      <p:sp>
        <p:nvSpPr>
          <p:cNvPr id="7" name="Text Placeholder 3"/>
          <p:cNvSpPr>
            <a:spLocks noGrp="1"/>
          </p:cNvSpPr>
          <p:nvPr>
            <p:ph type="body" sz="quarter" idx="13"/>
          </p:nvPr>
        </p:nvSpPr>
        <p:spPr>
          <a:xfrm>
            <a:off x="0" y="685800"/>
            <a:ext cx="1371600" cy="5105400"/>
          </a:xfrm>
        </p:spPr>
        <p:txBody>
          <a:bodyPr/>
          <a:lstStyle/>
          <a:p>
            <a:r>
              <a:rPr lang="en-US" dirty="0">
                <a:solidFill>
                  <a:schemeClr val="accent1">
                    <a:lumMod val="50000"/>
                  </a:schemeClr>
                </a:solidFill>
              </a:rPr>
              <a:t>ECO FOOTPRINT</a:t>
            </a:r>
          </a:p>
          <a:p>
            <a:r>
              <a:rPr lang="en-US" dirty="0">
                <a:solidFill>
                  <a:schemeClr val="accent1">
                    <a:lumMod val="50000"/>
                  </a:schemeClr>
                </a:solidFill>
              </a:rPr>
              <a:t>WATER</a:t>
            </a:r>
          </a:p>
          <a:p>
            <a:r>
              <a:rPr lang="en-US" dirty="0">
                <a:solidFill>
                  <a:schemeClr val="bg2"/>
                </a:solidFill>
              </a:rPr>
              <a:t>ADVOCATES</a:t>
            </a:r>
          </a:p>
          <a:p>
            <a:r>
              <a:rPr lang="en-US" dirty="0">
                <a:solidFill>
                  <a:schemeClr val="accent1">
                    <a:lumMod val="50000"/>
                  </a:schemeClr>
                </a:solidFill>
              </a:rPr>
              <a:t>ORGANIZATIONS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achelCarson.jpg"/>
          <p:cNvPicPr>
            <a:picLocks noChangeAspect="1"/>
          </p:cNvPicPr>
          <p:nvPr/>
        </p:nvPicPr>
        <p:blipFill>
          <a:blip r:embed="rId2"/>
          <a:srcRect/>
          <a:stretch>
            <a:fillRect/>
          </a:stretch>
        </p:blipFill>
        <p:spPr>
          <a:xfrm>
            <a:off x="1447800" y="3581400"/>
            <a:ext cx="2539787" cy="3042648"/>
          </a:xfrm>
          <a:prstGeom prst="rect">
            <a:avLst/>
          </a:prstGeom>
        </p:spPr>
      </p:pic>
      <p:sp>
        <p:nvSpPr>
          <p:cNvPr id="2" name="Title 1"/>
          <p:cNvSpPr>
            <a:spLocks noGrp="1"/>
          </p:cNvSpPr>
          <p:nvPr>
            <p:ph type="title"/>
          </p:nvPr>
        </p:nvSpPr>
        <p:spPr/>
        <p:txBody>
          <a:bodyPr/>
          <a:lstStyle/>
          <a:p>
            <a:r>
              <a:rPr lang="en-US" dirty="0"/>
              <a:t>WASHINGTON POST, 1953</a:t>
            </a:r>
          </a:p>
        </p:txBody>
      </p:sp>
      <p:sp>
        <p:nvSpPr>
          <p:cNvPr id="3" name="Content Placeholder 2"/>
          <p:cNvSpPr>
            <a:spLocks noGrp="1"/>
          </p:cNvSpPr>
          <p:nvPr>
            <p:ph idx="1"/>
          </p:nvPr>
        </p:nvSpPr>
        <p:spPr>
          <a:xfrm>
            <a:off x="1371600" y="1219200"/>
            <a:ext cx="7772400" cy="5257800"/>
          </a:xfrm>
        </p:spPr>
        <p:txBody>
          <a:bodyPr>
            <a:normAutofit/>
          </a:bodyPr>
          <a:lstStyle/>
          <a:p>
            <a:pPr marL="3175" indent="-3175">
              <a:buNone/>
            </a:pPr>
            <a:r>
              <a:rPr lang="en-US" dirty="0"/>
              <a:t>“….</a:t>
            </a:r>
            <a:r>
              <a:rPr lang="en-US" b="1" dirty="0"/>
              <a:t>It is one of the ironies of our time that while concentrating on the defense of our country against enemies from </a:t>
            </a:r>
            <a:r>
              <a:rPr lang="en-US" dirty="0"/>
              <a:t>	</a:t>
            </a:r>
            <a:r>
              <a:rPr lang="en-US" b="1" dirty="0"/>
              <a:t>without, we should be so heedless of those who would destroy it from within.”</a:t>
            </a:r>
          </a:p>
          <a:p>
            <a:pPr marL="3175" indent="-3175">
              <a:buNone/>
            </a:pPr>
            <a:r>
              <a:rPr lang="en-US" dirty="0"/>
              <a:t>	</a:t>
            </a:r>
            <a:r>
              <a:rPr lang="en-US" sz="1800" dirty="0"/>
              <a:t>-Rachel Carson in response to election of 				  President Eisenhower (R) and McCarthyism</a:t>
            </a:r>
          </a:p>
        </p:txBody>
      </p:sp>
      <p:sp>
        <p:nvSpPr>
          <p:cNvPr id="7" name="TextBox 6"/>
          <p:cNvSpPr txBox="1"/>
          <p:nvPr/>
        </p:nvSpPr>
        <p:spPr>
          <a:xfrm>
            <a:off x="1524000" y="6581001"/>
            <a:ext cx="2454133" cy="276999"/>
          </a:xfrm>
          <a:prstGeom prst="rect">
            <a:avLst/>
          </a:prstGeom>
          <a:noFill/>
        </p:spPr>
        <p:txBody>
          <a:bodyPr wrap="none" rtlCol="0">
            <a:spAutoFit/>
          </a:bodyPr>
          <a:lstStyle/>
          <a:p>
            <a:pPr algn="r"/>
            <a:r>
              <a:rPr lang="en-US" sz="1200" dirty="0"/>
              <a:t>Image Credit: www.rachelcarson.org</a:t>
            </a:r>
          </a:p>
        </p:txBody>
      </p:sp>
      <p:sp>
        <p:nvSpPr>
          <p:cNvPr id="9" name="Text Placeholder 3"/>
          <p:cNvSpPr>
            <a:spLocks noGrp="1"/>
          </p:cNvSpPr>
          <p:nvPr>
            <p:ph type="body" sz="quarter" idx="13"/>
          </p:nvPr>
        </p:nvSpPr>
        <p:spPr>
          <a:xfrm>
            <a:off x="0" y="685800"/>
            <a:ext cx="1371600" cy="5105400"/>
          </a:xfrm>
        </p:spPr>
        <p:txBody>
          <a:bodyPr/>
          <a:lstStyle/>
          <a:p>
            <a:r>
              <a:rPr lang="en-US" dirty="0">
                <a:solidFill>
                  <a:schemeClr val="accent1">
                    <a:lumMod val="50000"/>
                  </a:schemeClr>
                </a:solidFill>
              </a:rPr>
              <a:t>ECO FOOTPRINT</a:t>
            </a:r>
          </a:p>
          <a:p>
            <a:r>
              <a:rPr lang="en-US" dirty="0">
                <a:solidFill>
                  <a:schemeClr val="accent1">
                    <a:lumMod val="50000"/>
                  </a:schemeClr>
                </a:solidFill>
              </a:rPr>
              <a:t>WATER</a:t>
            </a:r>
          </a:p>
          <a:p>
            <a:r>
              <a:rPr lang="en-US" dirty="0">
                <a:solidFill>
                  <a:schemeClr val="bg2"/>
                </a:solidFill>
              </a:rPr>
              <a:t>ADVOCATES</a:t>
            </a:r>
          </a:p>
          <a:p>
            <a:r>
              <a:rPr lang="en-US" dirty="0">
                <a:solidFill>
                  <a:schemeClr val="accent1">
                    <a:lumMod val="50000"/>
                  </a:schemeClr>
                </a:solidFill>
              </a:rPr>
              <a:t>ORGANIZATIONS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RACHEL CARSON (1907-1964)</a:t>
            </a:r>
          </a:p>
        </p:txBody>
      </p:sp>
      <p:sp>
        <p:nvSpPr>
          <p:cNvPr id="3" name="Content Placeholder 2"/>
          <p:cNvSpPr>
            <a:spLocks noGrp="1"/>
          </p:cNvSpPr>
          <p:nvPr>
            <p:ph idx="1"/>
          </p:nvPr>
        </p:nvSpPr>
        <p:spPr>
          <a:xfrm>
            <a:off x="1371600" y="1219200"/>
            <a:ext cx="7315200" cy="5105399"/>
          </a:xfrm>
        </p:spPr>
        <p:txBody>
          <a:bodyPr/>
          <a:lstStyle/>
          <a:p>
            <a:r>
              <a:rPr lang="en-US" dirty="0"/>
              <a:t>Carson’s writings are responsible for the:</a:t>
            </a:r>
          </a:p>
          <a:p>
            <a:pPr lvl="1"/>
            <a:r>
              <a:rPr lang="en-US" sz="2800" dirty="0"/>
              <a:t>Environmental Protection Agency</a:t>
            </a:r>
            <a:r>
              <a:rPr lang="en-US" sz="2800" baseline="30000" dirty="0"/>
              <a:t>1</a:t>
            </a:r>
            <a:endParaRPr lang="en-US" sz="2800" dirty="0"/>
          </a:p>
          <a:p>
            <a:pPr marL="747713" lvl="1"/>
            <a:r>
              <a:rPr lang="en-US" sz="2800" dirty="0"/>
              <a:t>Inspiration of nearly every piece of environmental legislation</a:t>
            </a:r>
            <a:r>
              <a:rPr lang="en-US" sz="2800" baseline="30000" dirty="0"/>
              <a:t>1</a:t>
            </a:r>
            <a:endParaRPr lang="en-US" sz="2800" dirty="0"/>
          </a:p>
          <a:p>
            <a:pPr>
              <a:buNone/>
            </a:pPr>
            <a:endParaRPr lang="en-US" dirty="0"/>
          </a:p>
        </p:txBody>
      </p:sp>
      <p:sp>
        <p:nvSpPr>
          <p:cNvPr id="7" name="Text Placeholder 3"/>
          <p:cNvSpPr>
            <a:spLocks noGrp="1"/>
          </p:cNvSpPr>
          <p:nvPr>
            <p:ph type="body" sz="quarter" idx="13"/>
          </p:nvPr>
        </p:nvSpPr>
        <p:spPr>
          <a:xfrm>
            <a:off x="0" y="685800"/>
            <a:ext cx="1371600" cy="5105400"/>
          </a:xfrm>
        </p:spPr>
        <p:txBody>
          <a:bodyPr/>
          <a:lstStyle/>
          <a:p>
            <a:r>
              <a:rPr lang="en-US" dirty="0">
                <a:solidFill>
                  <a:schemeClr val="accent1">
                    <a:lumMod val="50000"/>
                  </a:schemeClr>
                </a:solidFill>
              </a:rPr>
              <a:t>ECO FOOTPRINT</a:t>
            </a:r>
          </a:p>
          <a:p>
            <a:r>
              <a:rPr lang="en-US" dirty="0">
                <a:solidFill>
                  <a:schemeClr val="accent1">
                    <a:lumMod val="50000"/>
                  </a:schemeClr>
                </a:solidFill>
              </a:rPr>
              <a:t>WATER</a:t>
            </a:r>
          </a:p>
          <a:p>
            <a:r>
              <a:rPr lang="en-US" dirty="0">
                <a:solidFill>
                  <a:schemeClr val="bg2"/>
                </a:solidFill>
              </a:rPr>
              <a:t>ADVOCATES</a:t>
            </a:r>
          </a:p>
          <a:p>
            <a:r>
              <a:rPr lang="en-US" dirty="0">
                <a:solidFill>
                  <a:schemeClr val="accent1">
                    <a:lumMod val="50000"/>
                  </a:schemeClr>
                </a:solidFill>
              </a:rPr>
              <a:t>ORGANIZATIONS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006_04_janejacobs.jpg"/>
          <p:cNvPicPr>
            <a:picLocks noChangeAspect="1"/>
          </p:cNvPicPr>
          <p:nvPr/>
        </p:nvPicPr>
        <p:blipFill>
          <a:blip r:embed="rId2"/>
          <a:stretch>
            <a:fillRect/>
          </a:stretch>
        </p:blipFill>
        <p:spPr>
          <a:xfrm>
            <a:off x="2971800" y="3456801"/>
            <a:ext cx="3973447" cy="2686050"/>
          </a:xfrm>
          <a:prstGeom prst="rect">
            <a:avLst/>
          </a:prstGeom>
        </p:spPr>
      </p:pic>
      <p:sp>
        <p:nvSpPr>
          <p:cNvPr id="2" name="Title 1"/>
          <p:cNvSpPr>
            <a:spLocks noGrp="1"/>
          </p:cNvSpPr>
          <p:nvPr>
            <p:ph type="title"/>
          </p:nvPr>
        </p:nvSpPr>
        <p:spPr/>
        <p:txBody>
          <a:bodyPr/>
          <a:lstStyle/>
          <a:p>
            <a:r>
              <a:rPr lang="en-US" dirty="0"/>
              <a:t>JANE JACOBS (1916-2006)</a:t>
            </a:r>
          </a:p>
        </p:txBody>
      </p:sp>
      <p:sp>
        <p:nvSpPr>
          <p:cNvPr id="3" name="Content Placeholder 2"/>
          <p:cNvSpPr>
            <a:spLocks noGrp="1"/>
          </p:cNvSpPr>
          <p:nvPr>
            <p:ph idx="1"/>
          </p:nvPr>
        </p:nvSpPr>
        <p:spPr>
          <a:xfrm>
            <a:off x="1371600" y="1219200"/>
            <a:ext cx="7620000" cy="2514599"/>
          </a:xfrm>
        </p:spPr>
        <p:txBody>
          <a:bodyPr/>
          <a:lstStyle/>
          <a:p>
            <a:r>
              <a:rPr lang="en-US" dirty="0"/>
              <a:t>Writer, Activist, Philanthropist, Urban Dweller</a:t>
            </a:r>
            <a:endParaRPr lang="en-US" sz="1800" baseline="30000" dirty="0"/>
          </a:p>
          <a:p>
            <a:r>
              <a:rPr lang="en-US" dirty="0"/>
              <a:t>Authored </a:t>
            </a:r>
            <a:r>
              <a:rPr lang="en-US" i="1" dirty="0"/>
              <a:t>The Death and Life of Great American Cities</a:t>
            </a:r>
            <a:r>
              <a:rPr lang="en-US" dirty="0"/>
              <a:t>, 1961</a:t>
            </a:r>
          </a:p>
          <a:p>
            <a:pPr marL="3175" indent="-3175">
              <a:buNone/>
            </a:pPr>
            <a:r>
              <a:rPr lang="en-US" dirty="0"/>
              <a:t>“She was this wacky housewife.  Then she wrote this tome that changed the world.” – Mary Rowe</a:t>
            </a:r>
            <a:r>
              <a:rPr lang="en-US" baseline="30000" dirty="0"/>
              <a:t> 1</a:t>
            </a:r>
            <a:endParaRPr lang="en-US" dirty="0"/>
          </a:p>
          <a:p>
            <a:pPr>
              <a:buNone/>
            </a:pPr>
            <a:endParaRPr lang="en-US" dirty="0"/>
          </a:p>
        </p:txBody>
      </p:sp>
      <p:sp>
        <p:nvSpPr>
          <p:cNvPr id="7" name="TextBox 6"/>
          <p:cNvSpPr txBox="1"/>
          <p:nvPr/>
        </p:nvSpPr>
        <p:spPr>
          <a:xfrm>
            <a:off x="2895600" y="6200001"/>
            <a:ext cx="4306564" cy="276999"/>
          </a:xfrm>
          <a:prstGeom prst="rect">
            <a:avLst/>
          </a:prstGeom>
          <a:noFill/>
        </p:spPr>
        <p:txBody>
          <a:bodyPr wrap="none" rtlCol="0">
            <a:spAutoFit/>
          </a:bodyPr>
          <a:lstStyle/>
          <a:p>
            <a:pPr algn="r"/>
            <a:r>
              <a:rPr lang="en-US" sz="1200" dirty="0"/>
              <a:t>Image Credit: www.curbed.com/archives/2006_04_janejacobs.jpg</a:t>
            </a:r>
          </a:p>
        </p:txBody>
      </p:sp>
      <p:sp>
        <p:nvSpPr>
          <p:cNvPr id="10" name="Text Placeholder 3"/>
          <p:cNvSpPr>
            <a:spLocks noGrp="1"/>
          </p:cNvSpPr>
          <p:nvPr>
            <p:ph type="body" sz="quarter" idx="13"/>
          </p:nvPr>
        </p:nvSpPr>
        <p:spPr>
          <a:xfrm>
            <a:off x="0" y="685800"/>
            <a:ext cx="1371600" cy="5105400"/>
          </a:xfrm>
        </p:spPr>
        <p:txBody>
          <a:bodyPr/>
          <a:lstStyle/>
          <a:p>
            <a:r>
              <a:rPr lang="en-US" dirty="0">
                <a:solidFill>
                  <a:schemeClr val="accent1">
                    <a:lumMod val="50000"/>
                  </a:schemeClr>
                </a:solidFill>
              </a:rPr>
              <a:t>ECO FOOTPRINT</a:t>
            </a:r>
          </a:p>
          <a:p>
            <a:r>
              <a:rPr lang="en-US" dirty="0">
                <a:solidFill>
                  <a:schemeClr val="accent1">
                    <a:lumMod val="50000"/>
                  </a:schemeClr>
                </a:solidFill>
              </a:rPr>
              <a:t>WATER</a:t>
            </a:r>
          </a:p>
          <a:p>
            <a:r>
              <a:rPr lang="en-US" dirty="0">
                <a:solidFill>
                  <a:schemeClr val="bg2"/>
                </a:solidFill>
              </a:rPr>
              <a:t>ADVOCATES</a:t>
            </a:r>
          </a:p>
          <a:p>
            <a:r>
              <a:rPr lang="en-US" dirty="0">
                <a:solidFill>
                  <a:schemeClr val="accent1">
                    <a:lumMod val="50000"/>
                  </a:schemeClr>
                </a:solidFill>
              </a:rPr>
              <a:t>ORGANIZATIONS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JANE JACOBS (1916-2006)</a:t>
            </a:r>
          </a:p>
        </p:txBody>
      </p:sp>
      <p:sp>
        <p:nvSpPr>
          <p:cNvPr id="3" name="Content Placeholder 2"/>
          <p:cNvSpPr>
            <a:spLocks noGrp="1"/>
          </p:cNvSpPr>
          <p:nvPr>
            <p:ph idx="1"/>
          </p:nvPr>
        </p:nvSpPr>
        <p:spPr>
          <a:xfrm>
            <a:off x="1371600" y="1219200"/>
            <a:ext cx="7620000" cy="4876800"/>
          </a:xfrm>
        </p:spPr>
        <p:txBody>
          <a:bodyPr/>
          <a:lstStyle/>
          <a:p>
            <a:r>
              <a:rPr lang="en-US" dirty="0"/>
              <a:t>Proponent of vernacular architecture and self-organized cities – BOTTOM-UP DESIGN</a:t>
            </a:r>
          </a:p>
          <a:p>
            <a:r>
              <a:rPr lang="en-US" dirty="0"/>
              <a:t>Opposed to master planning and overnight development of “communities” – TOP-DOWN DESIGN</a:t>
            </a:r>
          </a:p>
          <a:p>
            <a:r>
              <a:rPr lang="en-US" dirty="0"/>
              <a:t>Thought of the city as an ecological system, not as a mathematical problem</a:t>
            </a:r>
          </a:p>
          <a:p>
            <a:pPr marL="0" indent="0">
              <a:buNone/>
            </a:pPr>
            <a:endParaRPr lang="en-US" dirty="0"/>
          </a:p>
          <a:p>
            <a:pPr marL="0" indent="0">
              <a:buNone/>
            </a:pPr>
            <a:r>
              <a:rPr lang="en-US" dirty="0"/>
              <a:t>“Human beings are, of course, a part of nature, as much so as grizzly bears or bees or whales or sorghum cane.  The cities of human beings are as natural, being a product of one form of nature, as are the colonies of prairie dogs or the beds of oysters.” – Jane Jacobs</a:t>
            </a:r>
          </a:p>
          <a:p>
            <a:pPr>
              <a:buNone/>
            </a:pPr>
            <a:endParaRPr lang="en-US" dirty="0"/>
          </a:p>
        </p:txBody>
      </p:sp>
      <p:sp>
        <p:nvSpPr>
          <p:cNvPr id="9" name="Text Placeholder 3"/>
          <p:cNvSpPr>
            <a:spLocks noGrp="1"/>
          </p:cNvSpPr>
          <p:nvPr>
            <p:ph type="body" sz="quarter" idx="13"/>
          </p:nvPr>
        </p:nvSpPr>
        <p:spPr>
          <a:xfrm>
            <a:off x="0" y="685800"/>
            <a:ext cx="1371600" cy="5105400"/>
          </a:xfrm>
        </p:spPr>
        <p:txBody>
          <a:bodyPr/>
          <a:lstStyle/>
          <a:p>
            <a:r>
              <a:rPr lang="en-US" dirty="0">
                <a:solidFill>
                  <a:schemeClr val="accent1">
                    <a:lumMod val="50000"/>
                  </a:schemeClr>
                </a:solidFill>
              </a:rPr>
              <a:t>ECO FOOTPRINT</a:t>
            </a:r>
          </a:p>
          <a:p>
            <a:r>
              <a:rPr lang="en-US" dirty="0">
                <a:solidFill>
                  <a:schemeClr val="accent1">
                    <a:lumMod val="50000"/>
                  </a:schemeClr>
                </a:solidFill>
              </a:rPr>
              <a:t>WATER</a:t>
            </a:r>
          </a:p>
          <a:p>
            <a:r>
              <a:rPr lang="en-US" dirty="0">
                <a:solidFill>
                  <a:schemeClr val="bg2"/>
                </a:solidFill>
              </a:rPr>
              <a:t>ADVOCATES</a:t>
            </a:r>
          </a:p>
          <a:p>
            <a:r>
              <a:rPr lang="en-US" dirty="0">
                <a:solidFill>
                  <a:schemeClr val="accent1">
                    <a:lumMod val="50000"/>
                  </a:schemeClr>
                </a:solidFill>
              </a:rPr>
              <a:t>ORGANIZATIONS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IAN </a:t>
            </a:r>
            <a:r>
              <a:rPr lang="en-US" dirty="0" err="1"/>
              <a:t>McHARG</a:t>
            </a:r>
            <a:r>
              <a:rPr lang="en-US" dirty="0"/>
              <a:t> (1920-2001)</a:t>
            </a:r>
          </a:p>
        </p:txBody>
      </p:sp>
      <p:sp>
        <p:nvSpPr>
          <p:cNvPr id="3" name="Content Placeholder 2"/>
          <p:cNvSpPr>
            <a:spLocks noGrp="1"/>
          </p:cNvSpPr>
          <p:nvPr>
            <p:ph idx="1"/>
          </p:nvPr>
        </p:nvSpPr>
        <p:spPr>
          <a:xfrm>
            <a:off x="1371600" y="1219200"/>
            <a:ext cx="5486400" cy="5257800"/>
          </a:xfrm>
        </p:spPr>
        <p:txBody>
          <a:bodyPr>
            <a:normAutofit/>
          </a:bodyPr>
          <a:lstStyle/>
          <a:p>
            <a:r>
              <a:rPr lang="en-US" dirty="0"/>
              <a:t>Landscape Architect, Writer</a:t>
            </a:r>
            <a:endParaRPr lang="en-US" sz="1800" baseline="30000" dirty="0"/>
          </a:p>
          <a:p>
            <a:r>
              <a:rPr lang="en-US" dirty="0"/>
              <a:t>Founded Department of Landscape Architecture at University of Pennsylvania </a:t>
            </a:r>
          </a:p>
          <a:p>
            <a:r>
              <a:rPr lang="en-US" dirty="0"/>
              <a:t>Authored </a:t>
            </a:r>
            <a:r>
              <a:rPr lang="en-US" i="1" dirty="0"/>
              <a:t>Design with Nature </a:t>
            </a:r>
            <a:r>
              <a:rPr lang="en-US" dirty="0"/>
              <a:t>in 1969 </a:t>
            </a:r>
            <a:r>
              <a:rPr lang="en-US" baseline="30000" dirty="0"/>
              <a:t>4</a:t>
            </a:r>
            <a:endParaRPr lang="en-US" dirty="0"/>
          </a:p>
          <a:p>
            <a:pPr lvl="1"/>
            <a:r>
              <a:rPr lang="en-US" dirty="0"/>
              <a:t>Pioneered the idea of ecological planning</a:t>
            </a:r>
          </a:p>
          <a:p>
            <a:pPr marL="461963" lvl="1" indent="-4763">
              <a:buNone/>
            </a:pPr>
            <a:endParaRPr lang="en-US" dirty="0"/>
          </a:p>
          <a:p>
            <a:pPr marL="461963" lvl="1" indent="-4763">
              <a:buNone/>
            </a:pPr>
            <a:r>
              <a:rPr lang="en-US" dirty="0"/>
              <a:t>“His aim was to discipline human purposes and growth through a thorough understanding of natural processes.  It’s a lesson we still struggle to learn.” – David Orr</a:t>
            </a:r>
            <a:r>
              <a:rPr lang="en-US" baseline="30000" dirty="0"/>
              <a:t> 5</a:t>
            </a:r>
            <a:endParaRPr lang="en-US" dirty="0"/>
          </a:p>
          <a:p>
            <a:pPr lvl="1"/>
            <a:endParaRPr lang="en-US" dirty="0"/>
          </a:p>
        </p:txBody>
      </p:sp>
      <p:sp>
        <p:nvSpPr>
          <p:cNvPr id="7" name="TextBox 6"/>
          <p:cNvSpPr txBox="1"/>
          <p:nvPr/>
        </p:nvSpPr>
        <p:spPr>
          <a:xfrm rot="16200000">
            <a:off x="7122806" y="3039595"/>
            <a:ext cx="3765390" cy="276999"/>
          </a:xfrm>
          <a:prstGeom prst="rect">
            <a:avLst/>
          </a:prstGeom>
          <a:noFill/>
        </p:spPr>
        <p:txBody>
          <a:bodyPr wrap="none" rtlCol="0">
            <a:spAutoFit/>
          </a:bodyPr>
          <a:lstStyle/>
          <a:p>
            <a:pPr algn="r"/>
            <a:r>
              <a:rPr lang="en-US" sz="1200" dirty="0"/>
              <a:t>Image Credit: en.wikipedia.org/wiki/</a:t>
            </a:r>
            <a:r>
              <a:rPr lang="en-US" sz="1200" dirty="0" err="1"/>
              <a:t>Image:IanMcHarg.gif</a:t>
            </a:r>
            <a:endParaRPr lang="en-US" sz="1200" dirty="0"/>
          </a:p>
        </p:txBody>
      </p:sp>
      <p:pic>
        <p:nvPicPr>
          <p:cNvPr id="9" name="Picture 8" descr="GroHarlemBrundtland.jpg"/>
          <p:cNvPicPr>
            <a:picLocks noChangeAspect="1"/>
          </p:cNvPicPr>
          <p:nvPr/>
        </p:nvPicPr>
        <p:blipFill>
          <a:blip r:embed="rId2"/>
          <a:stretch>
            <a:fillRect/>
          </a:stretch>
        </p:blipFill>
        <p:spPr>
          <a:xfrm>
            <a:off x="6781800" y="1300776"/>
            <a:ext cx="1943247" cy="2532422"/>
          </a:xfrm>
          <a:prstGeom prst="rect">
            <a:avLst/>
          </a:prstGeom>
        </p:spPr>
      </p:pic>
      <p:sp>
        <p:nvSpPr>
          <p:cNvPr id="10" name="Text Placeholder 3"/>
          <p:cNvSpPr>
            <a:spLocks noGrp="1"/>
          </p:cNvSpPr>
          <p:nvPr>
            <p:ph type="body" sz="quarter" idx="13"/>
          </p:nvPr>
        </p:nvSpPr>
        <p:spPr>
          <a:xfrm>
            <a:off x="0" y="685800"/>
            <a:ext cx="1371600" cy="5105400"/>
          </a:xfrm>
        </p:spPr>
        <p:txBody>
          <a:bodyPr/>
          <a:lstStyle/>
          <a:p>
            <a:r>
              <a:rPr lang="en-US" dirty="0">
                <a:solidFill>
                  <a:schemeClr val="accent1">
                    <a:lumMod val="50000"/>
                  </a:schemeClr>
                </a:solidFill>
              </a:rPr>
              <a:t>ECO FOOTPRINT</a:t>
            </a:r>
          </a:p>
          <a:p>
            <a:r>
              <a:rPr lang="en-US" dirty="0">
                <a:solidFill>
                  <a:schemeClr val="accent1">
                    <a:lumMod val="50000"/>
                  </a:schemeClr>
                </a:solidFill>
              </a:rPr>
              <a:t>WATER</a:t>
            </a:r>
          </a:p>
          <a:p>
            <a:r>
              <a:rPr lang="en-US" dirty="0">
                <a:solidFill>
                  <a:schemeClr val="bg2"/>
                </a:solidFill>
              </a:rPr>
              <a:t>ADVOCATES</a:t>
            </a:r>
          </a:p>
          <a:p>
            <a:r>
              <a:rPr lang="en-US" dirty="0">
                <a:solidFill>
                  <a:schemeClr val="accent1">
                    <a:lumMod val="50000"/>
                  </a:schemeClr>
                </a:solidFill>
              </a:rPr>
              <a:t>ORGANIZATIONS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cologicalFootprint.png"/>
          <p:cNvPicPr>
            <a:picLocks noChangeAspect="1"/>
          </p:cNvPicPr>
          <p:nvPr/>
        </p:nvPicPr>
        <p:blipFill>
          <a:blip r:embed="rId2"/>
          <a:srcRect b="31610"/>
          <a:stretch>
            <a:fillRect/>
          </a:stretch>
        </p:blipFill>
        <p:spPr>
          <a:xfrm>
            <a:off x="4876800" y="1981200"/>
            <a:ext cx="4050811" cy="2895600"/>
          </a:xfrm>
          <a:prstGeom prst="rect">
            <a:avLst/>
          </a:prstGeom>
        </p:spPr>
      </p:pic>
      <p:sp>
        <p:nvSpPr>
          <p:cNvPr id="2" name="Title 1"/>
          <p:cNvSpPr>
            <a:spLocks noGrp="1"/>
          </p:cNvSpPr>
          <p:nvPr>
            <p:ph type="title"/>
          </p:nvPr>
        </p:nvSpPr>
        <p:spPr>
          <a:xfrm>
            <a:off x="1371600" y="457200"/>
            <a:ext cx="7772400" cy="715962"/>
          </a:xfrm>
        </p:spPr>
        <p:txBody>
          <a:bodyPr>
            <a:normAutofit/>
          </a:bodyPr>
          <a:lstStyle/>
          <a:p>
            <a:r>
              <a:rPr lang="en-US" dirty="0"/>
              <a:t>ECOLOGICAL FOOTPRINT</a:t>
            </a:r>
          </a:p>
        </p:txBody>
      </p:sp>
      <p:sp>
        <p:nvSpPr>
          <p:cNvPr id="3" name="Content Placeholder 2"/>
          <p:cNvSpPr>
            <a:spLocks noGrp="1"/>
          </p:cNvSpPr>
          <p:nvPr>
            <p:ph idx="1"/>
          </p:nvPr>
        </p:nvSpPr>
        <p:spPr>
          <a:xfrm>
            <a:off x="1371600" y="1219200"/>
            <a:ext cx="4114800" cy="4906963"/>
          </a:xfrm>
        </p:spPr>
        <p:txBody>
          <a:bodyPr/>
          <a:lstStyle/>
          <a:p>
            <a:r>
              <a:rPr lang="en-US" dirty="0"/>
              <a:t>The Ecological Footprint is a measure of the “load” imposed by a given population on nature.  It represents the land area necessary to sustain current levels of resource consumption and waste discharged by that population.</a:t>
            </a:r>
          </a:p>
          <a:p>
            <a:pPr>
              <a:buNone/>
            </a:pPr>
            <a:r>
              <a:rPr lang="en-US" dirty="0"/>
              <a:t>	</a:t>
            </a:r>
            <a:r>
              <a:rPr lang="en-US" dirty="0" err="1">
                <a:solidFill>
                  <a:schemeClr val="bg1">
                    <a:lumMod val="50000"/>
                  </a:schemeClr>
                </a:solidFill>
              </a:rPr>
              <a:t>Wackernagel</a:t>
            </a:r>
            <a:r>
              <a:rPr lang="en-US" dirty="0">
                <a:solidFill>
                  <a:schemeClr val="bg1">
                    <a:lumMod val="50000"/>
                  </a:schemeClr>
                </a:solidFill>
              </a:rPr>
              <a:t> &amp; Rees, p. 5</a:t>
            </a:r>
          </a:p>
          <a:p>
            <a:endParaRPr lang="en-US" dirty="0"/>
          </a:p>
          <a:p>
            <a:endParaRPr lang="en-US" dirty="0"/>
          </a:p>
        </p:txBody>
      </p:sp>
      <p:sp>
        <p:nvSpPr>
          <p:cNvPr id="8" name="Text Placeholder 3"/>
          <p:cNvSpPr>
            <a:spLocks noGrp="1"/>
          </p:cNvSpPr>
          <p:nvPr>
            <p:ph type="body" sz="quarter" idx="13"/>
          </p:nvPr>
        </p:nvSpPr>
        <p:spPr>
          <a:xfrm>
            <a:off x="0" y="685800"/>
            <a:ext cx="1371600" cy="5105400"/>
          </a:xfrm>
        </p:spPr>
        <p:txBody>
          <a:bodyPr/>
          <a:lstStyle/>
          <a:p>
            <a:r>
              <a:rPr lang="en-US" dirty="0">
                <a:solidFill>
                  <a:schemeClr val="bg2"/>
                </a:solidFill>
              </a:rPr>
              <a:t>ECO FOOTPRINT</a:t>
            </a:r>
          </a:p>
          <a:p>
            <a:r>
              <a:rPr lang="en-US" dirty="0">
                <a:solidFill>
                  <a:schemeClr val="accent1">
                    <a:lumMod val="50000"/>
                  </a:schemeClr>
                </a:solidFill>
              </a:rPr>
              <a:t>WATER</a:t>
            </a:r>
          </a:p>
          <a:p>
            <a:r>
              <a:rPr lang="en-US" dirty="0">
                <a:solidFill>
                  <a:schemeClr val="accent1">
                    <a:lumMod val="50000"/>
                  </a:schemeClr>
                </a:solidFill>
              </a:rPr>
              <a:t>ADVOCATES</a:t>
            </a:r>
          </a:p>
          <a:p>
            <a:r>
              <a:rPr lang="en-US" dirty="0">
                <a:solidFill>
                  <a:schemeClr val="accent1">
                    <a:lumMod val="50000"/>
                  </a:schemeClr>
                </a:solidFill>
              </a:rPr>
              <a:t>ORGANIZATIONS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IAN </a:t>
            </a:r>
            <a:r>
              <a:rPr lang="en-US" dirty="0" err="1"/>
              <a:t>McHARG</a:t>
            </a:r>
            <a:r>
              <a:rPr lang="en-US" dirty="0"/>
              <a:t> (1920-2001)</a:t>
            </a:r>
          </a:p>
        </p:txBody>
      </p:sp>
      <p:sp>
        <p:nvSpPr>
          <p:cNvPr id="3" name="Content Placeholder 2"/>
          <p:cNvSpPr>
            <a:spLocks noGrp="1"/>
          </p:cNvSpPr>
          <p:nvPr>
            <p:ph idx="1"/>
          </p:nvPr>
        </p:nvSpPr>
        <p:spPr>
          <a:xfrm>
            <a:off x="1371600" y="1219200"/>
            <a:ext cx="4800600" cy="5257800"/>
          </a:xfrm>
        </p:spPr>
        <p:txBody>
          <a:bodyPr>
            <a:normAutofit/>
          </a:bodyPr>
          <a:lstStyle/>
          <a:p>
            <a:pPr marL="3175" indent="-3175">
              <a:buNone/>
            </a:pPr>
            <a:r>
              <a:rPr lang="en-US" dirty="0"/>
              <a:t>“My role in every case is to find, of all environments the most fit, and to adapt the environment and themselves to accomplish creative fitting.” –Ian </a:t>
            </a:r>
            <a:r>
              <a:rPr lang="en-US" dirty="0" err="1"/>
              <a:t>McHarg</a:t>
            </a:r>
            <a:r>
              <a:rPr lang="en-US" baseline="30000" dirty="0"/>
              <a:t> 5</a:t>
            </a:r>
          </a:p>
          <a:p>
            <a:pPr marL="3175" indent="-3175">
              <a:buNone/>
            </a:pPr>
            <a:endParaRPr lang="en-US" baseline="30000" dirty="0"/>
          </a:p>
          <a:p>
            <a:pPr marL="339725" indent="-339725"/>
            <a:r>
              <a:rPr lang="en-US" dirty="0"/>
              <a:t>Created the basis for Geographic Information Systems (GIS) </a:t>
            </a:r>
            <a:r>
              <a:rPr lang="en-US" baseline="30000" dirty="0"/>
              <a:t>5</a:t>
            </a:r>
            <a:endParaRPr lang="en-US" dirty="0"/>
          </a:p>
          <a:p>
            <a:pPr marL="339725" indent="-339725"/>
            <a:r>
              <a:rPr lang="en-US" dirty="0"/>
              <a:t>Developed the idea of “Environmental Impact Statements”</a:t>
            </a:r>
            <a:r>
              <a:rPr lang="en-US" baseline="30000" dirty="0"/>
              <a:t> 5</a:t>
            </a:r>
            <a:endParaRPr lang="en-US" dirty="0"/>
          </a:p>
          <a:p>
            <a:pPr marL="339725" indent="-339725">
              <a:buNone/>
            </a:pPr>
            <a:endParaRPr lang="en-US" sz="1800" baseline="30000" dirty="0"/>
          </a:p>
          <a:p>
            <a:pPr marL="3175" indent="-3175">
              <a:buNone/>
            </a:pPr>
            <a:endParaRPr lang="en-US" baseline="30000" dirty="0"/>
          </a:p>
          <a:p>
            <a:pPr marL="3175" indent="-3175">
              <a:buNone/>
            </a:pPr>
            <a:endParaRPr lang="en-US" baseline="30000" dirty="0"/>
          </a:p>
          <a:p>
            <a:pPr marL="3175" indent="-3175">
              <a:buNone/>
            </a:pPr>
            <a:endParaRPr lang="en-US" dirty="0"/>
          </a:p>
        </p:txBody>
      </p:sp>
      <p:sp>
        <p:nvSpPr>
          <p:cNvPr id="7" name="TextBox 6"/>
          <p:cNvSpPr txBox="1"/>
          <p:nvPr/>
        </p:nvSpPr>
        <p:spPr>
          <a:xfrm rot="16200000">
            <a:off x="7073145" y="3572995"/>
            <a:ext cx="3864711" cy="276999"/>
          </a:xfrm>
          <a:prstGeom prst="rect">
            <a:avLst/>
          </a:prstGeom>
          <a:noFill/>
        </p:spPr>
        <p:txBody>
          <a:bodyPr wrap="none" rtlCol="0">
            <a:spAutoFit/>
          </a:bodyPr>
          <a:lstStyle/>
          <a:p>
            <a:pPr algn="r"/>
            <a:r>
              <a:rPr lang="en-US" sz="1200" dirty="0"/>
              <a:t>Image Credit: http://www.gardenvisit.com/history_theory/</a:t>
            </a:r>
          </a:p>
        </p:txBody>
      </p:sp>
      <p:pic>
        <p:nvPicPr>
          <p:cNvPr id="9" name="Picture 8" descr="GroHarlemBrundtland.jpg"/>
          <p:cNvPicPr>
            <a:picLocks noChangeAspect="1"/>
          </p:cNvPicPr>
          <p:nvPr/>
        </p:nvPicPr>
        <p:blipFill>
          <a:blip r:embed="rId2"/>
          <a:stretch>
            <a:fillRect/>
          </a:stretch>
        </p:blipFill>
        <p:spPr>
          <a:xfrm>
            <a:off x="6274882" y="1981200"/>
            <a:ext cx="2640523" cy="3576024"/>
          </a:xfrm>
          <a:prstGeom prst="rect">
            <a:avLst/>
          </a:prstGeom>
        </p:spPr>
      </p:pic>
      <p:sp>
        <p:nvSpPr>
          <p:cNvPr id="10" name="Text Placeholder 3"/>
          <p:cNvSpPr>
            <a:spLocks noGrp="1"/>
          </p:cNvSpPr>
          <p:nvPr>
            <p:ph type="body" sz="quarter" idx="13"/>
          </p:nvPr>
        </p:nvSpPr>
        <p:spPr>
          <a:xfrm>
            <a:off x="0" y="685800"/>
            <a:ext cx="1371600" cy="5105400"/>
          </a:xfrm>
        </p:spPr>
        <p:txBody>
          <a:bodyPr/>
          <a:lstStyle/>
          <a:p>
            <a:r>
              <a:rPr lang="en-US" dirty="0">
                <a:solidFill>
                  <a:schemeClr val="accent1">
                    <a:lumMod val="50000"/>
                  </a:schemeClr>
                </a:solidFill>
              </a:rPr>
              <a:t>ECO FOOTPRINT</a:t>
            </a:r>
          </a:p>
          <a:p>
            <a:r>
              <a:rPr lang="en-US" dirty="0">
                <a:solidFill>
                  <a:schemeClr val="accent1">
                    <a:lumMod val="50000"/>
                  </a:schemeClr>
                </a:solidFill>
              </a:rPr>
              <a:t>WATER</a:t>
            </a:r>
          </a:p>
          <a:p>
            <a:r>
              <a:rPr lang="en-US" dirty="0">
                <a:solidFill>
                  <a:schemeClr val="bg2"/>
                </a:solidFill>
              </a:rPr>
              <a:t>ADVOCATES</a:t>
            </a:r>
          </a:p>
          <a:p>
            <a:r>
              <a:rPr lang="en-US" dirty="0">
                <a:solidFill>
                  <a:schemeClr val="accent1">
                    <a:lumMod val="50000"/>
                  </a:schemeClr>
                </a:solidFill>
              </a:rPr>
              <a:t>ORGANIZATIONS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cinshore.jpg"/>
          <p:cNvPicPr>
            <a:picLocks noGrp="1" noChangeAspect="1"/>
          </p:cNvPicPr>
          <p:nvPr>
            <p:ph idx="1"/>
          </p:nvPr>
        </p:nvPicPr>
        <p:blipFill>
          <a:blip r:embed="rId2" cstate="screen"/>
          <a:srcRect/>
          <a:stretch>
            <a:fillRect/>
          </a:stretch>
        </p:blipFill>
        <p:spPr>
          <a:xfrm>
            <a:off x="1371600" y="1066800"/>
            <a:ext cx="7772400" cy="5295628"/>
          </a:xfrm>
        </p:spPr>
      </p:pic>
      <p:sp>
        <p:nvSpPr>
          <p:cNvPr id="2" name="Title 1"/>
          <p:cNvSpPr>
            <a:spLocks noGrp="1"/>
          </p:cNvSpPr>
          <p:nvPr>
            <p:ph type="title"/>
          </p:nvPr>
        </p:nvSpPr>
        <p:spPr/>
        <p:txBody>
          <a:bodyPr/>
          <a:lstStyle/>
          <a:p>
            <a:r>
              <a:rPr lang="en-US" dirty="0"/>
              <a:t>THE NEW URBANISTS</a:t>
            </a:r>
          </a:p>
        </p:txBody>
      </p:sp>
      <p:sp>
        <p:nvSpPr>
          <p:cNvPr id="7" name="TextBox 6"/>
          <p:cNvSpPr txBox="1"/>
          <p:nvPr/>
        </p:nvSpPr>
        <p:spPr>
          <a:xfrm>
            <a:off x="2405427" y="6172200"/>
            <a:ext cx="6738575" cy="276999"/>
          </a:xfrm>
          <a:prstGeom prst="rect">
            <a:avLst/>
          </a:prstGeom>
          <a:noFill/>
        </p:spPr>
        <p:txBody>
          <a:bodyPr wrap="none" rtlCol="0">
            <a:spAutoFit/>
          </a:bodyPr>
          <a:lstStyle/>
          <a:p>
            <a:pPr algn="r"/>
            <a:r>
              <a:rPr lang="en-US" sz="1200" dirty="0"/>
              <a:t>Image Credit http://www.urbaneng.com/projectimages/cin shore aerial perspective05-01-0611x171.jpg</a:t>
            </a:r>
          </a:p>
        </p:txBody>
      </p:sp>
      <p:sp>
        <p:nvSpPr>
          <p:cNvPr id="9" name="Text Placeholder 3"/>
          <p:cNvSpPr>
            <a:spLocks noGrp="1"/>
          </p:cNvSpPr>
          <p:nvPr>
            <p:ph type="body" sz="quarter" idx="13"/>
          </p:nvPr>
        </p:nvSpPr>
        <p:spPr>
          <a:xfrm>
            <a:off x="0" y="685800"/>
            <a:ext cx="1371600" cy="5105400"/>
          </a:xfrm>
        </p:spPr>
        <p:txBody>
          <a:bodyPr/>
          <a:lstStyle/>
          <a:p>
            <a:r>
              <a:rPr lang="en-US" dirty="0">
                <a:solidFill>
                  <a:schemeClr val="accent1">
                    <a:lumMod val="50000"/>
                  </a:schemeClr>
                </a:solidFill>
              </a:rPr>
              <a:t>ECO FOOTPRINT</a:t>
            </a:r>
          </a:p>
          <a:p>
            <a:r>
              <a:rPr lang="en-US" dirty="0">
                <a:solidFill>
                  <a:schemeClr val="accent1">
                    <a:lumMod val="50000"/>
                  </a:schemeClr>
                </a:solidFill>
              </a:rPr>
              <a:t>WATER</a:t>
            </a:r>
          </a:p>
          <a:p>
            <a:r>
              <a:rPr lang="en-US" dirty="0">
                <a:solidFill>
                  <a:schemeClr val="bg2"/>
                </a:solidFill>
              </a:rPr>
              <a:t>ADVOCATES</a:t>
            </a:r>
          </a:p>
          <a:p>
            <a:r>
              <a:rPr lang="en-US" dirty="0">
                <a:solidFill>
                  <a:schemeClr val="accent1">
                    <a:lumMod val="50000"/>
                  </a:schemeClr>
                </a:solidFill>
              </a:rPr>
              <a:t>ORGANIZATIONS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cinshore.jpg"/>
          <p:cNvPicPr>
            <a:picLocks noGrp="1" noChangeAspect="1"/>
          </p:cNvPicPr>
          <p:nvPr>
            <p:ph idx="1"/>
          </p:nvPr>
        </p:nvPicPr>
        <p:blipFill>
          <a:blip r:embed="rId2" cstate="screen"/>
          <a:srcRect/>
          <a:stretch>
            <a:fillRect/>
          </a:stretch>
        </p:blipFill>
        <p:spPr>
          <a:xfrm>
            <a:off x="1371600" y="1066800"/>
            <a:ext cx="7772400" cy="5295628"/>
          </a:xfrm>
        </p:spPr>
      </p:pic>
      <p:sp>
        <p:nvSpPr>
          <p:cNvPr id="2" name="Title 1"/>
          <p:cNvSpPr>
            <a:spLocks noGrp="1"/>
          </p:cNvSpPr>
          <p:nvPr>
            <p:ph type="title"/>
          </p:nvPr>
        </p:nvSpPr>
        <p:spPr/>
        <p:txBody>
          <a:bodyPr/>
          <a:lstStyle/>
          <a:p>
            <a:r>
              <a:rPr lang="en-US" dirty="0"/>
              <a:t>THE NEW URBANISTS</a:t>
            </a:r>
          </a:p>
        </p:txBody>
      </p:sp>
      <p:sp>
        <p:nvSpPr>
          <p:cNvPr id="7" name="TextBox 6"/>
          <p:cNvSpPr txBox="1"/>
          <p:nvPr/>
        </p:nvSpPr>
        <p:spPr>
          <a:xfrm>
            <a:off x="2405427" y="6172200"/>
            <a:ext cx="6738575" cy="276999"/>
          </a:xfrm>
          <a:prstGeom prst="rect">
            <a:avLst/>
          </a:prstGeom>
          <a:noFill/>
        </p:spPr>
        <p:txBody>
          <a:bodyPr wrap="none" rtlCol="0">
            <a:spAutoFit/>
          </a:bodyPr>
          <a:lstStyle/>
          <a:p>
            <a:pPr algn="r"/>
            <a:r>
              <a:rPr lang="en-US" sz="1200" dirty="0"/>
              <a:t>Image Credit http://www.urbaneng.com/projectimages/cin shore aerial perspective05-01-0611x171.jpg</a:t>
            </a:r>
          </a:p>
        </p:txBody>
      </p:sp>
      <p:sp>
        <p:nvSpPr>
          <p:cNvPr id="8" name="TextBox 7"/>
          <p:cNvSpPr txBox="1"/>
          <p:nvPr/>
        </p:nvSpPr>
        <p:spPr>
          <a:xfrm>
            <a:off x="2514600" y="2590800"/>
            <a:ext cx="5562600" cy="1200329"/>
          </a:xfrm>
          <a:prstGeom prst="rect">
            <a:avLst/>
          </a:prstGeom>
          <a:solidFill>
            <a:schemeClr val="bg1">
              <a:alpha val="73000"/>
            </a:schemeClr>
          </a:solidFill>
        </p:spPr>
        <p:txBody>
          <a:bodyPr wrap="square" rtlCol="0">
            <a:spAutoFit/>
          </a:bodyPr>
          <a:lstStyle/>
          <a:p>
            <a:r>
              <a:rPr lang="en-US" b="1" dirty="0"/>
              <a:t>Giving people many choices for living an urban lifestyle in sustainable, convenient and enjoyable places, while providing the solutions to peak oil, global warming, and climate change </a:t>
            </a:r>
            <a:r>
              <a:rPr lang="en-US" b="1" baseline="30000" dirty="0"/>
              <a:t>(www.newurbanism.org)</a:t>
            </a:r>
            <a:endParaRPr lang="en-US" baseline="30000" dirty="0"/>
          </a:p>
        </p:txBody>
      </p:sp>
      <p:sp>
        <p:nvSpPr>
          <p:cNvPr id="10" name="Text Placeholder 3"/>
          <p:cNvSpPr>
            <a:spLocks noGrp="1"/>
          </p:cNvSpPr>
          <p:nvPr>
            <p:ph type="body" sz="quarter" idx="13"/>
          </p:nvPr>
        </p:nvSpPr>
        <p:spPr>
          <a:xfrm>
            <a:off x="0" y="685800"/>
            <a:ext cx="1371600" cy="5105400"/>
          </a:xfrm>
        </p:spPr>
        <p:txBody>
          <a:bodyPr/>
          <a:lstStyle/>
          <a:p>
            <a:r>
              <a:rPr lang="en-US" dirty="0">
                <a:solidFill>
                  <a:schemeClr val="accent1">
                    <a:lumMod val="50000"/>
                  </a:schemeClr>
                </a:solidFill>
              </a:rPr>
              <a:t>ECO FOOTPRINT</a:t>
            </a:r>
          </a:p>
          <a:p>
            <a:r>
              <a:rPr lang="en-US" dirty="0">
                <a:solidFill>
                  <a:schemeClr val="accent1">
                    <a:lumMod val="50000"/>
                  </a:schemeClr>
                </a:solidFill>
              </a:rPr>
              <a:t>WATER</a:t>
            </a:r>
          </a:p>
          <a:p>
            <a:r>
              <a:rPr lang="en-US" dirty="0">
                <a:solidFill>
                  <a:schemeClr val="bg2"/>
                </a:solidFill>
              </a:rPr>
              <a:t>ADVOCATES</a:t>
            </a:r>
          </a:p>
          <a:p>
            <a:r>
              <a:rPr lang="en-US" dirty="0">
                <a:solidFill>
                  <a:schemeClr val="accent1">
                    <a:lumMod val="50000"/>
                  </a:schemeClr>
                </a:solidFill>
              </a:rPr>
              <a:t>ORGANIZATIONS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URBANISTS </a:t>
            </a:r>
          </a:p>
        </p:txBody>
      </p:sp>
      <p:sp>
        <p:nvSpPr>
          <p:cNvPr id="3" name="Content Placeholder 2"/>
          <p:cNvSpPr>
            <a:spLocks noGrp="1"/>
          </p:cNvSpPr>
          <p:nvPr>
            <p:ph idx="1"/>
          </p:nvPr>
        </p:nvSpPr>
        <p:spPr>
          <a:xfrm>
            <a:off x="1371600" y="1219200"/>
            <a:ext cx="7620000" cy="5257800"/>
          </a:xfrm>
        </p:spPr>
        <p:txBody>
          <a:bodyPr>
            <a:normAutofit/>
          </a:bodyPr>
          <a:lstStyle/>
          <a:p>
            <a:r>
              <a:rPr lang="en-US" dirty="0"/>
              <a:t>Founded by Andres </a:t>
            </a:r>
            <a:r>
              <a:rPr lang="en-US" dirty="0" err="1"/>
              <a:t>Duany</a:t>
            </a:r>
            <a:r>
              <a:rPr lang="en-US" dirty="0"/>
              <a:t> &amp; Elizabeth </a:t>
            </a:r>
            <a:r>
              <a:rPr lang="en-US" dirty="0" err="1"/>
              <a:t>Plater-Zyberk</a:t>
            </a:r>
            <a:r>
              <a:rPr lang="en-US" dirty="0"/>
              <a:t> in the early 1980’s</a:t>
            </a:r>
          </a:p>
          <a:p>
            <a:r>
              <a:rPr lang="en-US" dirty="0"/>
              <a:t>Established urban planning principals to overcome sterile, car centered, socially inadequate suburban developments:</a:t>
            </a:r>
          </a:p>
          <a:p>
            <a:pPr lvl="1"/>
            <a:r>
              <a:rPr lang="en-US" dirty="0" err="1"/>
              <a:t>Walkable</a:t>
            </a:r>
            <a:r>
              <a:rPr lang="en-US" dirty="0"/>
              <a:t> Communities</a:t>
            </a:r>
          </a:p>
          <a:p>
            <a:pPr lvl="1"/>
            <a:r>
              <a:rPr lang="en-US" dirty="0"/>
              <a:t>Diversity of housing types (mixed-use, single family, multi-family)</a:t>
            </a:r>
          </a:p>
          <a:p>
            <a:pPr lvl="1"/>
            <a:r>
              <a:rPr lang="en-US" dirty="0"/>
              <a:t>Close proximity of schools, shopping, and other commercial uses</a:t>
            </a:r>
          </a:p>
          <a:p>
            <a:pPr lvl="1"/>
            <a:r>
              <a:rPr lang="en-US" dirty="0"/>
              <a:t>Often use traditional architectural style for buildings</a:t>
            </a:r>
          </a:p>
          <a:p>
            <a:pPr lvl="1"/>
            <a:r>
              <a:rPr lang="en-US" dirty="0"/>
              <a:t>Promote public transportation</a:t>
            </a:r>
          </a:p>
          <a:p>
            <a:pPr lvl="1"/>
            <a:r>
              <a:rPr lang="en-US" dirty="0"/>
              <a:t>Promote increase in density over traditional suburban plan</a:t>
            </a:r>
          </a:p>
          <a:p>
            <a:pPr lvl="1"/>
            <a:r>
              <a:rPr lang="en-US" dirty="0"/>
              <a:t>Provide universal access public space</a:t>
            </a:r>
          </a:p>
          <a:p>
            <a:pPr lvl="1">
              <a:buNone/>
            </a:pPr>
            <a:endParaRPr lang="en-US" dirty="0"/>
          </a:p>
        </p:txBody>
      </p:sp>
      <p:sp>
        <p:nvSpPr>
          <p:cNvPr id="8" name="TextBox 7"/>
          <p:cNvSpPr txBox="1"/>
          <p:nvPr/>
        </p:nvSpPr>
        <p:spPr>
          <a:xfrm>
            <a:off x="1905000" y="6019800"/>
            <a:ext cx="4839017" cy="646331"/>
          </a:xfrm>
          <a:prstGeom prst="rect">
            <a:avLst/>
          </a:prstGeom>
          <a:noFill/>
        </p:spPr>
        <p:txBody>
          <a:bodyPr wrap="none" rtlCol="0">
            <a:spAutoFit/>
          </a:bodyPr>
          <a:lstStyle/>
          <a:p>
            <a:r>
              <a:rPr lang="en-US" dirty="0">
                <a:solidFill>
                  <a:srgbClr val="FF0000"/>
                </a:solidFill>
                <a:hlinkClick r:id="rId2"/>
              </a:rPr>
              <a:t>http://www.youtube.com/watch?v=LRrl7LwNUtw</a:t>
            </a:r>
            <a:endParaRPr lang="en-US" dirty="0">
              <a:solidFill>
                <a:srgbClr val="FF0000"/>
              </a:solidFill>
            </a:endParaRPr>
          </a:p>
          <a:p>
            <a:endParaRPr lang="en-US" dirty="0">
              <a:solidFill>
                <a:srgbClr val="FF0000"/>
              </a:solidFill>
            </a:endParaRPr>
          </a:p>
        </p:txBody>
      </p:sp>
      <p:sp>
        <p:nvSpPr>
          <p:cNvPr id="9" name="Text Placeholder 3"/>
          <p:cNvSpPr>
            <a:spLocks noGrp="1"/>
          </p:cNvSpPr>
          <p:nvPr>
            <p:ph type="body" sz="quarter" idx="13"/>
          </p:nvPr>
        </p:nvSpPr>
        <p:spPr>
          <a:xfrm>
            <a:off x="0" y="685800"/>
            <a:ext cx="1371600" cy="5105400"/>
          </a:xfrm>
        </p:spPr>
        <p:txBody>
          <a:bodyPr/>
          <a:lstStyle/>
          <a:p>
            <a:r>
              <a:rPr lang="en-US" dirty="0">
                <a:solidFill>
                  <a:schemeClr val="accent1">
                    <a:lumMod val="50000"/>
                  </a:schemeClr>
                </a:solidFill>
              </a:rPr>
              <a:t>ECO FOOTPRINT</a:t>
            </a:r>
          </a:p>
          <a:p>
            <a:r>
              <a:rPr lang="en-US" dirty="0">
                <a:solidFill>
                  <a:schemeClr val="accent1">
                    <a:lumMod val="50000"/>
                  </a:schemeClr>
                </a:solidFill>
              </a:rPr>
              <a:t>WATER</a:t>
            </a:r>
          </a:p>
          <a:p>
            <a:r>
              <a:rPr lang="en-US" dirty="0">
                <a:solidFill>
                  <a:schemeClr val="bg2"/>
                </a:solidFill>
              </a:rPr>
              <a:t>ADVOCATES</a:t>
            </a:r>
          </a:p>
          <a:p>
            <a:r>
              <a:rPr lang="en-US" dirty="0">
                <a:solidFill>
                  <a:schemeClr val="accent1">
                    <a:lumMod val="50000"/>
                  </a:schemeClr>
                </a:solidFill>
              </a:rPr>
              <a:t>ORGANIZATIONS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543800" cy="715962"/>
          </a:xfrm>
        </p:spPr>
        <p:txBody>
          <a:bodyPr>
            <a:normAutofit fontScale="90000"/>
          </a:bodyPr>
          <a:lstStyle/>
          <a:p>
            <a:r>
              <a:rPr lang="en-US" dirty="0"/>
              <a:t>WILLIAM </a:t>
            </a:r>
            <a:r>
              <a:rPr lang="en-US" dirty="0" err="1"/>
              <a:t>McDONOUGH</a:t>
            </a:r>
            <a:r>
              <a:rPr lang="en-US" dirty="0"/>
              <a:t> &amp; MICHAEL BRAUNGART</a:t>
            </a:r>
          </a:p>
        </p:txBody>
      </p:sp>
      <p:sp>
        <p:nvSpPr>
          <p:cNvPr id="3" name="Content Placeholder 2"/>
          <p:cNvSpPr>
            <a:spLocks noGrp="1"/>
          </p:cNvSpPr>
          <p:nvPr>
            <p:ph idx="1"/>
          </p:nvPr>
        </p:nvSpPr>
        <p:spPr>
          <a:xfrm>
            <a:off x="1371600" y="1219200"/>
            <a:ext cx="7620000" cy="5257800"/>
          </a:xfrm>
        </p:spPr>
        <p:txBody>
          <a:bodyPr>
            <a:normAutofit/>
          </a:bodyPr>
          <a:lstStyle/>
          <a:p>
            <a:r>
              <a:rPr lang="en-US" dirty="0"/>
              <a:t>William McDonough</a:t>
            </a:r>
          </a:p>
          <a:p>
            <a:pPr lvl="1"/>
            <a:r>
              <a:rPr lang="en-US" dirty="0"/>
              <a:t>Architect, designer, writer</a:t>
            </a:r>
          </a:p>
          <a:p>
            <a:r>
              <a:rPr lang="en-US" dirty="0"/>
              <a:t>Michael </a:t>
            </a:r>
            <a:r>
              <a:rPr lang="en-US" dirty="0" err="1"/>
              <a:t>Braungart</a:t>
            </a:r>
            <a:endParaRPr lang="en-US" dirty="0"/>
          </a:p>
          <a:p>
            <a:pPr lvl="1"/>
            <a:r>
              <a:rPr lang="en-US" dirty="0"/>
              <a:t>Chemist, material scientist</a:t>
            </a:r>
          </a:p>
          <a:p>
            <a:r>
              <a:rPr lang="en-US" dirty="0"/>
              <a:t>Authored </a:t>
            </a:r>
            <a:r>
              <a:rPr lang="en-US" i="1" dirty="0"/>
              <a:t>Cradle to Cradle</a:t>
            </a:r>
            <a:r>
              <a:rPr lang="en-US" dirty="0"/>
              <a:t> in 2002</a:t>
            </a:r>
          </a:p>
          <a:p>
            <a:pPr lvl="1"/>
            <a:r>
              <a:rPr lang="en-US" dirty="0"/>
              <a:t>cradle-to-cradle cycles are those whose materials are perpetually circulated in closed loops which maximizes material value without damaging ecosystems</a:t>
            </a:r>
            <a:r>
              <a:rPr lang="en-US" sz="1800" baseline="30000" dirty="0"/>
              <a:t>8</a:t>
            </a:r>
            <a:endParaRPr lang="en-US" dirty="0"/>
          </a:p>
          <a:p>
            <a:pPr lvl="1"/>
            <a:r>
              <a:rPr lang="en-US" dirty="0"/>
              <a:t>“eco-effective” not “eco-efficient” design</a:t>
            </a:r>
          </a:p>
          <a:p>
            <a:pPr lvl="2"/>
            <a:r>
              <a:rPr lang="en-US" dirty="0"/>
              <a:t>Debunks the idea that just doing better is good enough</a:t>
            </a:r>
          </a:p>
          <a:p>
            <a:pPr lvl="2"/>
            <a:r>
              <a:rPr lang="en-US" dirty="0"/>
              <a:t>Promotes systems thinking to improve productivity, profitability, and long term health</a:t>
            </a:r>
          </a:p>
        </p:txBody>
      </p:sp>
      <p:sp>
        <p:nvSpPr>
          <p:cNvPr id="7" name="Text Placeholder 3"/>
          <p:cNvSpPr>
            <a:spLocks noGrp="1"/>
          </p:cNvSpPr>
          <p:nvPr>
            <p:ph type="body" sz="quarter" idx="13"/>
          </p:nvPr>
        </p:nvSpPr>
        <p:spPr>
          <a:xfrm>
            <a:off x="0" y="685800"/>
            <a:ext cx="1371600" cy="5105400"/>
          </a:xfrm>
        </p:spPr>
        <p:txBody>
          <a:bodyPr/>
          <a:lstStyle/>
          <a:p>
            <a:r>
              <a:rPr lang="en-US" dirty="0">
                <a:solidFill>
                  <a:schemeClr val="accent1">
                    <a:lumMod val="50000"/>
                  </a:schemeClr>
                </a:solidFill>
              </a:rPr>
              <a:t>ECO FOOTPRINT</a:t>
            </a:r>
          </a:p>
          <a:p>
            <a:r>
              <a:rPr lang="en-US" dirty="0">
                <a:solidFill>
                  <a:schemeClr val="accent1">
                    <a:lumMod val="50000"/>
                  </a:schemeClr>
                </a:solidFill>
              </a:rPr>
              <a:t>WATER</a:t>
            </a:r>
          </a:p>
          <a:p>
            <a:r>
              <a:rPr lang="en-US" dirty="0">
                <a:solidFill>
                  <a:schemeClr val="bg2"/>
                </a:solidFill>
              </a:rPr>
              <a:t>ADVOCATES</a:t>
            </a:r>
          </a:p>
          <a:p>
            <a:r>
              <a:rPr lang="en-US" dirty="0">
                <a:solidFill>
                  <a:schemeClr val="accent1">
                    <a:lumMod val="50000"/>
                  </a:schemeClr>
                </a:solidFill>
              </a:rPr>
              <a:t>ORGANIZATIONS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543800" cy="715962"/>
          </a:xfrm>
        </p:spPr>
        <p:txBody>
          <a:bodyPr>
            <a:normAutofit/>
          </a:bodyPr>
          <a:lstStyle/>
          <a:p>
            <a:r>
              <a:rPr lang="en-US" dirty="0"/>
              <a:t>CRADLE TO CRADLE PRODUCTS</a:t>
            </a:r>
          </a:p>
        </p:txBody>
      </p:sp>
      <p:sp>
        <p:nvSpPr>
          <p:cNvPr id="3" name="Content Placeholder 2"/>
          <p:cNvSpPr>
            <a:spLocks noGrp="1"/>
          </p:cNvSpPr>
          <p:nvPr>
            <p:ph idx="1"/>
          </p:nvPr>
        </p:nvSpPr>
        <p:spPr>
          <a:xfrm>
            <a:off x="1371600" y="1219200"/>
            <a:ext cx="7620000" cy="2286000"/>
          </a:xfrm>
        </p:spPr>
        <p:txBody>
          <a:bodyPr>
            <a:normAutofit/>
          </a:bodyPr>
          <a:lstStyle/>
          <a:p>
            <a:r>
              <a:rPr lang="en-US" dirty="0"/>
              <a:t>Cradle to Cradle Greeting cards</a:t>
            </a:r>
          </a:p>
          <a:p>
            <a:pPr lvl="1"/>
            <a:r>
              <a:rPr lang="en-US" dirty="0"/>
              <a:t>Made from a C2C Certified plastic material</a:t>
            </a:r>
          </a:p>
          <a:p>
            <a:pPr lvl="1"/>
            <a:r>
              <a:rPr lang="en-US" dirty="0"/>
              <a:t>Come with a return postage envelope to send the card back after user is finished with it</a:t>
            </a:r>
          </a:p>
          <a:p>
            <a:pPr lvl="1"/>
            <a:r>
              <a:rPr lang="en-US" dirty="0"/>
              <a:t>The material is then “up-cycled” into Shaw carpet tiles</a:t>
            </a:r>
            <a:r>
              <a:rPr lang="en-US" sz="1800" baseline="30000" dirty="0"/>
              <a:t>9</a:t>
            </a:r>
          </a:p>
        </p:txBody>
      </p:sp>
      <p:pic>
        <p:nvPicPr>
          <p:cNvPr id="6" name="Picture 5" descr="greeting_card.jpg"/>
          <p:cNvPicPr>
            <a:picLocks noChangeAspect="1"/>
          </p:cNvPicPr>
          <p:nvPr/>
        </p:nvPicPr>
        <p:blipFill>
          <a:blip r:embed="rId2"/>
          <a:stretch>
            <a:fillRect/>
          </a:stretch>
        </p:blipFill>
        <p:spPr>
          <a:xfrm>
            <a:off x="1981200" y="3200400"/>
            <a:ext cx="4577822" cy="3124200"/>
          </a:xfrm>
          <a:prstGeom prst="rect">
            <a:avLst/>
          </a:prstGeom>
        </p:spPr>
      </p:pic>
      <p:sp>
        <p:nvSpPr>
          <p:cNvPr id="7" name="TextBox 6"/>
          <p:cNvSpPr txBox="1"/>
          <p:nvPr/>
        </p:nvSpPr>
        <p:spPr>
          <a:xfrm>
            <a:off x="6629400" y="5867400"/>
            <a:ext cx="2209799" cy="461665"/>
          </a:xfrm>
          <a:prstGeom prst="rect">
            <a:avLst/>
          </a:prstGeom>
          <a:noFill/>
        </p:spPr>
        <p:txBody>
          <a:bodyPr wrap="square" rtlCol="0">
            <a:spAutoFit/>
          </a:bodyPr>
          <a:lstStyle/>
          <a:p>
            <a:r>
              <a:rPr lang="en-US" sz="1200" dirty="0"/>
              <a:t>Image Credit www.mcdonough.com/full.htm</a:t>
            </a:r>
          </a:p>
        </p:txBody>
      </p:sp>
      <p:sp>
        <p:nvSpPr>
          <p:cNvPr id="9" name="Text Placeholder 3"/>
          <p:cNvSpPr>
            <a:spLocks noGrp="1"/>
          </p:cNvSpPr>
          <p:nvPr>
            <p:ph type="body" sz="quarter" idx="13"/>
          </p:nvPr>
        </p:nvSpPr>
        <p:spPr>
          <a:xfrm>
            <a:off x="0" y="685800"/>
            <a:ext cx="1371600" cy="5105400"/>
          </a:xfrm>
        </p:spPr>
        <p:txBody>
          <a:bodyPr/>
          <a:lstStyle/>
          <a:p>
            <a:r>
              <a:rPr lang="en-US" dirty="0">
                <a:solidFill>
                  <a:schemeClr val="accent1">
                    <a:lumMod val="50000"/>
                  </a:schemeClr>
                </a:solidFill>
              </a:rPr>
              <a:t>ECO FOOTPRINT</a:t>
            </a:r>
          </a:p>
          <a:p>
            <a:r>
              <a:rPr lang="en-US" dirty="0">
                <a:solidFill>
                  <a:schemeClr val="accent1">
                    <a:lumMod val="50000"/>
                  </a:schemeClr>
                </a:solidFill>
              </a:rPr>
              <a:t>WATER</a:t>
            </a:r>
          </a:p>
          <a:p>
            <a:r>
              <a:rPr lang="en-US" dirty="0">
                <a:solidFill>
                  <a:schemeClr val="accent1">
                    <a:lumMod val="50000"/>
                  </a:schemeClr>
                </a:solidFill>
              </a:rPr>
              <a:t>ADVOCATES</a:t>
            </a:r>
          </a:p>
          <a:p>
            <a:r>
              <a:rPr lang="en-US" dirty="0">
                <a:solidFill>
                  <a:schemeClr val="bg2"/>
                </a:solidFill>
              </a:rPr>
              <a:t>ORGANIZATIONS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609600"/>
            <a:ext cx="7772400" cy="6248400"/>
          </a:xfrm>
        </p:spPr>
        <p:txBody>
          <a:bodyPr>
            <a:normAutofit/>
          </a:bodyPr>
          <a:lstStyle/>
          <a:p>
            <a:pPr>
              <a:buNone/>
            </a:pPr>
            <a:r>
              <a:rPr lang="en-US" sz="3600" dirty="0"/>
              <a:t>Van Jones</a:t>
            </a:r>
          </a:p>
          <a:p>
            <a:pPr>
              <a:buNone/>
            </a:pPr>
            <a:r>
              <a:rPr lang="en-US" sz="1800" dirty="0"/>
              <a:t>(1968-</a:t>
            </a:r>
          </a:p>
          <a:p>
            <a:pPr>
              <a:buNone/>
            </a:pPr>
            <a:r>
              <a:rPr lang="en-US" sz="1800" dirty="0">
                <a:solidFill>
                  <a:srgbClr val="FF0000"/>
                </a:solidFill>
              </a:rPr>
              <a:t>Green Jobs + Environment</a:t>
            </a:r>
          </a:p>
          <a:p>
            <a:pPr>
              <a:buNone/>
            </a:pPr>
            <a:r>
              <a:rPr lang="en-US" sz="1800" dirty="0"/>
              <a:t>Civil Rights Attorney</a:t>
            </a:r>
          </a:p>
          <a:p>
            <a:pPr>
              <a:buNone/>
            </a:pPr>
            <a:r>
              <a:rPr lang="en-US" sz="1800" dirty="0"/>
              <a:t>Special Advisor to President </a:t>
            </a:r>
            <a:r>
              <a:rPr lang="en-US" sz="1800" dirty="0" err="1"/>
              <a:t>Obama</a:t>
            </a:r>
            <a:r>
              <a:rPr lang="en-US" sz="1800" dirty="0"/>
              <a:t> on Green Jobs (resigned)</a:t>
            </a:r>
          </a:p>
          <a:p>
            <a:pPr>
              <a:buNone/>
            </a:pPr>
            <a:endParaRPr lang="en-US" sz="1800" dirty="0"/>
          </a:p>
          <a:p>
            <a:r>
              <a:rPr lang="en-US" sz="1900" dirty="0"/>
              <a:t>“</a:t>
            </a:r>
            <a:r>
              <a:rPr lang="en-US" sz="2000" dirty="0"/>
              <a:t>The time has come to move beyond eco-elitism to eco-populism.”</a:t>
            </a:r>
          </a:p>
          <a:p>
            <a:pPr>
              <a:buNone/>
            </a:pPr>
            <a:endParaRPr lang="en-US" sz="1900" dirty="0">
              <a:hlinkClick r:id="rId3"/>
            </a:endParaRPr>
          </a:p>
          <a:p>
            <a:pPr marL="0">
              <a:lnSpc>
                <a:spcPct val="110000"/>
              </a:lnSpc>
              <a:spcBef>
                <a:spcPts val="0"/>
              </a:spcBef>
            </a:pPr>
            <a:r>
              <a:rPr lang="en-US" sz="2000" dirty="0"/>
              <a:t>“We need to send hundreds of millions of dollars down to our public high schools, vocational colleges, and community colleges to begin training people in the green-collar work of the future -- things like solar-panel installation, retrofitting buildings that are leaking energy, wastewater reclamation, organic food, materials reuse and recycling.”</a:t>
            </a:r>
          </a:p>
          <a:p>
            <a:pPr>
              <a:buNone/>
            </a:pPr>
            <a:endParaRPr lang="en-US" sz="1600" dirty="0">
              <a:hlinkClick r:id="rId3"/>
            </a:endParaRPr>
          </a:p>
          <a:p>
            <a:pPr>
              <a:buNone/>
            </a:pPr>
            <a:r>
              <a:rPr lang="en-US" sz="1600" dirty="0">
                <a:hlinkClick r:id="rId3"/>
              </a:rPr>
              <a:t>http://www.youtube.com/watch?v=2SmF3B3734E</a:t>
            </a:r>
            <a:endParaRPr lang="en-US" sz="1600" dirty="0"/>
          </a:p>
          <a:p>
            <a:pPr>
              <a:buNone/>
            </a:pPr>
            <a:r>
              <a:rPr lang="en-US" sz="1600" dirty="0">
                <a:hlinkClick r:id="rId4"/>
              </a:rPr>
              <a:t>http://www.youtube.com/watch?v=22FquY2ujMw&amp;feature=related</a:t>
            </a:r>
            <a:endParaRPr lang="en-US" sz="1600" dirty="0"/>
          </a:p>
          <a:p>
            <a:pPr>
              <a:buNone/>
            </a:pPr>
            <a:endParaRPr lang="en-US" dirty="0"/>
          </a:p>
          <a:p>
            <a:pPr>
              <a:buNone/>
            </a:pPr>
            <a:endParaRPr lang="en-US" dirty="0"/>
          </a:p>
        </p:txBody>
      </p:sp>
      <p:sp>
        <p:nvSpPr>
          <p:cNvPr id="8" name="Text Placeholder 3"/>
          <p:cNvSpPr>
            <a:spLocks noGrp="1"/>
          </p:cNvSpPr>
          <p:nvPr>
            <p:ph type="body" sz="quarter" idx="13"/>
          </p:nvPr>
        </p:nvSpPr>
        <p:spPr>
          <a:xfrm>
            <a:off x="0" y="685800"/>
            <a:ext cx="1371600" cy="5105400"/>
          </a:xfrm>
        </p:spPr>
        <p:txBody>
          <a:bodyPr/>
          <a:lstStyle/>
          <a:p>
            <a:r>
              <a:rPr lang="en-US" dirty="0">
                <a:solidFill>
                  <a:schemeClr val="accent1">
                    <a:lumMod val="50000"/>
                  </a:schemeClr>
                </a:solidFill>
              </a:rPr>
              <a:t>ECO FOOTPRINT</a:t>
            </a:r>
          </a:p>
          <a:p>
            <a:r>
              <a:rPr lang="en-US" dirty="0">
                <a:solidFill>
                  <a:schemeClr val="accent1">
                    <a:lumMod val="50000"/>
                  </a:schemeClr>
                </a:solidFill>
              </a:rPr>
              <a:t>WATER</a:t>
            </a:r>
          </a:p>
          <a:p>
            <a:r>
              <a:rPr lang="en-US" dirty="0">
                <a:solidFill>
                  <a:schemeClr val="bg2"/>
                </a:solidFill>
              </a:rPr>
              <a:t>ADVOCATES</a:t>
            </a:r>
          </a:p>
          <a:p>
            <a:r>
              <a:rPr lang="en-US" dirty="0">
                <a:solidFill>
                  <a:schemeClr val="accent1">
                    <a:lumMod val="50000"/>
                  </a:schemeClr>
                </a:solidFill>
              </a:rPr>
              <a:t>ORGANIZATIONS</a:t>
            </a:r>
          </a:p>
          <a:p>
            <a:endParaRPr lang="en-US" dirty="0"/>
          </a:p>
        </p:txBody>
      </p:sp>
      <p:sp>
        <p:nvSpPr>
          <p:cNvPr id="6" name="Title 5"/>
          <p:cNvSpPr>
            <a:spLocks noGrp="1"/>
          </p:cNvSpPr>
          <p:nvPr>
            <p:ph type="title"/>
          </p:nvPr>
        </p:nvSpPr>
        <p:spPr>
          <a:xfrm>
            <a:off x="1371600" y="0"/>
            <a:ext cx="7315200" cy="715962"/>
          </a:xfrm>
        </p:spPr>
        <p:txBody>
          <a:bodyPr>
            <a:normAutofit/>
          </a:bodyPr>
          <a:lstStyle/>
          <a:p>
            <a:r>
              <a:rPr lang="en-US" sz="2400" dirty="0"/>
              <a:t>Current Voices</a:t>
            </a:r>
          </a:p>
        </p:txBody>
      </p:sp>
      <p:pic>
        <p:nvPicPr>
          <p:cNvPr id="1026" name="Picture 2"/>
          <p:cNvPicPr>
            <a:picLocks noChangeAspect="1" noChangeArrowheads="1"/>
          </p:cNvPicPr>
          <p:nvPr/>
        </p:nvPicPr>
        <p:blipFill>
          <a:blip r:embed="rId5"/>
          <a:srcRect/>
          <a:stretch>
            <a:fillRect/>
          </a:stretch>
        </p:blipFill>
        <p:spPr bwMode="auto">
          <a:xfrm>
            <a:off x="5638800" y="0"/>
            <a:ext cx="3274662" cy="2208058"/>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a:spLocks noGrp="1"/>
          </p:cNvSpPr>
          <p:nvPr>
            <p:ph type="body" sz="quarter" idx="13"/>
          </p:nvPr>
        </p:nvSpPr>
        <p:spPr>
          <a:xfrm>
            <a:off x="0" y="685800"/>
            <a:ext cx="1371600" cy="5105400"/>
          </a:xfrm>
        </p:spPr>
        <p:txBody>
          <a:bodyPr/>
          <a:lstStyle/>
          <a:p>
            <a:r>
              <a:rPr lang="en-US" dirty="0">
                <a:solidFill>
                  <a:schemeClr val="accent1">
                    <a:lumMod val="50000"/>
                  </a:schemeClr>
                </a:solidFill>
              </a:rPr>
              <a:t>ECO FOOTPRINT</a:t>
            </a:r>
          </a:p>
          <a:p>
            <a:r>
              <a:rPr lang="en-US" dirty="0">
                <a:solidFill>
                  <a:schemeClr val="accent1">
                    <a:lumMod val="50000"/>
                  </a:schemeClr>
                </a:solidFill>
              </a:rPr>
              <a:t>WATER</a:t>
            </a:r>
          </a:p>
          <a:p>
            <a:r>
              <a:rPr lang="en-US" dirty="0">
                <a:solidFill>
                  <a:schemeClr val="bg2"/>
                </a:solidFill>
              </a:rPr>
              <a:t>ADVOCATES</a:t>
            </a:r>
          </a:p>
          <a:p>
            <a:r>
              <a:rPr lang="en-US" dirty="0">
                <a:solidFill>
                  <a:schemeClr val="accent1">
                    <a:lumMod val="50000"/>
                  </a:schemeClr>
                </a:solidFill>
              </a:rPr>
              <a:t>ORGANIZATIONS</a:t>
            </a:r>
          </a:p>
          <a:p>
            <a:endParaRPr lang="en-US" dirty="0"/>
          </a:p>
        </p:txBody>
      </p:sp>
      <p:sp>
        <p:nvSpPr>
          <p:cNvPr id="6" name="Title 5"/>
          <p:cNvSpPr>
            <a:spLocks noGrp="1"/>
          </p:cNvSpPr>
          <p:nvPr>
            <p:ph type="title"/>
          </p:nvPr>
        </p:nvSpPr>
        <p:spPr>
          <a:xfrm>
            <a:off x="1371600" y="0"/>
            <a:ext cx="7315200" cy="715962"/>
          </a:xfrm>
        </p:spPr>
        <p:txBody>
          <a:bodyPr>
            <a:normAutofit/>
          </a:bodyPr>
          <a:lstStyle/>
          <a:p>
            <a:r>
              <a:rPr lang="en-US" sz="2400" dirty="0"/>
              <a:t>Current Voices</a:t>
            </a:r>
          </a:p>
        </p:txBody>
      </p:sp>
      <p:pic>
        <p:nvPicPr>
          <p:cNvPr id="2051" name="Picture 3"/>
          <p:cNvPicPr>
            <a:picLocks noChangeAspect="1" noChangeArrowheads="1"/>
          </p:cNvPicPr>
          <p:nvPr/>
        </p:nvPicPr>
        <p:blipFill>
          <a:blip r:embed="rId3"/>
          <a:srcRect b="12309"/>
          <a:stretch>
            <a:fillRect/>
          </a:stretch>
        </p:blipFill>
        <p:spPr bwMode="auto">
          <a:xfrm>
            <a:off x="6215063" y="0"/>
            <a:ext cx="2547937" cy="2667000"/>
          </a:xfrm>
          <a:prstGeom prst="rect">
            <a:avLst/>
          </a:prstGeom>
          <a:noFill/>
          <a:ln w="9525">
            <a:noFill/>
            <a:miter lim="800000"/>
            <a:headEnd/>
            <a:tailEnd/>
          </a:ln>
          <a:effectLst/>
        </p:spPr>
      </p:pic>
      <p:sp>
        <p:nvSpPr>
          <p:cNvPr id="10" name="Content Placeholder 2"/>
          <p:cNvSpPr>
            <a:spLocks noGrp="1"/>
          </p:cNvSpPr>
          <p:nvPr>
            <p:ph idx="1"/>
          </p:nvPr>
        </p:nvSpPr>
        <p:spPr>
          <a:xfrm>
            <a:off x="1371600" y="609600"/>
            <a:ext cx="7772400" cy="6248400"/>
          </a:xfrm>
        </p:spPr>
        <p:txBody>
          <a:bodyPr>
            <a:normAutofit/>
          </a:bodyPr>
          <a:lstStyle/>
          <a:p>
            <a:pPr>
              <a:buNone/>
            </a:pPr>
            <a:r>
              <a:rPr lang="en-US" sz="3600" dirty="0" err="1"/>
              <a:t>Marjora</a:t>
            </a:r>
            <a:r>
              <a:rPr lang="en-US" sz="3600" dirty="0"/>
              <a:t> Carter</a:t>
            </a:r>
          </a:p>
          <a:p>
            <a:pPr>
              <a:buNone/>
            </a:pPr>
            <a:r>
              <a:rPr lang="en-US" sz="1800" dirty="0"/>
              <a:t>(1967-</a:t>
            </a:r>
          </a:p>
          <a:p>
            <a:pPr>
              <a:buNone/>
            </a:pPr>
            <a:r>
              <a:rPr lang="en-US" sz="1800" dirty="0">
                <a:solidFill>
                  <a:srgbClr val="FF0000"/>
                </a:solidFill>
              </a:rPr>
              <a:t>Environmental Justice</a:t>
            </a:r>
          </a:p>
          <a:p>
            <a:pPr>
              <a:buNone/>
            </a:pPr>
            <a:r>
              <a:rPr lang="en-US" sz="1800" dirty="0"/>
              <a:t> </a:t>
            </a:r>
          </a:p>
          <a:p>
            <a:pPr>
              <a:buNone/>
            </a:pPr>
            <a:r>
              <a:rPr lang="en-US" sz="1800" dirty="0"/>
              <a:t>Created “Sustainable South Bronx”</a:t>
            </a:r>
          </a:p>
          <a:p>
            <a:pPr>
              <a:buNone/>
            </a:pPr>
            <a:r>
              <a:rPr lang="en-US" sz="1800" dirty="0"/>
              <a:t>Awarded MacArthur Genius Grant</a:t>
            </a:r>
          </a:p>
          <a:p>
            <a:pPr marL="0">
              <a:lnSpc>
                <a:spcPct val="110000"/>
              </a:lnSpc>
              <a:spcBef>
                <a:spcPts val="0"/>
              </a:spcBef>
              <a:buNone/>
            </a:pPr>
            <a:r>
              <a:rPr lang="en-US" sz="1800" dirty="0"/>
              <a:t>Transformed Illegal Garbage Dump into Community Park : Hunts Point Riverside Park</a:t>
            </a:r>
          </a:p>
          <a:p>
            <a:pPr>
              <a:buNone/>
            </a:pPr>
            <a:endParaRPr lang="en-US" sz="1800" dirty="0"/>
          </a:p>
          <a:p>
            <a:r>
              <a:rPr lang="en-US" sz="1900" dirty="0"/>
              <a:t>“</a:t>
            </a:r>
            <a:r>
              <a:rPr lang="en-US" sz="2000" dirty="0"/>
              <a:t>Environmental justice for all is civil rights in the 21st century..”</a:t>
            </a:r>
            <a:endParaRPr lang="en-US" sz="1900" dirty="0">
              <a:hlinkClick r:id="rId4"/>
            </a:endParaRPr>
          </a:p>
          <a:p>
            <a:pPr marL="0">
              <a:lnSpc>
                <a:spcPct val="110000"/>
              </a:lnSpc>
              <a:spcBef>
                <a:spcPts val="0"/>
              </a:spcBef>
            </a:pPr>
            <a:r>
              <a:rPr lang="en-US" sz="2000" dirty="0"/>
              <a:t>“People are aching for leaders who inspire them to believe that there is a better way:</a:t>
            </a:r>
          </a:p>
          <a:p>
            <a:pPr marL="0">
              <a:lnSpc>
                <a:spcPct val="110000"/>
              </a:lnSpc>
              <a:spcBef>
                <a:spcPts val="0"/>
              </a:spcBef>
            </a:pPr>
            <a:r>
              <a:rPr lang="en-US" sz="2000" dirty="0"/>
              <a:t>We need to create strong markets for healthy consumers and healthy producers so that it is possible to be both</a:t>
            </a:r>
          </a:p>
          <a:p>
            <a:pPr>
              <a:buNone/>
            </a:pPr>
            <a:endParaRPr lang="en-US" sz="1600" dirty="0">
              <a:hlinkClick r:id="rId4"/>
            </a:endParaRPr>
          </a:p>
          <a:p>
            <a:pPr>
              <a:buNone/>
            </a:pPr>
            <a:r>
              <a:rPr lang="en-US" sz="1600" dirty="0">
                <a:hlinkClick r:id="rId5"/>
              </a:rPr>
              <a:t>http://www.ted.com/talks/majora_carter_s_tale_of_urban_renewal.html</a:t>
            </a:r>
            <a:endParaRPr lang="en-US" sz="1600" dirty="0"/>
          </a:p>
          <a:p>
            <a:pPr>
              <a:buNone/>
            </a:pPr>
            <a:endParaRPr lang="en-US" dirty="0"/>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a:spLocks noGrp="1"/>
          </p:cNvSpPr>
          <p:nvPr>
            <p:ph type="body" sz="quarter" idx="13"/>
          </p:nvPr>
        </p:nvSpPr>
        <p:spPr>
          <a:xfrm>
            <a:off x="0" y="685800"/>
            <a:ext cx="1371600" cy="5105400"/>
          </a:xfrm>
        </p:spPr>
        <p:txBody>
          <a:bodyPr/>
          <a:lstStyle/>
          <a:p>
            <a:r>
              <a:rPr lang="en-US" dirty="0">
                <a:solidFill>
                  <a:schemeClr val="accent1">
                    <a:lumMod val="50000"/>
                  </a:schemeClr>
                </a:solidFill>
              </a:rPr>
              <a:t>ECO FOOTPRINT</a:t>
            </a:r>
          </a:p>
          <a:p>
            <a:r>
              <a:rPr lang="en-US" dirty="0">
                <a:solidFill>
                  <a:schemeClr val="accent1">
                    <a:lumMod val="50000"/>
                  </a:schemeClr>
                </a:solidFill>
              </a:rPr>
              <a:t>WATER</a:t>
            </a:r>
          </a:p>
          <a:p>
            <a:r>
              <a:rPr lang="en-US" dirty="0">
                <a:solidFill>
                  <a:schemeClr val="bg2"/>
                </a:solidFill>
              </a:rPr>
              <a:t>ADVOCATES</a:t>
            </a:r>
          </a:p>
          <a:p>
            <a:r>
              <a:rPr lang="en-US" dirty="0">
                <a:solidFill>
                  <a:schemeClr val="accent1">
                    <a:lumMod val="50000"/>
                  </a:schemeClr>
                </a:solidFill>
              </a:rPr>
              <a:t>ORGANIZATIONS</a:t>
            </a:r>
          </a:p>
          <a:p>
            <a:endParaRPr lang="en-US" dirty="0"/>
          </a:p>
        </p:txBody>
      </p:sp>
      <p:sp>
        <p:nvSpPr>
          <p:cNvPr id="6" name="Title 5"/>
          <p:cNvSpPr>
            <a:spLocks noGrp="1"/>
          </p:cNvSpPr>
          <p:nvPr>
            <p:ph type="title"/>
          </p:nvPr>
        </p:nvSpPr>
        <p:spPr>
          <a:xfrm>
            <a:off x="1371600" y="0"/>
            <a:ext cx="7315200" cy="715962"/>
          </a:xfrm>
        </p:spPr>
        <p:txBody>
          <a:bodyPr>
            <a:normAutofit/>
          </a:bodyPr>
          <a:lstStyle/>
          <a:p>
            <a:r>
              <a:rPr lang="en-US" sz="2400" dirty="0"/>
              <a:t>Current Voices</a:t>
            </a:r>
          </a:p>
        </p:txBody>
      </p:sp>
      <p:pic>
        <p:nvPicPr>
          <p:cNvPr id="2051" name="Picture 3"/>
          <p:cNvPicPr>
            <a:picLocks noChangeAspect="1" noChangeArrowheads="1"/>
          </p:cNvPicPr>
          <p:nvPr/>
        </p:nvPicPr>
        <p:blipFill>
          <a:blip r:embed="rId3" cstate="print"/>
          <a:stretch>
            <a:fillRect/>
          </a:stretch>
        </p:blipFill>
        <p:spPr bwMode="auto">
          <a:xfrm>
            <a:off x="6280489" y="0"/>
            <a:ext cx="2417085" cy="2667000"/>
          </a:xfrm>
          <a:prstGeom prst="rect">
            <a:avLst/>
          </a:prstGeom>
          <a:noFill/>
          <a:ln w="9525">
            <a:noFill/>
            <a:miter lim="800000"/>
            <a:headEnd/>
            <a:tailEnd/>
          </a:ln>
          <a:effectLst/>
        </p:spPr>
      </p:pic>
      <p:sp>
        <p:nvSpPr>
          <p:cNvPr id="10" name="Content Placeholder 2"/>
          <p:cNvSpPr>
            <a:spLocks noGrp="1"/>
          </p:cNvSpPr>
          <p:nvPr>
            <p:ph idx="1"/>
          </p:nvPr>
        </p:nvSpPr>
        <p:spPr>
          <a:xfrm>
            <a:off x="1371600" y="609600"/>
            <a:ext cx="7772400" cy="6248400"/>
          </a:xfrm>
        </p:spPr>
        <p:txBody>
          <a:bodyPr>
            <a:normAutofit/>
          </a:bodyPr>
          <a:lstStyle/>
          <a:p>
            <a:pPr>
              <a:buNone/>
            </a:pPr>
            <a:r>
              <a:rPr lang="en-US" sz="3600" dirty="0"/>
              <a:t>Steven Chu</a:t>
            </a:r>
          </a:p>
          <a:p>
            <a:pPr>
              <a:buNone/>
            </a:pPr>
            <a:r>
              <a:rPr lang="en-US" sz="1800" dirty="0"/>
              <a:t>(1948-</a:t>
            </a:r>
          </a:p>
          <a:p>
            <a:pPr>
              <a:buNone/>
            </a:pPr>
            <a:r>
              <a:rPr lang="en-US" sz="1800" dirty="0">
                <a:solidFill>
                  <a:srgbClr val="FF0000"/>
                </a:solidFill>
              </a:rPr>
              <a:t>United States Secretary of Energy</a:t>
            </a:r>
          </a:p>
          <a:p>
            <a:pPr>
              <a:buNone/>
            </a:pPr>
            <a:r>
              <a:rPr lang="en-US" sz="1800" dirty="0"/>
              <a:t> </a:t>
            </a:r>
          </a:p>
          <a:p>
            <a:pPr>
              <a:buNone/>
            </a:pPr>
            <a:r>
              <a:rPr lang="en-US" sz="1800" dirty="0"/>
              <a:t>Director of Lawrence Berkeley National Laboratory</a:t>
            </a:r>
          </a:p>
          <a:p>
            <a:pPr>
              <a:buNone/>
            </a:pPr>
            <a:r>
              <a:rPr lang="en-US" sz="1800" dirty="0"/>
              <a:t>Awarded Nobel Prize in Physics in 1997 </a:t>
            </a:r>
          </a:p>
          <a:p>
            <a:pPr marL="0">
              <a:lnSpc>
                <a:spcPct val="110000"/>
              </a:lnSpc>
              <a:spcBef>
                <a:spcPts val="0"/>
              </a:spcBef>
              <a:buNone/>
            </a:pPr>
            <a:r>
              <a:rPr lang="en-US" sz="1800" dirty="0"/>
              <a:t>Scientist and Professor of Physics and Molecular Biology</a:t>
            </a:r>
          </a:p>
          <a:p>
            <a:pPr>
              <a:buNone/>
            </a:pPr>
            <a:endParaRPr lang="en-US" sz="1800" dirty="0"/>
          </a:p>
          <a:p>
            <a:r>
              <a:rPr lang="en-US" sz="2000" dirty="0"/>
              <a:t>Vocal advocate for more research in alternative energy and nuclear energy</a:t>
            </a:r>
            <a:endParaRPr lang="en-US" sz="2000" dirty="0">
              <a:hlinkClick r:id="rId4"/>
            </a:endParaRPr>
          </a:p>
          <a:p>
            <a:pPr marL="0">
              <a:lnSpc>
                <a:spcPct val="110000"/>
              </a:lnSpc>
              <a:spcBef>
                <a:spcPts val="0"/>
              </a:spcBef>
              <a:tabLst>
                <a:tab pos="347663" algn="l"/>
              </a:tabLst>
            </a:pPr>
            <a:r>
              <a:rPr lang="en-US" sz="2000" dirty="0"/>
              <a:t>Conceived of a “glucose economy” where glucose from tropical plants 	is shipped like oil is today!  </a:t>
            </a:r>
          </a:p>
          <a:p>
            <a:pPr>
              <a:buNone/>
            </a:pPr>
            <a:endParaRPr lang="en-US" sz="1600" dirty="0">
              <a:hlinkClick r:id="rId4"/>
            </a:endParaRPr>
          </a:p>
          <a:p>
            <a:pPr>
              <a:buNone/>
            </a:pPr>
            <a:r>
              <a:rPr lang="en-US" sz="1600" dirty="0">
                <a:hlinkClick r:id="rId5"/>
              </a:rPr>
              <a:t>http://www.thedailyshow.com/watch/tue-july-21-2009/steven-chu</a:t>
            </a:r>
            <a:endParaRPr lang="en-US" sz="1600" dirty="0"/>
          </a:p>
          <a:p>
            <a:pPr>
              <a:buNone/>
            </a:pPr>
            <a:endParaRPr lang="en-US" dirty="0"/>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bout_usgbc-3.jpg"/>
          <p:cNvPicPr>
            <a:picLocks noChangeAspect="1"/>
          </p:cNvPicPr>
          <p:nvPr/>
        </p:nvPicPr>
        <p:blipFill>
          <a:blip r:embed="rId2"/>
          <a:srcRect/>
          <a:stretch>
            <a:fillRect/>
          </a:stretch>
        </p:blipFill>
        <p:spPr bwMode="auto">
          <a:xfrm>
            <a:off x="4114800" y="2209800"/>
            <a:ext cx="5029200" cy="4419600"/>
          </a:xfrm>
          <a:prstGeom prst="rect">
            <a:avLst/>
          </a:prstGeom>
          <a:noFill/>
          <a:ln w="9525">
            <a:noFill/>
            <a:miter lim="800000"/>
            <a:headEnd/>
            <a:tailEnd/>
          </a:ln>
        </p:spPr>
      </p:pic>
      <p:sp>
        <p:nvSpPr>
          <p:cNvPr id="2" name="Title 1"/>
          <p:cNvSpPr>
            <a:spLocks noGrp="1"/>
          </p:cNvSpPr>
          <p:nvPr>
            <p:ph type="title"/>
          </p:nvPr>
        </p:nvSpPr>
        <p:spPr>
          <a:xfrm>
            <a:off x="1371600" y="457200"/>
            <a:ext cx="7772400" cy="715962"/>
          </a:xfrm>
        </p:spPr>
        <p:txBody>
          <a:bodyPr>
            <a:normAutofit/>
          </a:bodyPr>
          <a:lstStyle/>
          <a:p>
            <a:r>
              <a:rPr lang="en-US" dirty="0"/>
              <a:t>THE USGBC</a:t>
            </a:r>
          </a:p>
        </p:txBody>
      </p:sp>
      <p:sp>
        <p:nvSpPr>
          <p:cNvPr id="3" name="Content Placeholder 2"/>
          <p:cNvSpPr>
            <a:spLocks noGrp="1"/>
          </p:cNvSpPr>
          <p:nvPr>
            <p:ph idx="1"/>
          </p:nvPr>
        </p:nvSpPr>
        <p:spPr>
          <a:xfrm>
            <a:off x="1371600" y="1219200"/>
            <a:ext cx="4267200" cy="5257800"/>
          </a:xfrm>
        </p:spPr>
        <p:txBody>
          <a:bodyPr>
            <a:normAutofit/>
          </a:bodyPr>
          <a:lstStyle/>
          <a:p>
            <a:r>
              <a:rPr lang="en-US" dirty="0"/>
              <a:t>The US Green Building Council</a:t>
            </a:r>
          </a:p>
          <a:p>
            <a:pPr lvl="1"/>
            <a:r>
              <a:rPr lang="en-US" dirty="0"/>
              <a:t>A non-profit organization that works with professionals, cities, states, the federal government and politicians to expand sustainable building practices.</a:t>
            </a:r>
          </a:p>
          <a:p>
            <a:endParaRPr lang="en-US" dirty="0"/>
          </a:p>
        </p:txBody>
      </p:sp>
      <p:sp>
        <p:nvSpPr>
          <p:cNvPr id="9" name="Text Placeholder 3"/>
          <p:cNvSpPr>
            <a:spLocks noGrp="1"/>
          </p:cNvSpPr>
          <p:nvPr>
            <p:ph type="body" sz="quarter" idx="13"/>
          </p:nvPr>
        </p:nvSpPr>
        <p:spPr>
          <a:xfrm>
            <a:off x="0" y="685800"/>
            <a:ext cx="1371600" cy="5105400"/>
          </a:xfrm>
        </p:spPr>
        <p:txBody>
          <a:bodyPr/>
          <a:lstStyle/>
          <a:p>
            <a:r>
              <a:rPr lang="en-US" dirty="0">
                <a:solidFill>
                  <a:schemeClr val="accent1">
                    <a:lumMod val="50000"/>
                  </a:schemeClr>
                </a:solidFill>
              </a:rPr>
              <a:t>ECO FOOTPRINT</a:t>
            </a:r>
          </a:p>
          <a:p>
            <a:r>
              <a:rPr lang="en-US" dirty="0">
                <a:solidFill>
                  <a:schemeClr val="accent1">
                    <a:lumMod val="50000"/>
                  </a:schemeClr>
                </a:solidFill>
              </a:rPr>
              <a:t>WATER</a:t>
            </a:r>
          </a:p>
          <a:p>
            <a:r>
              <a:rPr lang="en-US" dirty="0">
                <a:solidFill>
                  <a:schemeClr val="accent4">
                    <a:lumMod val="50000"/>
                  </a:schemeClr>
                </a:solidFill>
              </a:rPr>
              <a:t>ADVOCATES</a:t>
            </a:r>
          </a:p>
          <a:p>
            <a:r>
              <a:rPr lang="en-US" dirty="0"/>
              <a:t>ORGANIZATIONS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REVIEW ECOLOGICAL FOOTPRINT</a:t>
            </a:r>
          </a:p>
        </p:txBody>
      </p:sp>
      <p:sp>
        <p:nvSpPr>
          <p:cNvPr id="6" name="Content Placeholder 5"/>
          <p:cNvSpPr>
            <a:spLocks noGrp="1"/>
          </p:cNvSpPr>
          <p:nvPr>
            <p:ph idx="1"/>
          </p:nvPr>
        </p:nvSpPr>
        <p:spPr>
          <a:xfrm>
            <a:off x="1371600" y="1219201"/>
            <a:ext cx="7315200" cy="990600"/>
          </a:xfrm>
        </p:spPr>
        <p:txBody>
          <a:bodyPr>
            <a:normAutofit/>
          </a:bodyPr>
          <a:lstStyle/>
          <a:p>
            <a:pPr>
              <a:buNone/>
            </a:pPr>
            <a:r>
              <a:rPr lang="en-US" sz="2000" dirty="0">
                <a:hlinkClick r:id="rId2"/>
              </a:rPr>
              <a:t>www.footprintnetwork.org/gfn_sub.php?content=calculator</a:t>
            </a:r>
            <a:endParaRPr lang="en-US" sz="2000" dirty="0"/>
          </a:p>
          <a:p>
            <a:pPr>
              <a:buNone/>
            </a:pPr>
            <a:endParaRPr lang="en-US" dirty="0"/>
          </a:p>
        </p:txBody>
      </p:sp>
      <p:sp>
        <p:nvSpPr>
          <p:cNvPr id="7" name="TextBox 6"/>
          <p:cNvSpPr txBox="1"/>
          <p:nvPr/>
        </p:nvSpPr>
        <p:spPr>
          <a:xfrm>
            <a:off x="1371600" y="3810000"/>
            <a:ext cx="7315200" cy="369332"/>
          </a:xfrm>
          <a:prstGeom prst="rect">
            <a:avLst/>
          </a:prstGeom>
          <a:noFill/>
        </p:spPr>
        <p:txBody>
          <a:bodyPr wrap="square" rtlCol="0">
            <a:spAutoFit/>
          </a:bodyPr>
          <a:lstStyle/>
          <a:p>
            <a:r>
              <a:rPr lang="en-US" dirty="0">
                <a:hlinkClick r:id="rId3"/>
              </a:rPr>
              <a:t>http://www.gapminder.org/videos/what-stops-population-growth/</a:t>
            </a:r>
            <a:endParaRPr lang="en-US" dirty="0"/>
          </a:p>
        </p:txBody>
      </p:sp>
      <p:sp>
        <p:nvSpPr>
          <p:cNvPr id="8" name="TextBox 7"/>
          <p:cNvSpPr txBox="1"/>
          <p:nvPr/>
        </p:nvSpPr>
        <p:spPr>
          <a:xfrm>
            <a:off x="1447800" y="2133600"/>
            <a:ext cx="7010400" cy="1569660"/>
          </a:xfrm>
          <a:prstGeom prst="rect">
            <a:avLst/>
          </a:prstGeom>
          <a:noFill/>
        </p:spPr>
        <p:txBody>
          <a:bodyPr wrap="square" rtlCol="0">
            <a:spAutoFit/>
          </a:bodyPr>
          <a:lstStyle/>
          <a:p>
            <a:r>
              <a:rPr lang="en-US" sz="2400" dirty="0"/>
              <a:t>What does population growth mean?</a:t>
            </a:r>
          </a:p>
          <a:p>
            <a:r>
              <a:rPr lang="en-US" sz="2400" dirty="0"/>
              <a:t>What does the spreading of wealth mean? </a:t>
            </a:r>
          </a:p>
          <a:p>
            <a:r>
              <a:rPr lang="en-US" sz="2400" dirty="0"/>
              <a:t>Distribution of resources? </a:t>
            </a:r>
          </a:p>
          <a:p>
            <a:r>
              <a:rPr lang="en-US" sz="2400" dirty="0"/>
              <a:t>What is </a:t>
            </a:r>
            <a:r>
              <a:rPr lang="en-US" sz="2400" dirty="0" err="1"/>
              <a:t>Biocapacity</a:t>
            </a:r>
            <a:r>
              <a:rPr lang="en-US" sz="2400" dirty="0"/>
              <a:t>?</a:t>
            </a:r>
          </a:p>
        </p:txBody>
      </p:sp>
      <p:sp>
        <p:nvSpPr>
          <p:cNvPr id="9" name="TextBox 8"/>
          <p:cNvSpPr txBox="1"/>
          <p:nvPr/>
        </p:nvSpPr>
        <p:spPr>
          <a:xfrm>
            <a:off x="1524000" y="4419600"/>
            <a:ext cx="6096000" cy="461665"/>
          </a:xfrm>
          <a:prstGeom prst="rect">
            <a:avLst/>
          </a:prstGeom>
          <a:noFill/>
        </p:spPr>
        <p:txBody>
          <a:bodyPr wrap="square" rtlCol="0">
            <a:spAutoFit/>
          </a:bodyPr>
          <a:lstStyle/>
          <a:p>
            <a:r>
              <a:rPr lang="en-US" sz="2400" dirty="0"/>
              <a:t>Try it yourself: Design and Data! </a:t>
            </a:r>
          </a:p>
        </p:txBody>
      </p:sp>
      <p:sp>
        <p:nvSpPr>
          <p:cNvPr id="10" name="TextBox 9"/>
          <p:cNvSpPr txBox="1"/>
          <p:nvPr/>
        </p:nvSpPr>
        <p:spPr>
          <a:xfrm>
            <a:off x="1371600" y="4953000"/>
            <a:ext cx="7315200" cy="646331"/>
          </a:xfrm>
          <a:prstGeom prst="rect">
            <a:avLst/>
          </a:prstGeom>
          <a:noFill/>
        </p:spPr>
        <p:txBody>
          <a:bodyPr wrap="square" rtlCol="0">
            <a:spAutoFit/>
          </a:bodyPr>
          <a:lstStyle/>
          <a:p>
            <a:r>
              <a:rPr lang="en-US" dirty="0">
                <a:hlinkClick r:id="rId4"/>
              </a:rPr>
              <a:t>http://www.gapminder.org/</a:t>
            </a:r>
            <a:endParaRPr lang="en-US" dirty="0"/>
          </a:p>
          <a:p>
            <a:endParaRPr lang="en-US" dirty="0"/>
          </a:p>
        </p:txBody>
      </p:sp>
      <p:sp>
        <p:nvSpPr>
          <p:cNvPr id="12" name="Text Placeholder 3"/>
          <p:cNvSpPr>
            <a:spLocks noGrp="1"/>
          </p:cNvSpPr>
          <p:nvPr>
            <p:ph type="body" sz="quarter" idx="13"/>
          </p:nvPr>
        </p:nvSpPr>
        <p:spPr>
          <a:xfrm>
            <a:off x="0" y="685800"/>
            <a:ext cx="1371600" cy="5105400"/>
          </a:xfrm>
        </p:spPr>
        <p:txBody>
          <a:bodyPr/>
          <a:lstStyle/>
          <a:p>
            <a:r>
              <a:rPr lang="en-US" dirty="0">
                <a:solidFill>
                  <a:schemeClr val="bg2"/>
                </a:solidFill>
              </a:rPr>
              <a:t>ECO FOOTPRINT</a:t>
            </a:r>
          </a:p>
          <a:p>
            <a:r>
              <a:rPr lang="en-US" dirty="0">
                <a:solidFill>
                  <a:schemeClr val="accent1">
                    <a:lumMod val="50000"/>
                  </a:schemeClr>
                </a:solidFill>
              </a:rPr>
              <a:t>WATER</a:t>
            </a:r>
          </a:p>
          <a:p>
            <a:r>
              <a:rPr lang="en-US" dirty="0">
                <a:solidFill>
                  <a:schemeClr val="accent1">
                    <a:lumMod val="50000"/>
                  </a:schemeClr>
                </a:solidFill>
              </a:rPr>
              <a:t>ADVOCATES</a:t>
            </a:r>
          </a:p>
          <a:p>
            <a:r>
              <a:rPr lang="en-US" dirty="0">
                <a:solidFill>
                  <a:schemeClr val="accent1">
                    <a:lumMod val="50000"/>
                  </a:schemeClr>
                </a:solidFill>
              </a:rPr>
              <a:t>ORGANIZATIONS</a:t>
            </a:r>
          </a:p>
          <a:p>
            <a:endParaRPr lang="en-US" dirty="0"/>
          </a:p>
        </p:txBody>
      </p:sp>
      <p:sp>
        <p:nvSpPr>
          <p:cNvPr id="3" name="TextBox 2">
            <a:extLst>
              <a:ext uri="{FF2B5EF4-FFF2-40B4-BE49-F238E27FC236}">
                <a16:creationId xmlns:a16="http://schemas.microsoft.com/office/drawing/2014/main" id="{A24257BF-B042-CA4B-BC72-76D77E95B7AF}"/>
              </a:ext>
            </a:extLst>
          </p:cNvPr>
          <p:cNvSpPr txBox="1"/>
          <p:nvPr/>
        </p:nvSpPr>
        <p:spPr>
          <a:xfrm>
            <a:off x="6907576" y="2027104"/>
            <a:ext cx="184731" cy="369332"/>
          </a:xfrm>
          <a:prstGeom prst="rect">
            <a:avLst/>
          </a:prstGeom>
          <a:noFill/>
        </p:spPr>
        <p:txBody>
          <a:bodyPr wrap="none" rtlCol="0">
            <a:spAutoFit/>
          </a:bodyPr>
          <a:lstStyle/>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about_usgbc-6.jpg"/>
          <p:cNvPicPr>
            <a:picLocks noChangeAspect="1"/>
          </p:cNvPicPr>
          <p:nvPr/>
        </p:nvPicPr>
        <p:blipFill>
          <a:blip r:embed="rId2"/>
          <a:srcRect/>
          <a:stretch>
            <a:fillRect/>
          </a:stretch>
        </p:blipFill>
        <p:spPr bwMode="auto">
          <a:xfrm>
            <a:off x="2057400" y="1962150"/>
            <a:ext cx="6019800" cy="4514850"/>
          </a:xfrm>
          <a:prstGeom prst="rect">
            <a:avLst/>
          </a:prstGeom>
          <a:noFill/>
          <a:ln w="9525">
            <a:noFill/>
            <a:miter lim="800000"/>
            <a:headEnd/>
            <a:tailEnd/>
          </a:ln>
        </p:spPr>
      </p:pic>
      <p:sp>
        <p:nvSpPr>
          <p:cNvPr id="2" name="Title 1"/>
          <p:cNvSpPr>
            <a:spLocks noGrp="1"/>
          </p:cNvSpPr>
          <p:nvPr>
            <p:ph type="title"/>
          </p:nvPr>
        </p:nvSpPr>
        <p:spPr>
          <a:xfrm>
            <a:off x="1371600" y="457200"/>
            <a:ext cx="7772400" cy="715962"/>
          </a:xfrm>
        </p:spPr>
        <p:txBody>
          <a:bodyPr>
            <a:normAutofit/>
          </a:bodyPr>
          <a:lstStyle/>
          <a:p>
            <a:r>
              <a:rPr lang="en-US" dirty="0"/>
              <a:t>THE USGBC</a:t>
            </a:r>
          </a:p>
        </p:txBody>
      </p:sp>
      <p:sp>
        <p:nvSpPr>
          <p:cNvPr id="3" name="Content Placeholder 2"/>
          <p:cNvSpPr>
            <a:spLocks noGrp="1"/>
          </p:cNvSpPr>
          <p:nvPr>
            <p:ph idx="1"/>
          </p:nvPr>
        </p:nvSpPr>
        <p:spPr>
          <a:xfrm>
            <a:off x="1371600" y="1219200"/>
            <a:ext cx="7467600" cy="990600"/>
          </a:xfrm>
        </p:spPr>
        <p:txBody>
          <a:bodyPr>
            <a:normAutofit/>
          </a:bodyPr>
          <a:lstStyle/>
          <a:p>
            <a:r>
              <a:rPr lang="en-US" dirty="0"/>
              <a:t>The US Green Building Council</a:t>
            </a:r>
          </a:p>
          <a:p>
            <a:pPr lvl="1"/>
            <a:r>
              <a:rPr lang="en-US" dirty="0"/>
              <a:t>A national organization with local chapters</a:t>
            </a:r>
          </a:p>
          <a:p>
            <a:endParaRPr lang="en-US" dirty="0"/>
          </a:p>
        </p:txBody>
      </p:sp>
      <p:sp>
        <p:nvSpPr>
          <p:cNvPr id="9" name="Text Placeholder 3"/>
          <p:cNvSpPr>
            <a:spLocks noGrp="1"/>
          </p:cNvSpPr>
          <p:nvPr>
            <p:ph type="body" sz="quarter" idx="13"/>
          </p:nvPr>
        </p:nvSpPr>
        <p:spPr>
          <a:xfrm>
            <a:off x="0" y="685800"/>
            <a:ext cx="1371600" cy="5105400"/>
          </a:xfrm>
        </p:spPr>
        <p:txBody>
          <a:bodyPr/>
          <a:lstStyle/>
          <a:p>
            <a:r>
              <a:rPr lang="en-US" dirty="0">
                <a:solidFill>
                  <a:schemeClr val="accent1">
                    <a:lumMod val="50000"/>
                  </a:schemeClr>
                </a:solidFill>
              </a:rPr>
              <a:t>ECO FOOTPRINT</a:t>
            </a:r>
          </a:p>
          <a:p>
            <a:r>
              <a:rPr lang="en-US" dirty="0">
                <a:solidFill>
                  <a:schemeClr val="accent1">
                    <a:lumMod val="50000"/>
                  </a:schemeClr>
                </a:solidFill>
              </a:rPr>
              <a:t>WATER</a:t>
            </a:r>
          </a:p>
          <a:p>
            <a:r>
              <a:rPr lang="en-US" dirty="0">
                <a:solidFill>
                  <a:schemeClr val="accent4">
                    <a:lumMod val="50000"/>
                  </a:schemeClr>
                </a:solidFill>
              </a:rPr>
              <a:t>ADVOCATES</a:t>
            </a:r>
          </a:p>
          <a:p>
            <a:r>
              <a:rPr lang="en-US" dirty="0"/>
              <a:t>ORGANIZATIONS</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772400" cy="715962"/>
          </a:xfrm>
        </p:spPr>
        <p:txBody>
          <a:bodyPr>
            <a:normAutofit/>
          </a:bodyPr>
          <a:lstStyle/>
          <a:p>
            <a:r>
              <a:rPr lang="en-US" dirty="0"/>
              <a:t>THE USGBC</a:t>
            </a:r>
          </a:p>
        </p:txBody>
      </p:sp>
      <p:sp>
        <p:nvSpPr>
          <p:cNvPr id="3" name="Content Placeholder 2"/>
          <p:cNvSpPr>
            <a:spLocks noGrp="1"/>
          </p:cNvSpPr>
          <p:nvPr>
            <p:ph idx="1"/>
          </p:nvPr>
        </p:nvSpPr>
        <p:spPr>
          <a:xfrm>
            <a:off x="1371600" y="1219200"/>
            <a:ext cx="7315200" cy="5257800"/>
          </a:xfrm>
        </p:spPr>
        <p:txBody>
          <a:bodyPr>
            <a:normAutofit lnSpcReduction="10000"/>
          </a:bodyPr>
          <a:lstStyle/>
          <a:p>
            <a:r>
              <a:rPr lang="en-US" dirty="0"/>
              <a:t>The US Green Building Council</a:t>
            </a:r>
          </a:p>
          <a:p>
            <a:pPr lvl="1"/>
            <a:r>
              <a:rPr lang="en-US" dirty="0"/>
              <a:t>Guiding Principles:</a:t>
            </a:r>
          </a:p>
          <a:p>
            <a:pPr lvl="2"/>
            <a:r>
              <a:rPr lang="en-US" b="1" dirty="0"/>
              <a:t>SUSTAINABILITY</a:t>
            </a:r>
            <a:r>
              <a:rPr lang="en-US" dirty="0"/>
              <a:t> – respect the limits of natural systems and non-renewable resources by seeking solutions that produce an abundance of natural and social capital.</a:t>
            </a:r>
          </a:p>
          <a:p>
            <a:pPr lvl="2"/>
            <a:r>
              <a:rPr lang="en-US" b="1" dirty="0"/>
              <a:t>EQUITY </a:t>
            </a:r>
            <a:r>
              <a:rPr lang="en-US" dirty="0"/>
              <a:t>– respect all communities and cultures and </a:t>
            </a:r>
            <a:r>
              <a:rPr lang="en-US" dirty="0" err="1"/>
              <a:t>aspries</a:t>
            </a:r>
            <a:r>
              <a:rPr lang="en-US" dirty="0"/>
              <a:t> to an equal socio-economic opportunity for all.</a:t>
            </a:r>
          </a:p>
          <a:p>
            <a:pPr lvl="2"/>
            <a:r>
              <a:rPr lang="en-US" b="1" dirty="0"/>
              <a:t>INCLUSIVENESS</a:t>
            </a:r>
            <a:r>
              <a:rPr lang="en-US" dirty="0"/>
              <a:t> – practice and promote openness, broad participation and full consideration of consequence in all aspects of decision making processes.</a:t>
            </a:r>
          </a:p>
          <a:p>
            <a:pPr lvl="2"/>
            <a:r>
              <a:rPr lang="en-US" b="1" dirty="0"/>
              <a:t>PROGRESS </a:t>
            </a:r>
            <a:r>
              <a:rPr lang="en-US" dirty="0"/>
              <a:t>– strive for immediate and measurable indicators of environmental, social and economic prosperity.</a:t>
            </a:r>
          </a:p>
          <a:p>
            <a:pPr lvl="2"/>
            <a:r>
              <a:rPr lang="en-US" b="1" dirty="0"/>
              <a:t>CONNECTEDNESS </a:t>
            </a:r>
            <a:r>
              <a:rPr lang="en-US" dirty="0"/>
              <a:t>– recognize the critical linkage between humanity and nature as well as the importance of place-based decision-making to effect stewardship.</a:t>
            </a:r>
          </a:p>
          <a:p>
            <a:pPr lvl="2"/>
            <a:endParaRPr lang="en-US" dirty="0"/>
          </a:p>
          <a:p>
            <a:endParaRPr lang="en-US" dirty="0"/>
          </a:p>
          <a:p>
            <a:endParaRPr lang="en-US" dirty="0"/>
          </a:p>
        </p:txBody>
      </p:sp>
      <p:sp>
        <p:nvSpPr>
          <p:cNvPr id="8" name="Text Placeholder 3"/>
          <p:cNvSpPr>
            <a:spLocks noGrp="1"/>
          </p:cNvSpPr>
          <p:nvPr>
            <p:ph type="body" sz="quarter" idx="13"/>
          </p:nvPr>
        </p:nvSpPr>
        <p:spPr>
          <a:xfrm>
            <a:off x="0" y="685800"/>
            <a:ext cx="1371600" cy="5105400"/>
          </a:xfrm>
        </p:spPr>
        <p:txBody>
          <a:bodyPr/>
          <a:lstStyle/>
          <a:p>
            <a:r>
              <a:rPr lang="en-US" dirty="0">
                <a:solidFill>
                  <a:schemeClr val="accent1">
                    <a:lumMod val="50000"/>
                  </a:schemeClr>
                </a:solidFill>
              </a:rPr>
              <a:t>ECO FOOTPRINT</a:t>
            </a:r>
          </a:p>
          <a:p>
            <a:r>
              <a:rPr lang="en-US" dirty="0">
                <a:solidFill>
                  <a:schemeClr val="accent1">
                    <a:lumMod val="50000"/>
                  </a:schemeClr>
                </a:solidFill>
              </a:rPr>
              <a:t>WATER</a:t>
            </a:r>
          </a:p>
          <a:p>
            <a:r>
              <a:rPr lang="en-US" dirty="0">
                <a:solidFill>
                  <a:schemeClr val="accent1">
                    <a:lumMod val="50000"/>
                  </a:schemeClr>
                </a:solidFill>
              </a:rPr>
              <a:t>ADVOCATES</a:t>
            </a:r>
          </a:p>
          <a:p>
            <a:r>
              <a:rPr lang="en-US" dirty="0"/>
              <a:t>ORGANIZATIONS</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EED.jpg"/>
          <p:cNvPicPr>
            <a:picLocks noChangeAspect="1"/>
          </p:cNvPicPr>
          <p:nvPr/>
        </p:nvPicPr>
        <p:blipFill>
          <a:blip r:embed="rId2" cstate="screen"/>
          <a:stretch>
            <a:fillRect/>
          </a:stretch>
        </p:blipFill>
        <p:spPr>
          <a:xfrm rot="20700000">
            <a:off x="1994803" y="3217891"/>
            <a:ext cx="3621024" cy="4114800"/>
          </a:xfrm>
          <a:prstGeom prst="rect">
            <a:avLst/>
          </a:prstGeom>
          <a:ln>
            <a:solidFill>
              <a:schemeClr val="accent1"/>
            </a:solidFill>
          </a:ln>
          <a:effectLst>
            <a:outerShdw blurRad="50800" dist="38100" dir="18900000" algn="bl" rotWithShape="0">
              <a:prstClr val="black">
                <a:alpha val="40000"/>
              </a:prstClr>
            </a:outerShdw>
          </a:effectLst>
        </p:spPr>
      </p:pic>
      <p:pic>
        <p:nvPicPr>
          <p:cNvPr id="6" name="Picture 5" descr="Greenbuild.jpg"/>
          <p:cNvPicPr>
            <a:picLocks noChangeAspect="1"/>
          </p:cNvPicPr>
          <p:nvPr/>
        </p:nvPicPr>
        <p:blipFill>
          <a:blip r:embed="rId3" cstate="screen"/>
          <a:stretch>
            <a:fillRect/>
          </a:stretch>
        </p:blipFill>
        <p:spPr>
          <a:xfrm rot="20700000">
            <a:off x="5115793" y="3242269"/>
            <a:ext cx="3809405" cy="4114800"/>
          </a:xfrm>
          <a:prstGeom prst="rect">
            <a:avLst/>
          </a:prstGeom>
          <a:ln>
            <a:solidFill>
              <a:schemeClr val="accent1"/>
            </a:solidFill>
          </a:ln>
          <a:effectLst>
            <a:outerShdw blurRad="50800" dist="38100" dir="18900000" algn="bl" rotWithShape="0">
              <a:prstClr val="black">
                <a:alpha val="40000"/>
              </a:prstClr>
            </a:outerShdw>
          </a:effectLst>
        </p:spPr>
      </p:pic>
      <p:sp>
        <p:nvSpPr>
          <p:cNvPr id="2" name="Title 1"/>
          <p:cNvSpPr>
            <a:spLocks noGrp="1"/>
          </p:cNvSpPr>
          <p:nvPr>
            <p:ph type="title"/>
          </p:nvPr>
        </p:nvSpPr>
        <p:spPr>
          <a:xfrm>
            <a:off x="1371600" y="457200"/>
            <a:ext cx="7772400" cy="715962"/>
          </a:xfrm>
        </p:spPr>
        <p:txBody>
          <a:bodyPr>
            <a:normAutofit/>
          </a:bodyPr>
          <a:lstStyle/>
          <a:p>
            <a:r>
              <a:rPr lang="en-US" dirty="0"/>
              <a:t>THE USGBC</a:t>
            </a:r>
          </a:p>
        </p:txBody>
      </p:sp>
      <p:sp>
        <p:nvSpPr>
          <p:cNvPr id="3" name="Content Placeholder 2"/>
          <p:cNvSpPr>
            <a:spLocks noGrp="1"/>
          </p:cNvSpPr>
          <p:nvPr>
            <p:ph idx="1"/>
          </p:nvPr>
        </p:nvSpPr>
        <p:spPr>
          <a:xfrm>
            <a:off x="1371600" y="1219200"/>
            <a:ext cx="7162800" cy="5257800"/>
          </a:xfrm>
        </p:spPr>
        <p:txBody>
          <a:bodyPr>
            <a:normAutofit/>
          </a:bodyPr>
          <a:lstStyle/>
          <a:p>
            <a:r>
              <a:rPr lang="en-US" dirty="0"/>
              <a:t>The US Green Building Council</a:t>
            </a:r>
          </a:p>
          <a:p>
            <a:pPr lvl="1"/>
            <a:r>
              <a:rPr lang="en-US" dirty="0"/>
              <a:t>Created the LEED rating system</a:t>
            </a:r>
          </a:p>
          <a:p>
            <a:pPr lvl="1"/>
            <a:r>
              <a:rPr lang="en-US" dirty="0"/>
              <a:t>Hosts </a:t>
            </a:r>
            <a:r>
              <a:rPr lang="en-US" dirty="0" err="1"/>
              <a:t>Greenbuild</a:t>
            </a:r>
            <a:r>
              <a:rPr lang="en-US" dirty="0"/>
              <a:t>, </a:t>
            </a:r>
          </a:p>
          <a:p>
            <a:pPr lvl="2"/>
            <a:r>
              <a:rPr lang="en-US" dirty="0"/>
              <a:t>an annual conference and expo on green building.</a:t>
            </a:r>
          </a:p>
          <a:p>
            <a:pPr>
              <a:buNone/>
            </a:pPr>
            <a:endParaRPr lang="en-US" dirty="0"/>
          </a:p>
          <a:p>
            <a:endParaRPr lang="en-US" dirty="0"/>
          </a:p>
        </p:txBody>
      </p:sp>
      <p:sp>
        <p:nvSpPr>
          <p:cNvPr id="4" name="Text Placeholder 3"/>
          <p:cNvSpPr>
            <a:spLocks noGrp="1"/>
          </p:cNvSpPr>
          <p:nvPr>
            <p:ph type="body" sz="quarter" idx="13"/>
          </p:nvPr>
        </p:nvSpPr>
        <p:spPr/>
        <p:txBody>
          <a:bodyPr/>
          <a:lstStyle/>
          <a:p>
            <a:r>
              <a:rPr lang="en-US" dirty="0">
                <a:solidFill>
                  <a:schemeClr val="accent1">
                    <a:lumMod val="75000"/>
                  </a:schemeClr>
                </a:solidFill>
              </a:rPr>
              <a:t>REVIEW</a:t>
            </a:r>
          </a:p>
          <a:p>
            <a:r>
              <a:rPr lang="en-US" dirty="0">
                <a:solidFill>
                  <a:schemeClr val="accent1">
                    <a:lumMod val="75000"/>
                  </a:schemeClr>
                </a:solidFill>
              </a:rPr>
              <a:t>DISCUSS</a:t>
            </a:r>
          </a:p>
          <a:p>
            <a:r>
              <a:rPr lang="en-US" dirty="0"/>
              <a:t>VOICES OF SUSTAINABILITY</a:t>
            </a:r>
          </a:p>
          <a:p>
            <a:r>
              <a:rPr lang="en-US" dirty="0">
                <a:solidFill>
                  <a:schemeClr val="accent1">
                    <a:lumMod val="75000"/>
                  </a:schemeClr>
                </a:solidFill>
              </a:rPr>
              <a:t>VOCABULARY</a:t>
            </a:r>
          </a:p>
          <a:p>
            <a:r>
              <a:rPr lang="en-US" dirty="0">
                <a:solidFill>
                  <a:schemeClr val="accent1">
                    <a:lumMod val="75000"/>
                  </a:schemeClr>
                </a:solidFill>
              </a:rPr>
              <a:t>HOMEWORK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772400" cy="715962"/>
          </a:xfrm>
        </p:spPr>
        <p:txBody>
          <a:bodyPr>
            <a:normAutofit/>
          </a:bodyPr>
          <a:lstStyle/>
          <a:p>
            <a:r>
              <a:rPr lang="en-US" dirty="0"/>
              <a:t>THE USGBC</a:t>
            </a:r>
          </a:p>
        </p:txBody>
      </p:sp>
      <p:sp>
        <p:nvSpPr>
          <p:cNvPr id="3" name="Content Placeholder 2"/>
          <p:cNvSpPr>
            <a:spLocks noGrp="1"/>
          </p:cNvSpPr>
          <p:nvPr>
            <p:ph idx="1"/>
          </p:nvPr>
        </p:nvSpPr>
        <p:spPr>
          <a:xfrm>
            <a:off x="1371600" y="1219200"/>
            <a:ext cx="7315200" cy="5257800"/>
          </a:xfrm>
        </p:spPr>
        <p:txBody>
          <a:bodyPr>
            <a:normAutofit/>
          </a:bodyPr>
          <a:lstStyle/>
          <a:p>
            <a:r>
              <a:rPr lang="en-US" dirty="0"/>
              <a:t>The LEED rating system</a:t>
            </a:r>
          </a:p>
          <a:p>
            <a:pPr lvl="1"/>
            <a:r>
              <a:rPr lang="en-US" dirty="0"/>
              <a:t>The LEED (Leadership in Energy and Environmental Design) rating system was formalized 1998.</a:t>
            </a:r>
          </a:p>
          <a:p>
            <a:pPr lvl="1"/>
            <a:r>
              <a:rPr lang="en-US" dirty="0"/>
              <a:t>LEED rating is a points based system that gives certification level from lowest to highest of CERTIFIED, SILVER, GOLD, PLATINUM.</a:t>
            </a:r>
          </a:p>
          <a:p>
            <a:pPr lvl="2"/>
            <a:endParaRPr lang="en-US" dirty="0"/>
          </a:p>
          <a:p>
            <a:pPr>
              <a:buNone/>
            </a:pPr>
            <a:endParaRPr lang="en-US" dirty="0"/>
          </a:p>
          <a:p>
            <a:endParaRPr lang="en-US" dirty="0"/>
          </a:p>
        </p:txBody>
      </p:sp>
      <p:sp>
        <p:nvSpPr>
          <p:cNvPr id="5" name="Footer Placeholder 4"/>
          <p:cNvSpPr>
            <a:spLocks noGrp="1"/>
          </p:cNvSpPr>
          <p:nvPr>
            <p:ph type="ftr" sz="quarter" idx="3"/>
          </p:nvPr>
        </p:nvSpPr>
        <p:spPr/>
        <p:txBody>
          <a:bodyPr/>
          <a:lstStyle/>
          <a:p>
            <a:pPr algn="r"/>
            <a:r>
              <a:rPr lang="en-US"/>
              <a:t>OVERVIEW AND INTRODUCTION TO SUSTAINABILITY</a:t>
            </a:r>
            <a:endParaRPr lang="en-US" dirty="0"/>
          </a:p>
        </p:txBody>
      </p:sp>
      <p:pic>
        <p:nvPicPr>
          <p:cNvPr id="7" name="Picture 2" descr="about_leed-8.jpg"/>
          <p:cNvPicPr>
            <a:picLocks noChangeAspect="1"/>
          </p:cNvPicPr>
          <p:nvPr/>
        </p:nvPicPr>
        <p:blipFill>
          <a:blip r:embed="rId3"/>
          <a:srcRect/>
          <a:stretch>
            <a:fillRect/>
          </a:stretch>
        </p:blipFill>
        <p:spPr bwMode="auto">
          <a:xfrm>
            <a:off x="1676400" y="3581400"/>
            <a:ext cx="7239000" cy="2362200"/>
          </a:xfrm>
          <a:prstGeom prst="rect">
            <a:avLst/>
          </a:prstGeom>
          <a:noFill/>
          <a:ln w="9525">
            <a:noFill/>
            <a:miter lim="800000"/>
            <a:headEnd/>
            <a:tailEnd/>
          </a:ln>
        </p:spPr>
      </p:pic>
      <p:sp>
        <p:nvSpPr>
          <p:cNvPr id="9" name="Text Placeholder 3"/>
          <p:cNvSpPr>
            <a:spLocks noGrp="1"/>
          </p:cNvSpPr>
          <p:nvPr>
            <p:ph type="body" sz="quarter" idx="13"/>
          </p:nvPr>
        </p:nvSpPr>
        <p:spPr>
          <a:xfrm>
            <a:off x="0" y="685800"/>
            <a:ext cx="1371600" cy="5105400"/>
          </a:xfrm>
        </p:spPr>
        <p:txBody>
          <a:bodyPr/>
          <a:lstStyle/>
          <a:p>
            <a:r>
              <a:rPr lang="en-US" dirty="0">
                <a:solidFill>
                  <a:schemeClr val="accent1">
                    <a:lumMod val="50000"/>
                  </a:schemeClr>
                </a:solidFill>
              </a:rPr>
              <a:t>ECO FOOTPRINT</a:t>
            </a:r>
          </a:p>
          <a:p>
            <a:r>
              <a:rPr lang="en-US" dirty="0">
                <a:solidFill>
                  <a:schemeClr val="accent1">
                    <a:lumMod val="50000"/>
                  </a:schemeClr>
                </a:solidFill>
              </a:rPr>
              <a:t>WATER</a:t>
            </a:r>
          </a:p>
          <a:p>
            <a:r>
              <a:rPr lang="en-US" dirty="0">
                <a:solidFill>
                  <a:schemeClr val="accent1">
                    <a:lumMod val="50000"/>
                  </a:schemeClr>
                </a:solidFill>
              </a:rPr>
              <a:t>ADVOCATES</a:t>
            </a:r>
          </a:p>
          <a:p>
            <a:r>
              <a:rPr lang="en-US" dirty="0"/>
              <a:t>ORGANIZATIONS</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772400" cy="715962"/>
          </a:xfrm>
        </p:spPr>
        <p:txBody>
          <a:bodyPr>
            <a:normAutofit/>
          </a:bodyPr>
          <a:lstStyle/>
          <a:p>
            <a:r>
              <a:rPr lang="en-US" dirty="0"/>
              <a:t>THE USGBC</a:t>
            </a:r>
          </a:p>
        </p:txBody>
      </p:sp>
      <p:sp>
        <p:nvSpPr>
          <p:cNvPr id="3" name="Content Placeholder 2"/>
          <p:cNvSpPr>
            <a:spLocks noGrp="1"/>
          </p:cNvSpPr>
          <p:nvPr>
            <p:ph idx="1"/>
          </p:nvPr>
        </p:nvSpPr>
        <p:spPr>
          <a:xfrm>
            <a:off x="1371600" y="1219200"/>
            <a:ext cx="7315200" cy="1905000"/>
          </a:xfrm>
        </p:spPr>
        <p:txBody>
          <a:bodyPr>
            <a:normAutofit/>
          </a:bodyPr>
          <a:lstStyle/>
          <a:p>
            <a:r>
              <a:rPr lang="en-US" dirty="0"/>
              <a:t>The LEED rating system</a:t>
            </a:r>
          </a:p>
          <a:p>
            <a:pPr lvl="1"/>
            <a:r>
              <a:rPr lang="en-US" dirty="0"/>
              <a:t>Until 2006 was only applicable to new construction, now covers 6 areas of the construction and development process.</a:t>
            </a:r>
          </a:p>
          <a:p>
            <a:pPr lvl="1"/>
            <a:r>
              <a:rPr lang="en-US" dirty="0"/>
              <a:t>LEED has grown from 6 volunteers, to 200 volunteers on 20 committees and 150 professional staff.</a:t>
            </a:r>
          </a:p>
          <a:p>
            <a:pPr>
              <a:buNone/>
            </a:pPr>
            <a:endParaRPr lang="en-US" dirty="0"/>
          </a:p>
          <a:p>
            <a:endParaRPr lang="en-US" dirty="0"/>
          </a:p>
        </p:txBody>
      </p:sp>
      <p:pic>
        <p:nvPicPr>
          <p:cNvPr id="7" name="Picture 6" descr="Docs3455.jpg"/>
          <p:cNvPicPr>
            <a:picLocks noChangeAspect="1"/>
          </p:cNvPicPr>
          <p:nvPr/>
        </p:nvPicPr>
        <p:blipFill>
          <a:blip r:embed="rId3"/>
          <a:stretch>
            <a:fillRect/>
          </a:stretch>
        </p:blipFill>
        <p:spPr>
          <a:xfrm>
            <a:off x="2209800" y="3200399"/>
            <a:ext cx="4495800" cy="2944749"/>
          </a:xfrm>
          <a:prstGeom prst="rect">
            <a:avLst/>
          </a:prstGeom>
        </p:spPr>
      </p:pic>
      <p:sp>
        <p:nvSpPr>
          <p:cNvPr id="9" name="Text Placeholder 3"/>
          <p:cNvSpPr>
            <a:spLocks noGrp="1"/>
          </p:cNvSpPr>
          <p:nvPr>
            <p:ph type="body" sz="quarter" idx="13"/>
          </p:nvPr>
        </p:nvSpPr>
        <p:spPr>
          <a:xfrm>
            <a:off x="0" y="685800"/>
            <a:ext cx="1371600" cy="5105400"/>
          </a:xfrm>
        </p:spPr>
        <p:txBody>
          <a:bodyPr/>
          <a:lstStyle/>
          <a:p>
            <a:r>
              <a:rPr lang="en-US" dirty="0">
                <a:solidFill>
                  <a:schemeClr val="accent1">
                    <a:lumMod val="50000"/>
                  </a:schemeClr>
                </a:solidFill>
              </a:rPr>
              <a:t>ECO FOOTPRINT</a:t>
            </a:r>
          </a:p>
          <a:p>
            <a:r>
              <a:rPr lang="en-US" dirty="0">
                <a:solidFill>
                  <a:schemeClr val="accent1">
                    <a:lumMod val="50000"/>
                  </a:schemeClr>
                </a:solidFill>
              </a:rPr>
              <a:t>WATER</a:t>
            </a:r>
          </a:p>
          <a:p>
            <a:r>
              <a:rPr lang="en-US" dirty="0">
                <a:solidFill>
                  <a:schemeClr val="accent1">
                    <a:lumMod val="50000"/>
                  </a:schemeClr>
                </a:solidFill>
              </a:rPr>
              <a:t>ADVOCATES</a:t>
            </a:r>
          </a:p>
          <a:p>
            <a:r>
              <a:rPr lang="en-US" dirty="0"/>
              <a:t>ORGANIZATIONS</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772400" cy="715962"/>
          </a:xfrm>
        </p:spPr>
        <p:txBody>
          <a:bodyPr>
            <a:normAutofit/>
          </a:bodyPr>
          <a:lstStyle/>
          <a:p>
            <a:r>
              <a:rPr lang="en-US" dirty="0"/>
              <a:t>OTHER GREEN ORGANIZATIONS</a:t>
            </a:r>
          </a:p>
        </p:txBody>
      </p:sp>
      <p:sp>
        <p:nvSpPr>
          <p:cNvPr id="3" name="Content Placeholder 2"/>
          <p:cNvSpPr>
            <a:spLocks noGrp="1"/>
          </p:cNvSpPr>
          <p:nvPr>
            <p:ph idx="1"/>
          </p:nvPr>
        </p:nvSpPr>
        <p:spPr>
          <a:xfrm>
            <a:off x="1371600" y="1219200"/>
            <a:ext cx="7315200" cy="5181600"/>
          </a:xfrm>
        </p:spPr>
        <p:txBody>
          <a:bodyPr>
            <a:normAutofit lnSpcReduction="10000"/>
          </a:bodyPr>
          <a:lstStyle/>
          <a:p>
            <a:r>
              <a:rPr lang="en-US" dirty="0"/>
              <a:t>World Green Building Council</a:t>
            </a:r>
          </a:p>
          <a:p>
            <a:pPr lvl="1"/>
            <a:r>
              <a:rPr lang="en-US" dirty="0"/>
              <a:t>Founded in 1999 with meeting of 8 countries (US, Australia, Spain, UK, Japan, UAE, Russia, Canada)</a:t>
            </a:r>
          </a:p>
          <a:p>
            <a:pPr lvl="1"/>
            <a:r>
              <a:rPr lang="en-US" dirty="0" err="1"/>
              <a:t>WorldGBC</a:t>
            </a:r>
            <a:r>
              <a:rPr lang="en-US" dirty="0"/>
              <a:t> formalized in 2002 as a coalition of GBC’s from around the world</a:t>
            </a:r>
          </a:p>
          <a:p>
            <a:r>
              <a:rPr lang="en-US" dirty="0"/>
              <a:t>World Health Organization</a:t>
            </a:r>
          </a:p>
          <a:p>
            <a:pPr lvl="1"/>
            <a:r>
              <a:rPr lang="en-US" dirty="0"/>
              <a:t>Authority for health within the United Nations system</a:t>
            </a:r>
          </a:p>
          <a:p>
            <a:r>
              <a:rPr lang="en-US" dirty="0"/>
              <a:t>Green Building Certification Institute</a:t>
            </a:r>
          </a:p>
          <a:p>
            <a:pPr lvl="1"/>
            <a:r>
              <a:rPr lang="en-US" dirty="0"/>
              <a:t>GBCI is a USGBC organization created specifically to oversee Professional Accreditation.</a:t>
            </a:r>
          </a:p>
          <a:p>
            <a:pPr lvl="1"/>
            <a:r>
              <a:rPr lang="en-US" dirty="0"/>
              <a:t>January 2009 full launch</a:t>
            </a:r>
          </a:p>
          <a:p>
            <a:r>
              <a:rPr lang="en-US" dirty="0"/>
              <a:t>Cradle to Cradle</a:t>
            </a:r>
          </a:p>
          <a:p>
            <a:pPr lvl="1"/>
            <a:r>
              <a:rPr lang="en-US" dirty="0"/>
              <a:t>Certification provides a company with a means to tangibly measure achievement in environmentally-intelligent design</a:t>
            </a:r>
          </a:p>
          <a:p>
            <a:pPr lvl="2"/>
            <a:endParaRPr lang="en-US" dirty="0"/>
          </a:p>
          <a:p>
            <a:endParaRPr lang="en-US" dirty="0"/>
          </a:p>
          <a:p>
            <a:endParaRPr lang="en-US" dirty="0"/>
          </a:p>
          <a:p>
            <a:endParaRPr lang="en-US" dirty="0"/>
          </a:p>
        </p:txBody>
      </p:sp>
      <p:sp>
        <p:nvSpPr>
          <p:cNvPr id="8" name="Text Placeholder 3"/>
          <p:cNvSpPr>
            <a:spLocks noGrp="1"/>
          </p:cNvSpPr>
          <p:nvPr>
            <p:ph type="body" sz="quarter" idx="13"/>
          </p:nvPr>
        </p:nvSpPr>
        <p:spPr>
          <a:xfrm>
            <a:off x="0" y="685800"/>
            <a:ext cx="1371600" cy="5105400"/>
          </a:xfrm>
        </p:spPr>
        <p:txBody>
          <a:bodyPr/>
          <a:lstStyle/>
          <a:p>
            <a:r>
              <a:rPr lang="en-US" dirty="0">
                <a:solidFill>
                  <a:schemeClr val="accent1">
                    <a:lumMod val="50000"/>
                  </a:schemeClr>
                </a:solidFill>
              </a:rPr>
              <a:t>ECO FOOTPRINT</a:t>
            </a:r>
          </a:p>
          <a:p>
            <a:r>
              <a:rPr lang="en-US" dirty="0">
                <a:solidFill>
                  <a:schemeClr val="accent1">
                    <a:lumMod val="50000"/>
                  </a:schemeClr>
                </a:solidFill>
              </a:rPr>
              <a:t>WATER</a:t>
            </a:r>
          </a:p>
          <a:p>
            <a:r>
              <a:rPr lang="en-US" dirty="0">
                <a:solidFill>
                  <a:schemeClr val="accent1">
                    <a:lumMod val="50000"/>
                  </a:schemeClr>
                </a:solidFill>
              </a:rPr>
              <a:t>ADVOCATES</a:t>
            </a:r>
          </a:p>
          <a:p>
            <a:r>
              <a:rPr lang="en-US" dirty="0"/>
              <a:t>ORGANIZATIONS</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a:t>
            </a:r>
          </a:p>
        </p:txBody>
      </p:sp>
      <p:sp>
        <p:nvSpPr>
          <p:cNvPr id="3" name="Content Placeholder 2"/>
          <p:cNvSpPr>
            <a:spLocks noGrp="1"/>
          </p:cNvSpPr>
          <p:nvPr>
            <p:ph idx="1"/>
          </p:nvPr>
        </p:nvSpPr>
        <p:spPr>
          <a:xfrm>
            <a:off x="1371600" y="1219200"/>
            <a:ext cx="7620000" cy="5181600"/>
          </a:xfrm>
        </p:spPr>
        <p:txBody>
          <a:bodyPr>
            <a:normAutofit lnSpcReduction="10000"/>
          </a:bodyPr>
          <a:lstStyle/>
          <a:p>
            <a:pPr marL="457200" indent="-457200">
              <a:buAutoNum type="arabicPeriod"/>
            </a:pPr>
            <a:r>
              <a:rPr lang="en-US" dirty="0"/>
              <a:t>Gould, </a:t>
            </a:r>
            <a:r>
              <a:rPr lang="en-US" dirty="0" err="1"/>
              <a:t>Kira</a:t>
            </a:r>
            <a:r>
              <a:rPr lang="en-US" dirty="0"/>
              <a:t> &amp; Lance </a:t>
            </a:r>
            <a:r>
              <a:rPr lang="en-US" dirty="0" err="1"/>
              <a:t>Hosey</a:t>
            </a:r>
            <a:r>
              <a:rPr lang="en-US" dirty="0"/>
              <a:t>, </a:t>
            </a:r>
            <a:r>
              <a:rPr lang="en-US" i="1" dirty="0"/>
              <a:t>Women in Green: Voices of Sustainable Design</a:t>
            </a:r>
            <a:r>
              <a:rPr lang="en-US" dirty="0"/>
              <a:t>, </a:t>
            </a:r>
            <a:r>
              <a:rPr lang="en-US" dirty="0" err="1"/>
              <a:t>ECOtone</a:t>
            </a:r>
            <a:r>
              <a:rPr lang="en-US" dirty="0"/>
              <a:t> Publishing Company, 2007</a:t>
            </a:r>
          </a:p>
          <a:p>
            <a:pPr marL="457200" indent="-457200">
              <a:buAutoNum type="arabicPeriod"/>
            </a:pPr>
            <a:r>
              <a:rPr lang="en-US" dirty="0"/>
              <a:t>Lear, </a:t>
            </a:r>
            <a:r>
              <a:rPr lang="en-US" dirty="0" err="1"/>
              <a:t>Lina</a:t>
            </a:r>
            <a:r>
              <a:rPr lang="en-US" dirty="0"/>
              <a:t>, </a:t>
            </a:r>
            <a:r>
              <a:rPr lang="en-US" i="1" dirty="0">
                <a:hlinkClick r:id="rId2"/>
              </a:rPr>
              <a:t>www.rachelcarson.org</a:t>
            </a:r>
            <a:r>
              <a:rPr lang="en-US" dirty="0"/>
              <a:t>, 2008</a:t>
            </a:r>
          </a:p>
          <a:p>
            <a:pPr marL="457200" indent="-457200">
              <a:buAutoNum type="arabicPeriod"/>
            </a:pPr>
            <a:r>
              <a:rPr lang="en-US" dirty="0">
                <a:hlinkClick r:id="rId3"/>
              </a:rPr>
              <a:t>http://www.who.int/dg/brundtland/bruntland/en/index.html</a:t>
            </a:r>
            <a:r>
              <a:rPr lang="en-US" dirty="0"/>
              <a:t>, 2008</a:t>
            </a:r>
          </a:p>
          <a:p>
            <a:pPr marL="457200" indent="-457200">
              <a:buAutoNum type="arabicPeriod"/>
            </a:pPr>
            <a:r>
              <a:rPr lang="en-US" dirty="0">
                <a:hlinkClick r:id="rId4"/>
              </a:rPr>
              <a:t>http://en.wikipedia.org/wiki/Ian_McHarg</a:t>
            </a:r>
            <a:r>
              <a:rPr lang="en-US" dirty="0"/>
              <a:t>, 2008</a:t>
            </a:r>
          </a:p>
          <a:p>
            <a:pPr marL="457200" indent="-457200">
              <a:buAutoNum type="arabicPeriod"/>
            </a:pPr>
            <a:r>
              <a:rPr lang="en-US" dirty="0" err="1"/>
              <a:t>Margulis</a:t>
            </a:r>
            <a:r>
              <a:rPr lang="en-US" dirty="0"/>
              <a:t>, Lynn, James Corner, and Brian Hawthorne, Ed. </a:t>
            </a:r>
            <a:r>
              <a:rPr lang="en-US" i="1" dirty="0"/>
              <a:t>Ian </a:t>
            </a:r>
            <a:r>
              <a:rPr lang="en-US" i="1" dirty="0" err="1"/>
              <a:t>McHarg</a:t>
            </a:r>
            <a:r>
              <a:rPr lang="en-US" i="1" dirty="0"/>
              <a:t>: Conversations with Students</a:t>
            </a:r>
            <a:r>
              <a:rPr lang="en-US" dirty="0"/>
              <a:t>, Princeton Architectural Press, 2007</a:t>
            </a:r>
          </a:p>
          <a:p>
            <a:pPr marL="457200" indent="-457200">
              <a:buAutoNum type="arabicPeriod"/>
            </a:pPr>
            <a:r>
              <a:rPr lang="en-US" dirty="0">
                <a:hlinkClick r:id="rId5"/>
              </a:rPr>
              <a:t>http://en.wikipedia.org/wiki/Buckminster_Fuller</a:t>
            </a:r>
            <a:endParaRPr lang="en-US" dirty="0"/>
          </a:p>
          <a:p>
            <a:pPr marL="457200" indent="-457200">
              <a:buAutoNum type="arabicPeriod"/>
            </a:pPr>
            <a:r>
              <a:rPr lang="en-US" dirty="0">
                <a:hlinkClick r:id="rId6"/>
              </a:rPr>
              <a:t>http://www.awakenedwoman.com/toms_trim_tab.htm</a:t>
            </a:r>
            <a:endParaRPr lang="en-US" dirty="0"/>
          </a:p>
          <a:p>
            <a:pPr marL="457200" indent="-457200">
              <a:buAutoNum type="arabicPeriod"/>
            </a:pPr>
            <a:r>
              <a:rPr lang="en-US" dirty="0">
                <a:hlinkClick r:id="rId7"/>
              </a:rPr>
              <a:t>http://mbdc.com/c2c_home.htm</a:t>
            </a:r>
            <a:endParaRPr lang="en-US" dirty="0"/>
          </a:p>
          <a:p>
            <a:pPr marL="457200" indent="-457200">
              <a:buAutoNum type="arabicPeriod"/>
            </a:pPr>
            <a:r>
              <a:rPr lang="en-US" dirty="0"/>
              <a:t>http://www.mcdonough.com/full.htm</a:t>
            </a:r>
          </a:p>
        </p:txBody>
      </p:sp>
      <p:sp>
        <p:nvSpPr>
          <p:cNvPr id="7" name="Text Placeholder 3"/>
          <p:cNvSpPr>
            <a:spLocks noGrp="1"/>
          </p:cNvSpPr>
          <p:nvPr>
            <p:ph type="body" sz="quarter" idx="13"/>
          </p:nvPr>
        </p:nvSpPr>
        <p:spPr>
          <a:xfrm>
            <a:off x="0" y="685800"/>
            <a:ext cx="1371600" cy="5105400"/>
          </a:xfrm>
        </p:spPr>
        <p:txBody>
          <a:bodyPr/>
          <a:lstStyle/>
          <a:p>
            <a:r>
              <a:rPr lang="en-US" dirty="0">
                <a:solidFill>
                  <a:schemeClr val="accent1">
                    <a:lumMod val="50000"/>
                  </a:schemeClr>
                </a:solidFill>
              </a:rPr>
              <a:t>ECO FOOTPRINT</a:t>
            </a:r>
          </a:p>
          <a:p>
            <a:r>
              <a:rPr lang="en-US" dirty="0">
                <a:solidFill>
                  <a:schemeClr val="accent1">
                    <a:lumMod val="50000"/>
                  </a:schemeClr>
                </a:solidFill>
              </a:rPr>
              <a:t>WATER</a:t>
            </a:r>
          </a:p>
          <a:p>
            <a:r>
              <a:rPr lang="en-US" dirty="0">
                <a:solidFill>
                  <a:schemeClr val="accent1">
                    <a:lumMod val="50000"/>
                  </a:schemeClr>
                </a:solidFill>
              </a:rPr>
              <a:t>ADVOCATES</a:t>
            </a:r>
          </a:p>
          <a:p>
            <a:r>
              <a:rPr lang="en-US" dirty="0">
                <a:solidFill>
                  <a:schemeClr val="bg2"/>
                </a:solidFill>
              </a:rPr>
              <a:t>ORGANIZATIONS</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ootprintEnd.jpg"/>
          <p:cNvPicPr>
            <a:picLocks noChangeAspect="1"/>
          </p:cNvPicPr>
          <p:nvPr/>
        </p:nvPicPr>
        <p:blipFill>
          <a:blip r:embed="rId2"/>
          <a:stretch>
            <a:fillRect/>
          </a:stretch>
        </p:blipFill>
        <p:spPr>
          <a:xfrm>
            <a:off x="2209800" y="762000"/>
            <a:ext cx="5417058" cy="486617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06_world_region.gif"/>
          <p:cNvPicPr>
            <a:picLocks noChangeAspect="1"/>
          </p:cNvPicPr>
          <p:nvPr/>
        </p:nvPicPr>
        <p:blipFill>
          <a:blip r:embed="rId2"/>
          <a:srcRect t="13827"/>
          <a:stretch>
            <a:fillRect/>
          </a:stretch>
        </p:blipFill>
        <p:spPr>
          <a:xfrm>
            <a:off x="2286000" y="3124200"/>
            <a:ext cx="6324600" cy="3239794"/>
          </a:xfrm>
          <a:prstGeom prst="rect">
            <a:avLst/>
          </a:prstGeom>
        </p:spPr>
      </p:pic>
      <p:sp>
        <p:nvSpPr>
          <p:cNvPr id="2" name="Title 1"/>
          <p:cNvSpPr>
            <a:spLocks noGrp="1"/>
          </p:cNvSpPr>
          <p:nvPr>
            <p:ph type="title"/>
          </p:nvPr>
        </p:nvSpPr>
        <p:spPr>
          <a:xfrm>
            <a:off x="1371600" y="457200"/>
            <a:ext cx="7772400" cy="715962"/>
          </a:xfrm>
        </p:spPr>
        <p:txBody>
          <a:bodyPr>
            <a:normAutofit/>
          </a:bodyPr>
          <a:lstStyle/>
          <a:p>
            <a:r>
              <a:rPr lang="en-US" dirty="0"/>
              <a:t>ECOLOGICAL FOOTPRINT</a:t>
            </a:r>
          </a:p>
        </p:txBody>
      </p:sp>
      <p:sp>
        <p:nvSpPr>
          <p:cNvPr id="3" name="Content Placeholder 2"/>
          <p:cNvSpPr>
            <a:spLocks noGrp="1"/>
          </p:cNvSpPr>
          <p:nvPr>
            <p:ph idx="1"/>
          </p:nvPr>
        </p:nvSpPr>
        <p:spPr>
          <a:xfrm>
            <a:off x="1447800" y="1219201"/>
            <a:ext cx="7543800" cy="2438400"/>
          </a:xfrm>
        </p:spPr>
        <p:txBody>
          <a:bodyPr/>
          <a:lstStyle/>
          <a:p>
            <a:r>
              <a:rPr lang="en-US" dirty="0"/>
              <a:t>National Footprints:</a:t>
            </a:r>
          </a:p>
          <a:p>
            <a:pPr lvl="1"/>
            <a:r>
              <a:rPr lang="en-US" dirty="0"/>
              <a:t>Wealthy, industrialized nations have a higher ecological footprint.</a:t>
            </a:r>
          </a:p>
          <a:p>
            <a:pPr lvl="1"/>
            <a:r>
              <a:rPr lang="en-US" dirty="0"/>
              <a:t>As more nations industrialize and the standard of living increases, there is increased pressure on the earth’s resources	</a:t>
            </a:r>
            <a:endParaRPr lang="en-US" dirty="0">
              <a:solidFill>
                <a:schemeClr val="bg1">
                  <a:lumMod val="50000"/>
                </a:schemeClr>
              </a:solidFill>
            </a:endParaRPr>
          </a:p>
          <a:p>
            <a:endParaRPr lang="en-US" dirty="0"/>
          </a:p>
          <a:p>
            <a:endParaRPr lang="en-US" dirty="0"/>
          </a:p>
        </p:txBody>
      </p:sp>
      <p:sp>
        <p:nvSpPr>
          <p:cNvPr id="9" name="Text Placeholder 3"/>
          <p:cNvSpPr>
            <a:spLocks noGrp="1"/>
          </p:cNvSpPr>
          <p:nvPr>
            <p:ph type="body" sz="quarter" idx="13"/>
          </p:nvPr>
        </p:nvSpPr>
        <p:spPr>
          <a:xfrm>
            <a:off x="0" y="685800"/>
            <a:ext cx="1371600" cy="5105400"/>
          </a:xfrm>
        </p:spPr>
        <p:txBody>
          <a:bodyPr/>
          <a:lstStyle/>
          <a:p>
            <a:r>
              <a:rPr lang="en-US" dirty="0">
                <a:solidFill>
                  <a:schemeClr val="bg2"/>
                </a:solidFill>
              </a:rPr>
              <a:t>ECO FOOTPRINT</a:t>
            </a:r>
          </a:p>
          <a:p>
            <a:r>
              <a:rPr lang="en-US" dirty="0">
                <a:solidFill>
                  <a:schemeClr val="accent1">
                    <a:lumMod val="50000"/>
                  </a:schemeClr>
                </a:solidFill>
              </a:rPr>
              <a:t>WATER</a:t>
            </a:r>
          </a:p>
          <a:p>
            <a:r>
              <a:rPr lang="en-US" dirty="0">
                <a:solidFill>
                  <a:schemeClr val="accent1">
                    <a:lumMod val="50000"/>
                  </a:schemeClr>
                </a:solidFill>
              </a:rPr>
              <a:t>ADVOCATES</a:t>
            </a:r>
          </a:p>
          <a:p>
            <a:r>
              <a:rPr lang="en-US" dirty="0">
                <a:solidFill>
                  <a:schemeClr val="accent1">
                    <a:lumMod val="50000"/>
                  </a:schemeClr>
                </a:solidFill>
              </a:rPr>
              <a:t>ORGANIZATIONS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ootprint3-9.jpg"/>
          <p:cNvPicPr>
            <a:picLocks noChangeAspect="1"/>
          </p:cNvPicPr>
          <p:nvPr/>
        </p:nvPicPr>
        <p:blipFill>
          <a:blip r:embed="rId2"/>
          <a:srcRect b="15956"/>
          <a:stretch>
            <a:fillRect/>
          </a:stretch>
        </p:blipFill>
        <p:spPr>
          <a:xfrm>
            <a:off x="4563028" y="914400"/>
            <a:ext cx="4320540" cy="5410200"/>
          </a:xfrm>
          <a:prstGeom prst="rect">
            <a:avLst/>
          </a:prstGeom>
          <a:noFill/>
          <a:ln>
            <a:noFill/>
          </a:ln>
        </p:spPr>
      </p:pic>
      <p:sp>
        <p:nvSpPr>
          <p:cNvPr id="2" name="Title 1"/>
          <p:cNvSpPr>
            <a:spLocks noGrp="1"/>
          </p:cNvSpPr>
          <p:nvPr>
            <p:ph type="title"/>
          </p:nvPr>
        </p:nvSpPr>
        <p:spPr>
          <a:xfrm>
            <a:off x="1371600" y="457200"/>
            <a:ext cx="7772400" cy="715962"/>
          </a:xfrm>
        </p:spPr>
        <p:txBody>
          <a:bodyPr>
            <a:normAutofit/>
          </a:bodyPr>
          <a:lstStyle/>
          <a:p>
            <a:r>
              <a:rPr lang="en-US" dirty="0"/>
              <a:t>ECOLOGICAL FOOTPRINT</a:t>
            </a:r>
          </a:p>
        </p:txBody>
      </p:sp>
      <p:sp>
        <p:nvSpPr>
          <p:cNvPr id="3" name="Content Placeholder 2"/>
          <p:cNvSpPr>
            <a:spLocks noGrp="1"/>
          </p:cNvSpPr>
          <p:nvPr>
            <p:ph idx="1"/>
          </p:nvPr>
        </p:nvSpPr>
        <p:spPr>
          <a:xfrm>
            <a:off x="1524000" y="1219200"/>
            <a:ext cx="4800600" cy="4906963"/>
          </a:xfrm>
        </p:spPr>
        <p:txBody>
          <a:bodyPr/>
          <a:lstStyle/>
          <a:p>
            <a:r>
              <a:rPr lang="en-US" dirty="0"/>
              <a:t>Individual Footprints:</a:t>
            </a:r>
          </a:p>
          <a:p>
            <a:pPr lvl="1"/>
            <a:r>
              <a:rPr lang="en-US" dirty="0"/>
              <a:t>Personal affluence is often associated with an increase in material possessions, and access to rare materials and luxuries</a:t>
            </a:r>
          </a:p>
          <a:p>
            <a:pPr lvl="1"/>
            <a:r>
              <a:rPr lang="en-US" dirty="0"/>
              <a:t>An urban lifestyle results in a lower individual footprint</a:t>
            </a:r>
          </a:p>
          <a:p>
            <a:pPr marL="460375" lvl="1" indent="1588">
              <a:buNone/>
            </a:pPr>
            <a:endParaRPr lang="en-US" i="1" dirty="0"/>
          </a:p>
          <a:p>
            <a:pPr marL="460375" lvl="1" indent="1588">
              <a:buNone/>
            </a:pPr>
            <a:r>
              <a:rPr lang="en-US" i="1" dirty="0"/>
              <a:t>What can we do as individuals </a:t>
            </a:r>
          </a:p>
          <a:p>
            <a:pPr marL="460375" lvl="1" indent="1588">
              <a:buNone/>
            </a:pPr>
            <a:r>
              <a:rPr lang="en-US" i="1" dirty="0"/>
              <a:t>to reduce our impact </a:t>
            </a:r>
          </a:p>
          <a:p>
            <a:pPr marL="460375" lvl="1" indent="1588">
              <a:buNone/>
            </a:pPr>
            <a:r>
              <a:rPr lang="en-US" i="1" dirty="0"/>
              <a:t>on the earth?</a:t>
            </a:r>
          </a:p>
          <a:p>
            <a:pPr>
              <a:buNone/>
            </a:pPr>
            <a:r>
              <a:rPr lang="en-US" dirty="0"/>
              <a:t>	</a:t>
            </a:r>
            <a:endParaRPr lang="en-US" dirty="0">
              <a:solidFill>
                <a:schemeClr val="bg1">
                  <a:lumMod val="50000"/>
                </a:schemeClr>
              </a:solidFill>
            </a:endParaRPr>
          </a:p>
          <a:p>
            <a:endParaRPr lang="en-US" dirty="0"/>
          </a:p>
          <a:p>
            <a:endParaRPr lang="en-US" dirty="0"/>
          </a:p>
        </p:txBody>
      </p:sp>
      <p:sp>
        <p:nvSpPr>
          <p:cNvPr id="9" name="Text Placeholder 3"/>
          <p:cNvSpPr>
            <a:spLocks noGrp="1"/>
          </p:cNvSpPr>
          <p:nvPr>
            <p:ph type="body" sz="quarter" idx="13"/>
          </p:nvPr>
        </p:nvSpPr>
        <p:spPr/>
        <p:txBody>
          <a:bodyPr/>
          <a:lstStyle/>
          <a:p>
            <a:r>
              <a:rPr lang="en-US" dirty="0">
                <a:solidFill>
                  <a:schemeClr val="bg2"/>
                </a:solidFill>
              </a:rPr>
              <a:t>ECO FOOTPRINT</a:t>
            </a:r>
          </a:p>
          <a:p>
            <a:r>
              <a:rPr lang="en-US" dirty="0">
                <a:solidFill>
                  <a:schemeClr val="accent1">
                    <a:lumMod val="50000"/>
                  </a:schemeClr>
                </a:solidFill>
              </a:rPr>
              <a:t>WATER</a:t>
            </a:r>
          </a:p>
          <a:p>
            <a:r>
              <a:rPr lang="en-US" dirty="0">
                <a:solidFill>
                  <a:schemeClr val="accent1">
                    <a:lumMod val="50000"/>
                  </a:schemeClr>
                </a:solidFill>
              </a:rPr>
              <a:t>ADVOCATES</a:t>
            </a:r>
          </a:p>
          <a:p>
            <a:r>
              <a:rPr lang="en-US" dirty="0">
                <a:solidFill>
                  <a:schemeClr val="accent1">
                    <a:lumMod val="50000"/>
                  </a:schemeClr>
                </a:solidFill>
              </a:rPr>
              <a:t>ORGANIZATIONS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772400" cy="715962"/>
          </a:xfrm>
        </p:spPr>
        <p:txBody>
          <a:bodyPr>
            <a:normAutofit/>
          </a:bodyPr>
          <a:lstStyle/>
          <a:p>
            <a:r>
              <a:rPr lang="en-US" dirty="0"/>
              <a:t>ECOLOGICAL FOOTPRINT</a:t>
            </a:r>
          </a:p>
        </p:txBody>
      </p:sp>
      <p:sp>
        <p:nvSpPr>
          <p:cNvPr id="3" name="Content Placeholder 2"/>
          <p:cNvSpPr>
            <a:spLocks noGrp="1"/>
          </p:cNvSpPr>
          <p:nvPr>
            <p:ph idx="1"/>
          </p:nvPr>
        </p:nvSpPr>
        <p:spPr>
          <a:xfrm>
            <a:off x="1524000" y="1219200"/>
            <a:ext cx="7315200" cy="1447799"/>
          </a:xfrm>
        </p:spPr>
        <p:txBody>
          <a:bodyPr>
            <a:normAutofit/>
          </a:bodyPr>
          <a:lstStyle/>
          <a:p>
            <a:r>
              <a:rPr lang="en-US" dirty="0"/>
              <a:t>Effect of Industrialization on Ecological Footprint:</a:t>
            </a:r>
          </a:p>
          <a:p>
            <a:pPr lvl="1"/>
            <a:r>
              <a:rPr lang="en-US" dirty="0"/>
              <a:t>Prolonged excavation of non-renewable resources reduces the earth’s overall capacity to support life, while at the same time human’s are increasing demand.</a:t>
            </a:r>
          </a:p>
        </p:txBody>
      </p:sp>
      <p:pic>
        <p:nvPicPr>
          <p:cNvPr id="9" name="Picture 8" descr="06_world_debio.gif"/>
          <p:cNvPicPr>
            <a:picLocks noChangeAspect="1"/>
          </p:cNvPicPr>
          <p:nvPr/>
        </p:nvPicPr>
        <p:blipFill>
          <a:blip r:embed="rId2"/>
          <a:stretch>
            <a:fillRect/>
          </a:stretch>
        </p:blipFill>
        <p:spPr>
          <a:xfrm>
            <a:off x="1447800" y="2971800"/>
            <a:ext cx="3333750" cy="3352800"/>
          </a:xfrm>
          <a:prstGeom prst="rect">
            <a:avLst/>
          </a:prstGeom>
        </p:spPr>
      </p:pic>
      <p:pic>
        <p:nvPicPr>
          <p:cNvPr id="10" name="Picture 9" descr="06_world_efbio.gif"/>
          <p:cNvPicPr>
            <a:picLocks noChangeAspect="1"/>
          </p:cNvPicPr>
          <p:nvPr/>
        </p:nvPicPr>
        <p:blipFill>
          <a:blip r:embed="rId3"/>
          <a:stretch>
            <a:fillRect/>
          </a:stretch>
        </p:blipFill>
        <p:spPr>
          <a:xfrm>
            <a:off x="5181600" y="2971800"/>
            <a:ext cx="3333750" cy="3343275"/>
          </a:xfrm>
          <a:prstGeom prst="rect">
            <a:avLst/>
          </a:prstGeom>
        </p:spPr>
      </p:pic>
      <p:sp>
        <p:nvSpPr>
          <p:cNvPr id="11" name="Text Placeholder 3"/>
          <p:cNvSpPr>
            <a:spLocks noGrp="1"/>
          </p:cNvSpPr>
          <p:nvPr>
            <p:ph type="body" sz="quarter" idx="13"/>
          </p:nvPr>
        </p:nvSpPr>
        <p:spPr>
          <a:xfrm>
            <a:off x="0" y="685800"/>
            <a:ext cx="1371600" cy="5105400"/>
          </a:xfrm>
        </p:spPr>
        <p:txBody>
          <a:bodyPr/>
          <a:lstStyle/>
          <a:p>
            <a:r>
              <a:rPr lang="en-US" dirty="0">
                <a:solidFill>
                  <a:schemeClr val="bg2"/>
                </a:solidFill>
              </a:rPr>
              <a:t>ECO FOOTPRINT</a:t>
            </a:r>
          </a:p>
          <a:p>
            <a:r>
              <a:rPr lang="en-US" dirty="0">
                <a:solidFill>
                  <a:schemeClr val="accent1">
                    <a:lumMod val="50000"/>
                  </a:schemeClr>
                </a:solidFill>
              </a:rPr>
              <a:t>WATER</a:t>
            </a:r>
          </a:p>
          <a:p>
            <a:r>
              <a:rPr lang="en-US" dirty="0">
                <a:solidFill>
                  <a:schemeClr val="accent1">
                    <a:lumMod val="50000"/>
                  </a:schemeClr>
                </a:solidFill>
              </a:rPr>
              <a:t>ADVOCATES</a:t>
            </a:r>
          </a:p>
          <a:p>
            <a:r>
              <a:rPr lang="en-US" dirty="0">
                <a:solidFill>
                  <a:schemeClr val="accent1">
                    <a:lumMod val="50000"/>
                  </a:schemeClr>
                </a:solidFill>
              </a:rPr>
              <a:t>ORGANIZATIONS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Sustainability Class\footprint example.jpg"/>
          <p:cNvPicPr>
            <a:picLocks noChangeAspect="1" noChangeArrowheads="1"/>
          </p:cNvPicPr>
          <p:nvPr/>
        </p:nvPicPr>
        <p:blipFill>
          <a:blip r:embed="rId2" cstate="screen"/>
          <a:srcRect/>
          <a:stretch>
            <a:fillRect/>
          </a:stretch>
        </p:blipFill>
        <p:spPr bwMode="auto">
          <a:xfrm rot="-60000">
            <a:off x="2010645" y="199692"/>
            <a:ext cx="5476527" cy="6537156"/>
          </a:xfrm>
          <a:prstGeom prst="rect">
            <a:avLst/>
          </a:prstGeom>
          <a:noFill/>
        </p:spPr>
      </p:pic>
      <p:sp>
        <p:nvSpPr>
          <p:cNvPr id="9" name="Oval 8"/>
          <p:cNvSpPr/>
          <p:nvPr/>
        </p:nvSpPr>
        <p:spPr>
          <a:xfrm>
            <a:off x="5029200" y="5715000"/>
            <a:ext cx="1752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p:cNvSpPr>
            <a:spLocks noGrp="1"/>
          </p:cNvSpPr>
          <p:nvPr>
            <p:ph type="body" sz="quarter" idx="13"/>
          </p:nvPr>
        </p:nvSpPr>
        <p:spPr>
          <a:xfrm>
            <a:off x="0" y="685800"/>
            <a:ext cx="1371600" cy="5105400"/>
          </a:xfrm>
        </p:spPr>
        <p:txBody>
          <a:bodyPr/>
          <a:lstStyle/>
          <a:p>
            <a:r>
              <a:rPr lang="en-US" dirty="0">
                <a:solidFill>
                  <a:schemeClr val="bg2"/>
                </a:solidFill>
              </a:rPr>
              <a:t>ECO FOOTPRINT</a:t>
            </a:r>
          </a:p>
          <a:p>
            <a:r>
              <a:rPr lang="en-US" dirty="0">
                <a:solidFill>
                  <a:schemeClr val="accent1">
                    <a:lumMod val="50000"/>
                  </a:schemeClr>
                </a:solidFill>
              </a:rPr>
              <a:t>WATER</a:t>
            </a:r>
          </a:p>
          <a:p>
            <a:r>
              <a:rPr lang="en-US" dirty="0">
                <a:solidFill>
                  <a:schemeClr val="accent1">
                    <a:lumMod val="50000"/>
                  </a:schemeClr>
                </a:solidFill>
              </a:rPr>
              <a:t>ADVOCATES</a:t>
            </a:r>
          </a:p>
          <a:p>
            <a:r>
              <a:rPr lang="en-US" dirty="0">
                <a:solidFill>
                  <a:schemeClr val="accent1">
                    <a:lumMod val="50000"/>
                  </a:schemeClr>
                </a:solidFill>
              </a:rPr>
              <a:t>ORGANIZATIONS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otprint example 2.jpg"/>
          <p:cNvPicPr>
            <a:picLocks noChangeAspect="1"/>
          </p:cNvPicPr>
          <p:nvPr/>
        </p:nvPicPr>
        <p:blipFill>
          <a:blip r:embed="rId2" cstate="screen"/>
          <a:srcRect/>
          <a:stretch>
            <a:fillRect/>
          </a:stretch>
        </p:blipFill>
        <p:spPr>
          <a:xfrm rot="60000">
            <a:off x="2152799" y="46135"/>
            <a:ext cx="5343628" cy="6485560"/>
          </a:xfrm>
          <a:prstGeom prst="rect">
            <a:avLst/>
          </a:prstGeom>
        </p:spPr>
      </p:pic>
      <p:sp>
        <p:nvSpPr>
          <p:cNvPr id="7" name="Oval 6"/>
          <p:cNvSpPr/>
          <p:nvPr/>
        </p:nvSpPr>
        <p:spPr>
          <a:xfrm>
            <a:off x="6172200" y="3505200"/>
            <a:ext cx="1752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257800" y="6096000"/>
            <a:ext cx="1752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p:cNvSpPr>
            <a:spLocks noGrp="1"/>
          </p:cNvSpPr>
          <p:nvPr>
            <p:ph type="body" sz="quarter" idx="13"/>
          </p:nvPr>
        </p:nvSpPr>
        <p:spPr>
          <a:xfrm>
            <a:off x="0" y="685800"/>
            <a:ext cx="1371600" cy="5105400"/>
          </a:xfrm>
        </p:spPr>
        <p:txBody>
          <a:bodyPr/>
          <a:lstStyle/>
          <a:p>
            <a:r>
              <a:rPr lang="en-US" dirty="0">
                <a:solidFill>
                  <a:schemeClr val="bg2"/>
                </a:solidFill>
              </a:rPr>
              <a:t>ECO FOOTPRINT</a:t>
            </a:r>
          </a:p>
          <a:p>
            <a:r>
              <a:rPr lang="en-US" dirty="0">
                <a:solidFill>
                  <a:schemeClr val="accent1">
                    <a:lumMod val="50000"/>
                  </a:schemeClr>
                </a:solidFill>
              </a:rPr>
              <a:t>WATER</a:t>
            </a:r>
          </a:p>
          <a:p>
            <a:r>
              <a:rPr lang="en-US" dirty="0">
                <a:solidFill>
                  <a:schemeClr val="accent1">
                    <a:lumMod val="50000"/>
                  </a:schemeClr>
                </a:solidFill>
              </a:rPr>
              <a:t>ADVOCATES</a:t>
            </a:r>
          </a:p>
          <a:p>
            <a:r>
              <a:rPr lang="en-US" dirty="0">
                <a:solidFill>
                  <a:schemeClr val="accent1">
                    <a:lumMod val="50000"/>
                  </a:schemeClr>
                </a:solidFill>
              </a:rPr>
              <a:t>ORGANIZATIONS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543800" cy="688975"/>
          </a:xfrm>
        </p:spPr>
        <p:txBody>
          <a:bodyPr>
            <a:normAutofit/>
          </a:bodyPr>
          <a:lstStyle/>
          <a:p>
            <a:r>
              <a:rPr lang="en-US" dirty="0"/>
              <a:t>ADVOCATES  &amp; GREEN ORGANIZATIONS</a:t>
            </a:r>
          </a:p>
        </p:txBody>
      </p:sp>
    </p:spTree>
  </p:cSld>
  <p:clrMapOvr>
    <a:masterClrMapping/>
  </p:clrMapOvr>
</p:sld>
</file>

<file path=ppt/theme/theme1.xml><?xml version="1.0" encoding="utf-8"?>
<a:theme xmlns:a="http://schemas.openxmlformats.org/drawingml/2006/main" name="ARCH 2450 POWERPOINT TEMPLATE">
  <a:themeElements>
    <a:clrScheme name="ARCH 2450">
      <a:dk1>
        <a:srgbClr val="000000"/>
      </a:dk1>
      <a:lt1>
        <a:srgbClr val="FFFFFF"/>
      </a:lt1>
      <a:dk2>
        <a:srgbClr val="9BBB59"/>
      </a:dk2>
      <a:lt2>
        <a:srgbClr val="FFFFFF"/>
      </a:lt2>
      <a:accent1>
        <a:srgbClr val="4F81BD"/>
      </a:accent1>
      <a:accent2>
        <a:srgbClr val="4BACC6"/>
      </a:accent2>
      <a:accent3>
        <a:srgbClr val="9BBB59"/>
      </a:accent3>
      <a:accent4>
        <a:srgbClr val="0000FF"/>
      </a:accent4>
      <a:accent5>
        <a:srgbClr val="B7DDE8"/>
      </a:accent5>
      <a:accent6>
        <a:srgbClr val="F79646"/>
      </a:accent6>
      <a:hlink>
        <a:srgbClr val="7F7F7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ARCH 2450 POWERPOINT TEMPLATE</Template>
  <TotalTime>6498</TotalTime>
  <Words>2567</Words>
  <Application>Microsoft Macintosh PowerPoint</Application>
  <PresentationFormat>On-screen Show (4:3)</PresentationFormat>
  <Paragraphs>384</Paragraphs>
  <Slides>37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Wingdings</vt:lpstr>
      <vt:lpstr>ARCH 2450 POWERPOINT TEMPLATE</vt:lpstr>
      <vt:lpstr>PowerPoint Presentation</vt:lpstr>
      <vt:lpstr>ECOLOGICAL FOOTPRINT</vt:lpstr>
      <vt:lpstr>REVIEW ECOLOGICAL FOOTPRINT</vt:lpstr>
      <vt:lpstr>ECOLOGICAL FOOTPRINT</vt:lpstr>
      <vt:lpstr>ECOLOGICAL FOOTPRINT</vt:lpstr>
      <vt:lpstr>ECOLOGICAL FOOTPRINT</vt:lpstr>
      <vt:lpstr>PowerPoint Presentation</vt:lpstr>
      <vt:lpstr>PowerPoint Presentation</vt:lpstr>
      <vt:lpstr>ADVOCATES  &amp; GREEN ORGANIZATIONS</vt:lpstr>
      <vt:lpstr>OUTLINE</vt:lpstr>
      <vt:lpstr>http://www.heartland.org/events/NewYork09/news.html </vt:lpstr>
      <vt:lpstr>ADVOCATES: THE VOICES BEHIND SUSTAINABILITY IN ARCHITECTURE</vt:lpstr>
      <vt:lpstr>RACHEL CARSON (1907-1964)</vt:lpstr>
      <vt:lpstr>RACHEL CARSON (1907-1964)</vt:lpstr>
      <vt:lpstr>WASHINGTON POST, 1953</vt:lpstr>
      <vt:lpstr>RACHEL CARSON (1907-1964)</vt:lpstr>
      <vt:lpstr>JANE JACOBS (1916-2006)</vt:lpstr>
      <vt:lpstr>JANE JACOBS (1916-2006)</vt:lpstr>
      <vt:lpstr>IAN McHARG (1920-2001)</vt:lpstr>
      <vt:lpstr>IAN McHARG (1920-2001)</vt:lpstr>
      <vt:lpstr>THE NEW URBANISTS</vt:lpstr>
      <vt:lpstr>THE NEW URBANISTS</vt:lpstr>
      <vt:lpstr>THE NEW URBANISTS </vt:lpstr>
      <vt:lpstr>WILLIAM McDONOUGH &amp; MICHAEL BRAUNGART</vt:lpstr>
      <vt:lpstr>CRADLE TO CRADLE PRODUCTS</vt:lpstr>
      <vt:lpstr>Current Voices</vt:lpstr>
      <vt:lpstr>Current Voices</vt:lpstr>
      <vt:lpstr>Current Voices</vt:lpstr>
      <vt:lpstr>THE USGBC</vt:lpstr>
      <vt:lpstr>THE USGBC</vt:lpstr>
      <vt:lpstr>THE USGBC</vt:lpstr>
      <vt:lpstr>THE USGBC</vt:lpstr>
      <vt:lpstr>THE USGBC</vt:lpstr>
      <vt:lpstr>THE USGBC</vt:lpstr>
      <vt:lpstr>OTHER GREEN ORGANIZATIONS</vt:lpstr>
      <vt:lpstr>BIBLIOGRAPHY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AND INTRODUCTION TO SUSTAINABILITY</dc:title>
  <dc:creator>Carmen Trudell</dc:creator>
  <cp:lastModifiedBy>Illya Azaroff</cp:lastModifiedBy>
  <cp:revision>147</cp:revision>
  <dcterms:created xsi:type="dcterms:W3CDTF">2008-07-24T23:59:39Z</dcterms:created>
  <dcterms:modified xsi:type="dcterms:W3CDTF">2021-02-09T20:59:55Z</dcterms:modified>
</cp:coreProperties>
</file>