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8"/>
  </p:notesMasterIdLst>
  <p:handoutMasterIdLst>
    <p:handoutMasterId r:id="rId89"/>
  </p:handoutMasterIdLst>
  <p:sldIdLst>
    <p:sldId id="256" r:id="rId2"/>
    <p:sldId id="257" r:id="rId3"/>
    <p:sldId id="258" r:id="rId4"/>
    <p:sldId id="261" r:id="rId5"/>
    <p:sldId id="262" r:id="rId6"/>
    <p:sldId id="259" r:id="rId7"/>
    <p:sldId id="260" r:id="rId8"/>
    <p:sldId id="286" r:id="rId9"/>
    <p:sldId id="356" r:id="rId10"/>
    <p:sldId id="357" r:id="rId11"/>
    <p:sldId id="280" r:id="rId12"/>
    <p:sldId id="282" r:id="rId13"/>
    <p:sldId id="283" r:id="rId14"/>
    <p:sldId id="281" r:id="rId15"/>
    <p:sldId id="267" r:id="rId16"/>
    <p:sldId id="265" r:id="rId17"/>
    <p:sldId id="268" r:id="rId18"/>
    <p:sldId id="289" r:id="rId19"/>
    <p:sldId id="269" r:id="rId20"/>
    <p:sldId id="291" r:id="rId21"/>
    <p:sldId id="352"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53" r:id="rId70"/>
    <p:sldId id="273" r:id="rId71"/>
    <p:sldId id="292" r:id="rId72"/>
    <p:sldId id="278" r:id="rId73"/>
    <p:sldId id="293" r:id="rId74"/>
    <p:sldId id="279" r:id="rId75"/>
    <p:sldId id="294" r:id="rId76"/>
    <p:sldId id="277" r:id="rId77"/>
    <p:sldId id="355" r:id="rId78"/>
    <p:sldId id="274" r:id="rId79"/>
    <p:sldId id="300" r:id="rId80"/>
    <p:sldId id="297" r:id="rId81"/>
    <p:sldId id="298" r:id="rId82"/>
    <p:sldId id="299" r:id="rId83"/>
    <p:sldId id="349" r:id="rId84"/>
    <p:sldId id="350" r:id="rId85"/>
    <p:sldId id="276" r:id="rId86"/>
    <p:sldId id="351" r:id="rId8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24" autoAdjust="0"/>
  </p:normalViewPr>
  <p:slideViewPr>
    <p:cSldViewPr>
      <p:cViewPr varScale="1">
        <p:scale>
          <a:sx n="65" d="100"/>
          <a:sy n="65" d="100"/>
        </p:scale>
        <p:origin x="16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FEC5A64-52E7-4B7A-91A1-3EE77B41C565}" type="datetimeFigureOut">
              <a:rPr lang="en-US" smtClean="0"/>
              <a:pPr/>
              <a:t>1/27/2014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5D7DDEE-9975-492B-BC23-FBEA2AA62C0F}" type="slidenum">
              <a:rPr lang="en-US" smtClean="0"/>
              <a:pPr/>
              <a:t>‹#›</a:t>
            </a:fld>
            <a:endParaRPr lang="en-US"/>
          </a:p>
        </p:txBody>
      </p:sp>
    </p:spTree>
    <p:extLst>
      <p:ext uri="{BB962C8B-B14F-4D97-AF65-F5344CB8AC3E}">
        <p14:creationId xmlns:p14="http://schemas.microsoft.com/office/powerpoint/2010/main" val="101418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A70364-8A43-4EB9-9987-A1B64701A508}" type="datetimeFigureOut">
              <a:rPr lang="en-US" smtClean="0"/>
              <a:pPr/>
              <a:t>1/27/2014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0B6330C-17B4-45E8-B41F-BA5C131FD479}" type="slidenum">
              <a:rPr lang="en-US" smtClean="0"/>
              <a:pPr/>
              <a:t>‹#›</a:t>
            </a:fld>
            <a:endParaRPr lang="en-US"/>
          </a:p>
        </p:txBody>
      </p:sp>
    </p:spTree>
    <p:extLst>
      <p:ext uri="{BB962C8B-B14F-4D97-AF65-F5344CB8AC3E}">
        <p14:creationId xmlns:p14="http://schemas.microsoft.com/office/powerpoint/2010/main" val="14196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annual U.S. market</a:t>
            </a:r>
            <a:r>
              <a:rPr lang="en-US" baseline="0" dirty="0" smtClean="0"/>
              <a:t> in green building products and services was more than $7 billion in 2005, $12 billion in 2007 and projected to increase to $60 billion  by 2010.  (www.usgbc.org/DisplayPage.aspx?CMSPageID-124)</a:t>
            </a:r>
            <a:endParaRPr lang="en-US" dirty="0"/>
          </a:p>
        </p:txBody>
      </p:sp>
      <p:sp>
        <p:nvSpPr>
          <p:cNvPr id="4" name="Slide Number Placeholder 3"/>
          <p:cNvSpPr>
            <a:spLocks noGrp="1"/>
          </p:cNvSpPr>
          <p:nvPr>
            <p:ph type="sldNum" sz="quarter" idx="10"/>
          </p:nvPr>
        </p:nvSpPr>
        <p:spPr/>
        <p:txBody>
          <a:bodyPr/>
          <a:lstStyle/>
          <a:p>
            <a:fld id="{F0B6330C-17B4-45E8-B41F-BA5C131FD479}" type="slidenum">
              <a:rPr lang="en-US" smtClean="0"/>
              <a:pPr/>
              <a:t>4</a:t>
            </a:fld>
            <a:endParaRPr lang="en-US"/>
          </a:p>
        </p:txBody>
      </p:sp>
    </p:spTree>
    <p:extLst>
      <p:ext uri="{BB962C8B-B14F-4D97-AF65-F5344CB8AC3E}">
        <p14:creationId xmlns:p14="http://schemas.microsoft.com/office/powerpoint/2010/main" val="328824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 study: Aldo Leopold Foundation, Legacy Center</a:t>
            </a:r>
          </a:p>
          <a:p>
            <a:r>
              <a:rPr lang="en-US" dirty="0" smtClean="0"/>
              <a:t>Home Depot</a:t>
            </a:r>
            <a:r>
              <a:rPr lang="en-US" baseline="0" dirty="0" smtClean="0"/>
              <a:t> Foundation – awards for sustainable </a:t>
            </a:r>
            <a:r>
              <a:rPr lang="en-US" baseline="0" smtClean="0"/>
              <a:t>affordable housing</a:t>
            </a:r>
            <a:endParaRPr lang="en-US" dirty="0"/>
          </a:p>
        </p:txBody>
      </p:sp>
      <p:sp>
        <p:nvSpPr>
          <p:cNvPr id="4" name="Slide Number Placeholder 3"/>
          <p:cNvSpPr>
            <a:spLocks noGrp="1"/>
          </p:cNvSpPr>
          <p:nvPr>
            <p:ph type="sldNum" sz="quarter" idx="10"/>
          </p:nvPr>
        </p:nvSpPr>
        <p:spPr/>
        <p:txBody>
          <a:bodyPr/>
          <a:lstStyle/>
          <a:p>
            <a:fld id="{F0B6330C-17B4-45E8-B41F-BA5C131FD479}" type="slidenum">
              <a:rPr lang="en-US" smtClean="0"/>
              <a:pPr/>
              <a:t>74</a:t>
            </a:fld>
            <a:endParaRPr lang="en-US"/>
          </a:p>
        </p:txBody>
      </p:sp>
    </p:spTree>
    <p:extLst>
      <p:ext uri="{BB962C8B-B14F-4D97-AF65-F5344CB8AC3E}">
        <p14:creationId xmlns:p14="http://schemas.microsoft.com/office/powerpoint/2010/main" val="276281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 study: Aldo Leopold Foundation, Legacy Center</a:t>
            </a:r>
          </a:p>
          <a:p>
            <a:r>
              <a:rPr lang="en-US" dirty="0" smtClean="0"/>
              <a:t>Home Depot</a:t>
            </a:r>
            <a:r>
              <a:rPr lang="en-US" baseline="0" dirty="0" smtClean="0"/>
              <a:t> Foundation – awards for sustainable </a:t>
            </a:r>
            <a:r>
              <a:rPr lang="en-US" baseline="0" smtClean="0"/>
              <a:t>affordable housing</a:t>
            </a:r>
            <a:endParaRPr lang="en-US" dirty="0"/>
          </a:p>
        </p:txBody>
      </p:sp>
      <p:sp>
        <p:nvSpPr>
          <p:cNvPr id="4" name="Slide Number Placeholder 3"/>
          <p:cNvSpPr>
            <a:spLocks noGrp="1"/>
          </p:cNvSpPr>
          <p:nvPr>
            <p:ph type="sldNum" sz="quarter" idx="10"/>
          </p:nvPr>
        </p:nvSpPr>
        <p:spPr/>
        <p:txBody>
          <a:bodyPr/>
          <a:lstStyle/>
          <a:p>
            <a:fld id="{F0B6330C-17B4-45E8-B41F-BA5C131FD479}" type="slidenum">
              <a:rPr lang="en-US" smtClean="0"/>
              <a:pPr/>
              <a:t>75</a:t>
            </a:fld>
            <a:endParaRPr lang="en-US"/>
          </a:p>
        </p:txBody>
      </p:sp>
    </p:spTree>
    <p:extLst>
      <p:ext uri="{BB962C8B-B14F-4D97-AF65-F5344CB8AC3E}">
        <p14:creationId xmlns:p14="http://schemas.microsoft.com/office/powerpoint/2010/main" val="69180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130425"/>
            <a:ext cx="7086600" cy="688975"/>
          </a:xfrm>
        </p:spPr>
        <p:txBody>
          <a:bodyPr>
            <a:normAutofit/>
          </a:bodyPr>
          <a:lstStyle>
            <a:lvl1pPr algn="l">
              <a:defRPr sz="3200" baseline="0"/>
            </a:lvl1pPr>
          </a:lstStyle>
          <a:p>
            <a:r>
              <a:rPr lang="en-US" dirty="0" smtClean="0"/>
              <a:t>SLIDE TITLE IN ALL CAPS</a:t>
            </a:r>
            <a:endParaRPr lang="en-US" dirty="0"/>
          </a:p>
        </p:txBody>
      </p:sp>
      <p:sp>
        <p:nvSpPr>
          <p:cNvPr id="3" name="Subtitle 2"/>
          <p:cNvSpPr>
            <a:spLocks noGrp="1"/>
          </p:cNvSpPr>
          <p:nvPr>
            <p:ph type="subTitle" idx="1"/>
          </p:nvPr>
        </p:nvSpPr>
        <p:spPr>
          <a:xfrm>
            <a:off x="1371600" y="2819400"/>
            <a:ext cx="7086600" cy="609600"/>
          </a:xfrm>
        </p:spPr>
        <p:txBody>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3" name="Content Placeholder 2"/>
          <p:cNvSpPr>
            <a:spLocks noGrp="1"/>
          </p:cNvSpPr>
          <p:nvPr>
            <p:ph idx="1"/>
          </p:nvPr>
        </p:nvSpPr>
        <p:spPr>
          <a:xfrm>
            <a:off x="1371600" y="1219200"/>
            <a:ext cx="73152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0"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2"/>
          </p:nvPr>
        </p:nvSpPr>
        <p:spPr>
          <a:xfrm>
            <a:off x="5029200" y="1219200"/>
            <a:ext cx="3962400" cy="4953000"/>
          </a:xfrm>
        </p:spPr>
        <p:txBody>
          <a:bodyPr/>
          <a:lstStyle/>
          <a:p>
            <a:r>
              <a:rPr lang="en-US" smtClean="0"/>
              <a:t>Click icon to add picture</a:t>
            </a:r>
            <a:endParaRPr lang="en-US"/>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4"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4" name="Title 1"/>
          <p:cNvSpPr>
            <a:spLocks noGrp="1"/>
          </p:cNvSpPr>
          <p:nvPr>
            <p:ph type="title" hasCustomPrompt="1"/>
          </p:nvPr>
        </p:nvSpPr>
        <p:spPr>
          <a:xfrm>
            <a:off x="1371600" y="457200"/>
            <a:ext cx="7391400" cy="715962"/>
          </a:xfrm>
        </p:spPr>
        <p:txBody>
          <a:bodyPr>
            <a:normAutofit/>
          </a:bodyPr>
          <a:lstStyle>
            <a:lvl1pPr algn="l">
              <a:defRPr sz="3200"/>
            </a:lvl1pPr>
          </a:lstStyle>
          <a:p>
            <a:r>
              <a:rPr lang="en-US" dirty="0" smtClean="0"/>
              <a:t>SLIDE TITLE IN ALL CAPS</a:t>
            </a:r>
            <a:endParaRPr lang="en-US" dirty="0"/>
          </a:p>
        </p:txBody>
      </p:sp>
      <p:sp>
        <p:nvSpPr>
          <p:cNvPr id="9" name="Content Placeholder 2"/>
          <p:cNvSpPr>
            <a:spLocks noGrp="1"/>
          </p:cNvSpPr>
          <p:nvPr>
            <p:ph idx="15"/>
          </p:nvPr>
        </p:nvSpPr>
        <p:spPr>
          <a:xfrm>
            <a:off x="5105400" y="1219200"/>
            <a:ext cx="3657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8"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7" name="TextBox 6"/>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47800" y="685799"/>
            <a:ext cx="75438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9"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28600"/>
            <a:ext cx="7543800" cy="838200"/>
          </a:xfrm>
          <a:prstGeom prst="rect">
            <a:avLst/>
          </a:prstGeom>
        </p:spPr>
        <p:txBody>
          <a:bodyPr vert="horz" lIns="91440" tIns="45720" rIns="91440" bIns="45720" rtlCol="0" anchor="ctr">
            <a:normAutofit/>
          </a:bodyPr>
          <a:lstStyle/>
          <a:p>
            <a:r>
              <a:rPr lang="en-US" dirty="0" smtClean="0"/>
              <a:t>SLIDE TITLE IN ALL CAPS</a:t>
            </a:r>
            <a:endParaRPr lang="en-US" dirty="0"/>
          </a:p>
        </p:txBody>
      </p:sp>
      <p:sp>
        <p:nvSpPr>
          <p:cNvPr id="3" name="Text Placeholder 2"/>
          <p:cNvSpPr>
            <a:spLocks noGrp="1"/>
          </p:cNvSpPr>
          <p:nvPr>
            <p:ph type="body" idx="1"/>
          </p:nvPr>
        </p:nvSpPr>
        <p:spPr>
          <a:xfrm>
            <a:off x="1371600" y="1066800"/>
            <a:ext cx="75438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OVERVIEW AND INTRODUCTION TO SUSTAINABILITY</a:t>
            </a:r>
            <a:endParaRPr lang="en-US" dirty="0"/>
          </a:p>
        </p:txBody>
      </p:sp>
      <p:sp>
        <p:nvSpPr>
          <p:cNvPr id="6" name="Rectangle 5"/>
          <p:cNvSpPr/>
          <p:nvPr/>
        </p:nvSpPr>
        <p:spPr>
          <a:xfrm>
            <a:off x="0" y="0"/>
            <a:ext cx="1371600" cy="6858000"/>
          </a:xfrm>
          <a:prstGeom prst="rect">
            <a:avLst/>
          </a:prstGeom>
          <a:solidFill>
            <a:srgbClr val="31C14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088559"/>
            <a:ext cx="1371600" cy="769441"/>
          </a:xfrm>
          <a:prstGeom prst="rect">
            <a:avLst/>
          </a:prstGeom>
          <a:noFill/>
        </p:spPr>
        <p:txBody>
          <a:bodyPr wrap="square" lIns="91440" tIns="45720" rIns="91440" bIns="45720">
            <a:spAutoFit/>
          </a:bodyPr>
          <a:lstStyle/>
          <a:p>
            <a:pPr algn="l"/>
            <a:r>
              <a:rPr lang="en-US" sz="1100" b="1" cap="none" spc="0" dirty="0" smtClean="0">
                <a:ln w="12700">
                  <a:noFill/>
                  <a:prstDash val="solid"/>
                </a:ln>
                <a:solidFill>
                  <a:schemeClr val="bg1"/>
                </a:solidFill>
                <a:effectLst/>
              </a:rPr>
              <a:t>ARCH </a:t>
            </a:r>
            <a:r>
              <a:rPr lang="en-US" sz="1100" b="1" cap="none" spc="0" baseline="0" dirty="0" smtClean="0">
                <a:ln w="12700">
                  <a:noFill/>
                  <a:prstDash val="solid"/>
                </a:ln>
                <a:solidFill>
                  <a:schemeClr val="bg1"/>
                </a:solidFill>
                <a:effectLst/>
              </a:rPr>
              <a:t> 3551</a:t>
            </a:r>
            <a:endParaRPr lang="en-US" sz="1100" b="1" cap="none" spc="0" dirty="0" smtClean="0">
              <a:ln w="12700">
                <a:noFill/>
                <a:prstDash val="solid"/>
              </a:ln>
              <a:solidFill>
                <a:schemeClr val="bg1"/>
              </a:solidFill>
              <a:effectLst/>
            </a:endParaRPr>
          </a:p>
          <a:p>
            <a:pPr algn="l"/>
            <a:r>
              <a:rPr lang="en-US" sz="1100" b="1" cap="none" spc="0" dirty="0" smtClean="0">
                <a:ln w="12700">
                  <a:noFill/>
                  <a:prstDash val="solid"/>
                </a:ln>
                <a:solidFill>
                  <a:schemeClr val="bg1"/>
                </a:solidFill>
                <a:effectLst/>
              </a:rPr>
              <a:t>SUSTAINABILITY ARCHITECTURE</a:t>
            </a:r>
          </a:p>
          <a:p>
            <a:pPr algn="l"/>
            <a:r>
              <a:rPr lang="en-US" sz="1100" b="1" cap="none" spc="0" dirty="0" smtClean="0">
                <a:ln w="12700">
                  <a:noFill/>
                  <a:prstDash val="solid"/>
                </a:ln>
                <a:solidFill>
                  <a:schemeClr val="bg1"/>
                </a:solidFill>
                <a:effectLst/>
              </a:rPr>
              <a:t>AND</a:t>
            </a:r>
            <a:r>
              <a:rPr lang="en-US" sz="1100" b="1" cap="none" spc="0" baseline="0" dirty="0" smtClean="0">
                <a:ln w="12700">
                  <a:noFill/>
                  <a:prstDash val="solid"/>
                </a:ln>
                <a:solidFill>
                  <a:schemeClr val="bg1"/>
                </a:solidFill>
                <a:effectLst/>
              </a:rPr>
              <a:t> PRACTICE</a:t>
            </a:r>
            <a:endParaRPr lang="en-US" sz="1100" b="1" cap="none" spc="0" dirty="0">
              <a:ln w="12700">
                <a:noFill/>
                <a:prstDash val="solid"/>
              </a:ln>
              <a:solidFill>
                <a:schemeClr val="bg1"/>
              </a:solidFill>
              <a:effectLst/>
            </a:endParaRPr>
          </a:p>
        </p:txBody>
      </p:sp>
      <p:sp>
        <p:nvSpPr>
          <p:cNvPr id="9" name="Rectangle 8"/>
          <p:cNvSpPr/>
          <p:nvPr/>
        </p:nvSpPr>
        <p:spPr>
          <a:xfrm>
            <a:off x="4343400" y="6596390"/>
            <a:ext cx="4800600" cy="261610"/>
          </a:xfrm>
          <a:prstGeom prst="rect">
            <a:avLst/>
          </a:prstGeom>
          <a:noFill/>
        </p:spPr>
        <p:txBody>
          <a:bodyPr wrap="square" lIns="91440" tIns="45720" rIns="91440" bIns="45720">
            <a:spAutoFit/>
          </a:bodyPr>
          <a:lstStyle/>
          <a:p>
            <a:pPr algn="r"/>
            <a:r>
              <a:rPr lang="en-US" sz="1100" b="1" cap="none" spc="0" dirty="0" smtClean="0">
                <a:ln w="12700">
                  <a:noFill/>
                  <a:prstDash val="solid"/>
                </a:ln>
                <a:solidFill>
                  <a:srgbClr val="31C142"/>
                </a:solidFill>
                <a:effectLst/>
              </a:rPr>
              <a:t>NEW YORK</a:t>
            </a:r>
            <a:r>
              <a:rPr lang="en-US" sz="1100" b="1" cap="none" spc="0" baseline="0" dirty="0" smtClean="0">
                <a:ln w="12700">
                  <a:noFill/>
                  <a:prstDash val="solid"/>
                </a:ln>
                <a:solidFill>
                  <a:srgbClr val="31C142"/>
                </a:solidFill>
                <a:effectLst/>
              </a:rPr>
              <a:t> CITY COLLEGE OF TECHNOLOGY</a:t>
            </a:r>
            <a:endParaRPr lang="en-US" sz="1100" b="1" cap="none" spc="0" dirty="0">
              <a:ln w="12700">
                <a:noFill/>
                <a:prstDash val="solid"/>
              </a:ln>
              <a:solidFill>
                <a:srgbClr val="31C142"/>
              </a:solidFill>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0" r:id="rId4"/>
    <p:sldLayoutId id="2147483666" r:id="rId5"/>
    <p:sldLayoutId id="2147483667" r:id="rId6"/>
    <p:sldLayoutId id="2147483669" r:id="rId7"/>
  </p:sldLayoutIdLst>
  <p:hf sldNum="0"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ytimes.com/packages/html/science/20071024_DOTEARTH_FEATURE/index.html" TargetMode="External"/><Relationship Id="rId2" Type="http://schemas.openxmlformats.org/officeDocument/2006/relationships/hyperlink" Target="http://www.sactaqc.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c.gov/healthypla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nytimes.com/learning/general/onthisday/bday/1218.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Jv23xwe0BoU"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OVERVIEW AND INTRODUCTION TO SUSTAINABILITY AND PRACTICE</a:t>
            </a:r>
            <a:endParaRPr lang="en-US" dirty="0"/>
          </a:p>
        </p:txBody>
      </p:sp>
      <p:sp>
        <p:nvSpPr>
          <p:cNvPr id="4" name="TextBox 3"/>
          <p:cNvSpPr txBox="1"/>
          <p:nvPr/>
        </p:nvSpPr>
        <p:spPr>
          <a:xfrm>
            <a:off x="428851" y="6515719"/>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295400" y="762000"/>
            <a:ext cx="7848600" cy="6781800"/>
          </a:xfrm>
        </p:spPr>
        <p:txBody>
          <a:bodyPr>
            <a:normAutofit fontScale="32500" lnSpcReduction="20000"/>
          </a:bodyPr>
          <a:lstStyle/>
          <a:p>
            <a:pPr marL="0" indent="0">
              <a:buNone/>
            </a:pPr>
            <a:endParaRPr lang="en-US" dirty="0" smtClean="0"/>
          </a:p>
          <a:p>
            <a:r>
              <a:rPr lang="en-US" sz="4300" dirty="0" err="1" smtClean="0"/>
              <a:t>McCleary</a:t>
            </a:r>
            <a:r>
              <a:rPr lang="en-US" sz="4300" dirty="0"/>
              <a:t>, Peter.  "Some Characteristics of a New Concept of Technology."  </a:t>
            </a:r>
            <a:r>
              <a:rPr lang="en-US" sz="4300" i="1" dirty="0"/>
              <a:t>Journal of Architectural Education</a:t>
            </a:r>
            <a:r>
              <a:rPr lang="en-US" sz="4300" dirty="0"/>
              <a:t>. 42, No. 1 (Fall 1988).</a:t>
            </a:r>
          </a:p>
          <a:p>
            <a:r>
              <a:rPr lang="en-US" sz="4300" dirty="0"/>
              <a:t>McDonough, William and Michael </a:t>
            </a:r>
            <a:r>
              <a:rPr lang="en-US" sz="4300" dirty="0" err="1"/>
              <a:t>Braungart</a:t>
            </a:r>
            <a:r>
              <a:rPr lang="en-US" sz="4300" dirty="0"/>
              <a:t>,</a:t>
            </a:r>
            <a:r>
              <a:rPr lang="en-US" sz="4300" i="1" dirty="0"/>
              <a:t> Cradle to Cradle: Remaking the Way We Make Things.</a:t>
            </a:r>
            <a:r>
              <a:rPr lang="en-US" sz="4300" dirty="0"/>
              <a:t> North Point Press; April 22, 2002</a:t>
            </a:r>
          </a:p>
          <a:p>
            <a:r>
              <a:rPr lang="en-US" sz="4300" dirty="0" err="1"/>
              <a:t>McHarg</a:t>
            </a:r>
            <a:r>
              <a:rPr lang="en-US" sz="4300" dirty="0"/>
              <a:t>, Ian.  </a:t>
            </a:r>
            <a:r>
              <a:rPr lang="en-US" sz="4300" i="1" dirty="0"/>
              <a:t>Design With Nature</a:t>
            </a:r>
            <a:r>
              <a:rPr lang="en-US" sz="4300" dirty="0"/>
              <a:t>.  New York: Doubleday, 1969.</a:t>
            </a:r>
          </a:p>
          <a:p>
            <a:r>
              <a:rPr lang="en-US" sz="4300" dirty="0"/>
              <a:t>Nash, Roderick. </a:t>
            </a:r>
            <a:r>
              <a:rPr lang="en-US" sz="4300" i="1" dirty="0"/>
              <a:t>The Rights of Nature: A History of Environmental Ethics. </a:t>
            </a:r>
            <a:r>
              <a:rPr lang="en-US" sz="4300" dirty="0"/>
              <a:t>University of Wisconsin Press, 1989.</a:t>
            </a:r>
          </a:p>
          <a:p>
            <a:r>
              <a:rPr lang="en-US" sz="4300" dirty="0" err="1"/>
              <a:t>Rehmann</a:t>
            </a:r>
            <a:r>
              <a:rPr lang="en-US" sz="4300" dirty="0"/>
              <a:t>, Elsa.  "An Ecological Approach."  </a:t>
            </a:r>
            <a:r>
              <a:rPr lang="en-US" sz="4300" i="1" dirty="0"/>
              <a:t>Landscape Architecture</a:t>
            </a:r>
            <a:r>
              <a:rPr lang="en-US" sz="4300" dirty="0"/>
              <a:t>.  23, No. 4 (July 1933) pp. 239-245.</a:t>
            </a:r>
          </a:p>
          <a:p>
            <a:r>
              <a:rPr lang="en-US" sz="4300" dirty="0"/>
              <a:t>Shiva, </a:t>
            </a:r>
            <a:r>
              <a:rPr lang="en-US" sz="4300" dirty="0" err="1"/>
              <a:t>Vandana</a:t>
            </a:r>
            <a:r>
              <a:rPr lang="en-US" sz="4300" dirty="0"/>
              <a:t>.  "The Enclosure of the Commons" in Third World Resurgence, Penang, Malaysia:  vol. 84 - August 1997.</a:t>
            </a:r>
          </a:p>
          <a:p>
            <a:r>
              <a:rPr lang="en-US" sz="4300" dirty="0" err="1"/>
              <a:t>Spirn</a:t>
            </a:r>
            <a:r>
              <a:rPr lang="en-US" sz="4300" dirty="0"/>
              <a:t>, Anne. </a:t>
            </a:r>
            <a:r>
              <a:rPr lang="en-US" sz="4300" i="1" dirty="0"/>
              <a:t>The Granite Garden, Urban Nature and Human Design. </a:t>
            </a:r>
            <a:r>
              <a:rPr lang="en-US" sz="4300" dirty="0"/>
              <a:t> Basic Books, 1984</a:t>
            </a:r>
          </a:p>
          <a:p>
            <a:r>
              <a:rPr lang="en-US" sz="4300" dirty="0"/>
              <a:t>Steele, James, </a:t>
            </a:r>
            <a:r>
              <a:rPr lang="en-US" sz="4300" i="1" dirty="0"/>
              <a:t>Ecological Architecture, A Critical History,</a:t>
            </a:r>
            <a:r>
              <a:rPr lang="en-US" sz="4300" dirty="0"/>
              <a:t> London, England: Thames and Hudson, 2005</a:t>
            </a:r>
          </a:p>
          <a:p>
            <a:r>
              <a:rPr lang="en-US" sz="4300" dirty="0"/>
              <a:t>Waugh, Frank A.  "Ecology of the Roadside."  </a:t>
            </a:r>
            <a:r>
              <a:rPr lang="en-US" sz="4300" i="1" dirty="0"/>
              <a:t>Landscape Architecture</a:t>
            </a:r>
            <a:r>
              <a:rPr lang="en-US" sz="4300" dirty="0"/>
              <a:t>. 21, No. 2 (January 1931) pp. 80-92.</a:t>
            </a:r>
          </a:p>
          <a:p>
            <a:r>
              <a:rPr lang="en-US" sz="4300" dirty="0"/>
              <a:t>Wines, James.  </a:t>
            </a:r>
            <a:r>
              <a:rPr lang="en-US" sz="4300" i="1" dirty="0"/>
              <a:t>Green Architecture.</a:t>
            </a:r>
            <a:r>
              <a:rPr lang="en-US" sz="4300" dirty="0"/>
              <a:t>  Koln:  </a:t>
            </a:r>
            <a:r>
              <a:rPr lang="en-US" sz="4300" dirty="0" err="1"/>
              <a:t>Taschen</a:t>
            </a:r>
            <a:r>
              <a:rPr lang="en-US" sz="4300" dirty="0"/>
              <a:t>, 2000.</a:t>
            </a:r>
          </a:p>
          <a:p>
            <a:r>
              <a:rPr lang="en-US" sz="4300" dirty="0"/>
              <a:t>White, Lynn Jr.  "The Historical Roots of Our Ecologic Crisis."  </a:t>
            </a:r>
            <a:r>
              <a:rPr lang="en-US" sz="4300" i="1" dirty="0"/>
              <a:t>Science</a:t>
            </a:r>
            <a:r>
              <a:rPr lang="en-US" sz="4300" dirty="0"/>
              <a:t>, 155, no. 3767 (10 March 1967), p. 1203-1207.</a:t>
            </a:r>
          </a:p>
          <a:p>
            <a:r>
              <a:rPr lang="en-US" sz="4300" dirty="0"/>
              <a:t>World Commission on Environment and Development.  </a:t>
            </a:r>
            <a:r>
              <a:rPr lang="en-US" sz="4300" i="1" dirty="0"/>
              <a:t>Our Common Future</a:t>
            </a:r>
            <a:r>
              <a:rPr lang="en-US" sz="4300" dirty="0"/>
              <a:t>.  Oxford: Oxford University Press, 1987.</a:t>
            </a:r>
          </a:p>
          <a:p>
            <a:r>
              <a:rPr lang="en-US" sz="4300" dirty="0" err="1"/>
              <a:t>Worster</a:t>
            </a:r>
            <a:r>
              <a:rPr lang="en-US" sz="4300" dirty="0"/>
              <a:t>, Donald.  </a:t>
            </a:r>
            <a:r>
              <a:rPr lang="en-US" sz="4300" i="1" dirty="0"/>
              <a:t>Nature's Economy:  The History of Ecological Ideas</a:t>
            </a:r>
            <a:r>
              <a:rPr lang="en-US" sz="4300" dirty="0"/>
              <a:t>.  New York:  Cambridge University Press, 1977.</a:t>
            </a:r>
          </a:p>
          <a:p>
            <a:r>
              <a:rPr lang="en-US" sz="4300" dirty="0"/>
              <a:t>Wright, Frank Lloyd.  </a:t>
            </a:r>
            <a:r>
              <a:rPr lang="en-US" sz="4300" i="1" dirty="0"/>
              <a:t>The Disappearing City</a:t>
            </a:r>
            <a:r>
              <a:rPr lang="en-US" sz="4300" dirty="0"/>
              <a:t>. 1932; </a:t>
            </a:r>
            <a:r>
              <a:rPr lang="en-US" sz="4300" dirty="0" err="1"/>
              <a:t>facsim</a:t>
            </a:r>
            <a:r>
              <a:rPr lang="en-US" sz="4300" dirty="0"/>
              <a:t> with Wright's corrections.  New York:  Horizon Press, 1969.</a:t>
            </a:r>
          </a:p>
          <a:p>
            <a:r>
              <a:rPr lang="en-US" sz="4300" dirty="0" err="1"/>
              <a:t>Doepel</a:t>
            </a:r>
            <a:r>
              <a:rPr lang="en-US" sz="4300" dirty="0"/>
              <a:t>, </a:t>
            </a:r>
            <a:r>
              <a:rPr lang="en-US" sz="4300" dirty="0" err="1"/>
              <a:t>Duzan</a:t>
            </a:r>
            <a:r>
              <a:rPr lang="en-US" sz="4300" dirty="0"/>
              <a:t>. </a:t>
            </a:r>
            <a:r>
              <a:rPr lang="en-US" sz="4300" i="1" dirty="0"/>
              <a:t>Creating Comfortable Climactic Cities.</a:t>
            </a:r>
            <a:r>
              <a:rPr lang="en-US" sz="4300" dirty="0"/>
              <a:t> 2012. Rotterdam University Press, Rotterdam the Netherlands. </a:t>
            </a:r>
            <a:endParaRPr lang="en-US" dirty="0" smtClean="0"/>
          </a:p>
          <a:p>
            <a:pPr>
              <a:buNone/>
            </a:pPr>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extLst>
      <p:ext uri="{BB962C8B-B14F-4D97-AF65-F5344CB8AC3E}">
        <p14:creationId xmlns:p14="http://schemas.microsoft.com/office/powerpoint/2010/main" val="85578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rldwatch.jpg"/>
          <p:cNvPicPr>
            <a:picLocks noChangeAspect="1"/>
          </p:cNvPicPr>
          <p:nvPr/>
        </p:nvPicPr>
        <p:blipFill>
          <a:blip r:embed="rId2" cstate="screen"/>
          <a:stretch>
            <a:fillRect/>
          </a:stretch>
        </p:blipFill>
        <p:spPr>
          <a:xfrm rot="20700000">
            <a:off x="3200400" y="1920240"/>
            <a:ext cx="5668513" cy="6038849"/>
          </a:xfrm>
          <a:prstGeom prst="rect">
            <a:avLst/>
          </a:prstGeom>
          <a:ln>
            <a:solidFill>
              <a:schemeClr val="accent1"/>
            </a:solidFill>
          </a:ln>
          <a:effectLst>
            <a:outerShdw blurRad="50800" dist="38100" dir="18900000" algn="bl" rotWithShape="0">
              <a:prstClr val="black">
                <a:alpha val="40000"/>
              </a:prstClr>
            </a:outerShdw>
          </a:effectLst>
        </p:spPr>
      </p:pic>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3276600" cy="1143000"/>
          </a:xfrm>
        </p:spPr>
        <p:txBody>
          <a:bodyPr/>
          <a:lstStyle/>
          <a:p>
            <a:r>
              <a:rPr lang="en-US" dirty="0" smtClean="0"/>
              <a:t>Web Readings</a:t>
            </a:r>
          </a:p>
          <a:p>
            <a:pPr lvl="1"/>
            <a:r>
              <a:rPr lang="en-US" dirty="0" smtClean="0"/>
              <a:t>www.worldwatch.org</a:t>
            </a:r>
          </a:p>
          <a:p>
            <a:pPr lvl="1">
              <a:buNone/>
            </a:pPr>
            <a:endParaRPr lang="en-US" dirty="0" smtClean="0"/>
          </a:p>
          <a:p>
            <a:pPr lvl="1" algn="r">
              <a:buNone/>
            </a:pPr>
            <a:endParaRPr lang="en-US" dirty="0" smtClean="0"/>
          </a:p>
        </p:txBody>
      </p:sp>
      <p:sp>
        <p:nvSpPr>
          <p:cNvPr id="9" name="Text Placeholder 8"/>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GBCwebpage.jpg"/>
          <p:cNvPicPr>
            <a:picLocks noChangeAspect="1"/>
          </p:cNvPicPr>
          <p:nvPr/>
        </p:nvPicPr>
        <p:blipFill>
          <a:blip r:embed="rId2" cstate="screen"/>
          <a:stretch>
            <a:fillRect/>
          </a:stretch>
        </p:blipFill>
        <p:spPr>
          <a:xfrm rot="20700000">
            <a:off x="3200400" y="1920240"/>
            <a:ext cx="5434480" cy="6035040"/>
          </a:xfrm>
          <a:prstGeom prst="rect">
            <a:avLst/>
          </a:prstGeom>
          <a:ln>
            <a:solidFill>
              <a:schemeClr val="accent1"/>
            </a:solidFill>
          </a:ln>
          <a:effectLst>
            <a:outerShdw blurRad="50800" dist="38100" dir="18900000" algn="bl" rotWithShape="0">
              <a:prstClr val="black">
                <a:alpha val="40000"/>
              </a:prstClr>
            </a:outerShdw>
          </a:effectLst>
        </p:spPr>
      </p:pic>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7086600" cy="990600"/>
          </a:xfrm>
        </p:spPr>
        <p:txBody>
          <a:bodyPr/>
          <a:lstStyle/>
          <a:p>
            <a:r>
              <a:rPr lang="en-US" dirty="0" smtClean="0"/>
              <a:t>Web Readings</a:t>
            </a:r>
          </a:p>
          <a:p>
            <a:pPr lvl="1"/>
            <a:r>
              <a:rPr lang="en-US" dirty="0" smtClean="0"/>
              <a:t>www.usgbc.org</a:t>
            </a:r>
          </a:p>
        </p:txBody>
      </p:sp>
      <p:sp>
        <p:nvSpPr>
          <p:cNvPr id="9" name="Text Placeholder 8"/>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rldwatch.jpg"/>
          <p:cNvPicPr>
            <a:picLocks noChangeAspect="1"/>
          </p:cNvPicPr>
          <p:nvPr/>
        </p:nvPicPr>
        <p:blipFill>
          <a:blip r:embed="rId2"/>
          <a:stretch>
            <a:fillRect/>
          </a:stretch>
        </p:blipFill>
        <p:spPr>
          <a:xfrm rot="20700000">
            <a:off x="3866634" y="1809883"/>
            <a:ext cx="5286359" cy="7000484"/>
          </a:xfrm>
          <a:prstGeom prst="rect">
            <a:avLst/>
          </a:prstGeom>
          <a:ln>
            <a:solidFill>
              <a:schemeClr val="accent1"/>
            </a:solidFill>
          </a:ln>
          <a:effectLst>
            <a:outerShdw blurRad="50800" dist="38100" dir="18900000" algn="bl" rotWithShape="0">
              <a:prstClr val="black">
                <a:alpha val="40000"/>
              </a:prstClr>
            </a:outerShdw>
          </a:effectLst>
        </p:spPr>
      </p:pic>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4419600" cy="762000"/>
          </a:xfrm>
        </p:spPr>
        <p:txBody>
          <a:bodyPr>
            <a:normAutofit fontScale="85000" lnSpcReduction="10000"/>
          </a:bodyPr>
          <a:lstStyle/>
          <a:p>
            <a:r>
              <a:rPr lang="en-US" dirty="0" smtClean="0"/>
              <a:t>Web Readings</a:t>
            </a:r>
          </a:p>
          <a:p>
            <a:pPr lvl="1"/>
            <a:r>
              <a:rPr lang="en-US" dirty="0" smtClean="0"/>
              <a:t>http://www.nyc.gov/html/planyc2030/</a:t>
            </a:r>
          </a:p>
          <a:p>
            <a:pPr lvl="1" algn="r">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7086600" cy="1600200"/>
          </a:xfrm>
        </p:spPr>
        <p:txBody>
          <a:bodyPr/>
          <a:lstStyle/>
          <a:p>
            <a:r>
              <a:rPr lang="en-US" dirty="0" smtClean="0"/>
              <a:t>Additional recommended readings</a:t>
            </a:r>
          </a:p>
          <a:p>
            <a:pPr lvl="1"/>
            <a:r>
              <a:rPr lang="en-US" dirty="0" smtClean="0"/>
              <a:t>Current Periodicals (Dwell, Green Review)</a:t>
            </a:r>
          </a:p>
          <a:p>
            <a:pPr lvl="1"/>
            <a:r>
              <a:rPr lang="en-US" dirty="0" smtClean="0"/>
              <a:t>Current News (NYT, Newsweek)</a:t>
            </a:r>
          </a:p>
          <a:p>
            <a:pPr lvl="1"/>
            <a:r>
              <a:rPr lang="en-US" dirty="0" smtClean="0"/>
              <a:t>Emerging web content (</a:t>
            </a:r>
            <a:r>
              <a:rPr lang="en-US" dirty="0" err="1" smtClean="0"/>
              <a:t>Inhabitat</a:t>
            </a:r>
            <a:r>
              <a:rPr lang="en-US" dirty="0" smtClean="0"/>
              <a:t>, Building Green, </a:t>
            </a:r>
            <a:r>
              <a:rPr lang="en-US" dirty="0" err="1" smtClean="0"/>
              <a:t>Gizmag</a:t>
            </a:r>
            <a:r>
              <a:rPr lang="en-US" dirty="0" smtClean="0"/>
              <a:t>)</a:t>
            </a:r>
          </a:p>
          <a:p>
            <a:pPr lvl="1"/>
            <a:endParaRPr lang="en-US" sz="3200" dirty="0" smtClean="0"/>
          </a:p>
          <a:p>
            <a:pPr lvl="1"/>
            <a:endParaRPr lang="en-US" dirty="0" smtClean="0"/>
          </a:p>
          <a:p>
            <a:pPr lvl="1"/>
            <a:endParaRPr lang="en-US" dirty="0" smtClean="0"/>
          </a:p>
          <a:p>
            <a:pPr>
              <a:buNone/>
            </a:pPr>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pic>
        <p:nvPicPr>
          <p:cNvPr id="9" name="Picture 8" descr="Dwellskylab_cover_sm.jpg"/>
          <p:cNvPicPr>
            <a:picLocks noChangeAspect="1"/>
          </p:cNvPicPr>
          <p:nvPr/>
        </p:nvPicPr>
        <p:blipFill>
          <a:blip r:embed="rId2" cstate="screen"/>
          <a:stretch>
            <a:fillRect/>
          </a:stretch>
        </p:blipFill>
        <p:spPr>
          <a:xfrm rot="20700000">
            <a:off x="1819891" y="3236845"/>
            <a:ext cx="2469445" cy="3200400"/>
          </a:xfrm>
          <a:prstGeom prst="rect">
            <a:avLst/>
          </a:prstGeom>
          <a:ln>
            <a:solidFill>
              <a:schemeClr val="accent1"/>
            </a:solidFill>
          </a:ln>
          <a:effectLst>
            <a:outerShdw blurRad="50800" dist="38100" dir="18900000" algn="bl" rotWithShape="0">
              <a:prstClr val="black">
                <a:alpha val="40000"/>
              </a:prstClr>
            </a:outerShdw>
          </a:effectLst>
        </p:spPr>
      </p:pic>
      <p:pic>
        <p:nvPicPr>
          <p:cNvPr id="10" name="Picture 9" descr="NYT.jpg"/>
          <p:cNvPicPr>
            <a:picLocks noChangeAspect="1"/>
          </p:cNvPicPr>
          <p:nvPr/>
        </p:nvPicPr>
        <p:blipFill>
          <a:blip r:embed="rId3" cstate="screen"/>
          <a:stretch>
            <a:fillRect/>
          </a:stretch>
        </p:blipFill>
        <p:spPr>
          <a:xfrm rot="20700000">
            <a:off x="3802816" y="3162732"/>
            <a:ext cx="3074400" cy="3200400"/>
          </a:xfrm>
          <a:prstGeom prst="rect">
            <a:avLst/>
          </a:prstGeom>
          <a:ln>
            <a:solidFill>
              <a:schemeClr val="accent1"/>
            </a:solidFill>
          </a:ln>
          <a:effectLst>
            <a:outerShdw blurRad="50800" dist="38100" dir="18900000" algn="bl" rotWithShape="0">
              <a:prstClr val="black">
                <a:alpha val="40000"/>
              </a:prstClr>
            </a:outerShdw>
          </a:effectLst>
        </p:spPr>
      </p:pic>
      <p:pic>
        <p:nvPicPr>
          <p:cNvPr id="11" name="Picture 10" descr="inhabitat.jpg"/>
          <p:cNvPicPr>
            <a:picLocks noChangeAspect="1"/>
          </p:cNvPicPr>
          <p:nvPr/>
        </p:nvPicPr>
        <p:blipFill>
          <a:blip r:embed="rId4" cstate="screen"/>
          <a:srcRect/>
          <a:stretch>
            <a:fillRect/>
          </a:stretch>
        </p:blipFill>
        <p:spPr>
          <a:xfrm rot="20700000">
            <a:off x="5954803" y="3166504"/>
            <a:ext cx="2745611" cy="3200400"/>
          </a:xfrm>
          <a:prstGeom prst="rect">
            <a:avLst/>
          </a:prstGeom>
          <a:ln>
            <a:solidFill>
              <a:schemeClr val="accent1"/>
            </a:solidFill>
          </a:ln>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OVERVIEW AND INTRODUCTION TO SUSTAINABILITY</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Introductions</a:t>
            </a:r>
          </a:p>
          <a:p>
            <a:r>
              <a:rPr lang="en-US" dirty="0" smtClean="0">
                <a:solidFill>
                  <a:schemeClr val="accent1">
                    <a:lumMod val="60000"/>
                    <a:lumOff val="40000"/>
                  </a:schemeClr>
                </a:solidFill>
              </a:rPr>
              <a:t>Review class procedure, goals, and requirements</a:t>
            </a:r>
          </a:p>
          <a:p>
            <a:r>
              <a:rPr lang="en-US" dirty="0" smtClean="0"/>
              <a:t>What is SUSTAINABILITY?</a:t>
            </a:r>
          </a:p>
          <a:p>
            <a:r>
              <a:rPr lang="en-US" dirty="0" smtClean="0"/>
              <a:t>History of current problems in NYC vs. global</a:t>
            </a:r>
          </a:p>
          <a:p>
            <a:r>
              <a:rPr lang="en-US" dirty="0" smtClean="0"/>
              <a:t>The USGBC and green organizations</a:t>
            </a:r>
          </a:p>
          <a:p>
            <a:r>
              <a:rPr lang="en-US" dirty="0" smtClean="0"/>
              <a:t>Green vocabulary</a:t>
            </a:r>
          </a:p>
          <a:p>
            <a:r>
              <a:rPr lang="en-US" dirty="0" smtClean="0"/>
              <a:t>Ecological &amp; carbon footprints</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lar energy.jpg"/>
          <p:cNvPicPr>
            <a:picLocks noChangeAspect="1"/>
          </p:cNvPicPr>
          <p:nvPr/>
        </p:nvPicPr>
        <p:blipFill>
          <a:blip r:embed="rId2"/>
          <a:stretch>
            <a:fillRect/>
          </a:stretch>
        </p:blipFill>
        <p:spPr>
          <a:xfrm>
            <a:off x="1371600" y="-1"/>
            <a:ext cx="7772400" cy="7790185"/>
          </a:xfrm>
          <a:prstGeom prst="rect">
            <a:avLst/>
          </a:prstGeom>
          <a:solidFill>
            <a:schemeClr val="bg1">
              <a:alpha val="75000"/>
            </a:schemeClr>
          </a:solidFill>
        </p:spPr>
      </p:pic>
      <p:sp>
        <p:nvSpPr>
          <p:cNvPr id="2" name="Title 1"/>
          <p:cNvSpPr>
            <a:spLocks noGrp="1"/>
          </p:cNvSpPr>
          <p:nvPr>
            <p:ph type="title"/>
          </p:nvPr>
        </p:nvSpPr>
        <p:spPr>
          <a:xfrm>
            <a:off x="1371600" y="457200"/>
            <a:ext cx="4495800" cy="685800"/>
          </a:xfrm>
          <a:solidFill>
            <a:schemeClr val="bg1">
              <a:alpha val="75000"/>
            </a:schemeClr>
          </a:solidFill>
        </p:spPr>
        <p:txBody>
          <a:bodyPr>
            <a:normAutofit/>
          </a:bodyPr>
          <a:lstStyle/>
          <a:p>
            <a:r>
              <a:rPr lang="en-US" dirty="0" smtClean="0"/>
              <a:t>WHAT IS SUSTAINABILITY?</a:t>
            </a:r>
            <a:endParaRPr lang="en-US" dirty="0"/>
          </a:p>
        </p:txBody>
      </p:sp>
      <p:sp>
        <p:nvSpPr>
          <p:cNvPr id="3" name="Content Placeholder 2"/>
          <p:cNvSpPr>
            <a:spLocks noGrp="1"/>
          </p:cNvSpPr>
          <p:nvPr>
            <p:ph idx="1"/>
          </p:nvPr>
        </p:nvSpPr>
        <p:spPr>
          <a:xfrm>
            <a:off x="1371600" y="1219201"/>
            <a:ext cx="4495800" cy="609600"/>
          </a:xfrm>
          <a:solidFill>
            <a:schemeClr val="bg1">
              <a:alpha val="75000"/>
            </a:schemeClr>
          </a:solidFill>
        </p:spPr>
        <p:txBody>
          <a:bodyPr/>
          <a:lstStyle/>
          <a:p>
            <a:r>
              <a:rPr lang="en-US" dirty="0" smtClean="0"/>
              <a:t>What have you heard?</a:t>
            </a:r>
          </a:p>
          <a:p>
            <a:pPr>
              <a:buNone/>
            </a:pPr>
            <a:endParaRPr lang="en-US" dirty="0" smtClean="0"/>
          </a:p>
          <a:p>
            <a:pPr>
              <a:buNone/>
            </a:pPr>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p:txBody>
          <a:bodyPr/>
          <a:lstStyle/>
          <a:p>
            <a:r>
              <a:rPr lang="en-US" dirty="0" smtClean="0"/>
              <a:t>A strategy by which communities seek economic development approaches that also benefit the local environment and quality of life. </a:t>
            </a:r>
            <a:r>
              <a:rPr lang="en-US" dirty="0" smtClean="0">
                <a:solidFill>
                  <a:schemeClr val="bg1">
                    <a:lumMod val="50000"/>
                  </a:schemeClr>
                </a:solidFill>
              </a:rPr>
              <a:t>(</a:t>
            </a:r>
            <a:r>
              <a:rPr lang="en-US" dirty="0" smtClean="0">
                <a:solidFill>
                  <a:schemeClr val="bg1">
                    <a:lumMod val="50000"/>
                  </a:schemeClr>
                </a:solidFill>
                <a:hlinkClick r:id="rId2"/>
              </a:rPr>
              <a:t>www.sactaqc.org</a:t>
            </a:r>
            <a:r>
              <a:rPr lang="en-US" dirty="0" smtClean="0">
                <a:solidFill>
                  <a:schemeClr val="bg1">
                    <a:lumMod val="50000"/>
                  </a:schemeClr>
                </a:solidFill>
              </a:rPr>
              <a:t>)</a:t>
            </a:r>
          </a:p>
          <a:p>
            <a:pPr>
              <a:buNone/>
            </a:pPr>
            <a:endParaRPr lang="en-US" dirty="0" smtClean="0">
              <a:solidFill>
                <a:schemeClr val="bg1">
                  <a:lumMod val="50000"/>
                </a:schemeClr>
              </a:solidFill>
            </a:endParaRPr>
          </a:p>
          <a:p>
            <a:r>
              <a:rPr lang="en-US" u="sng" smtClean="0">
                <a:hlinkClick r:id="rId3"/>
              </a:rPr>
              <a:t>http://www.nytimes.com/packages/html/science/20071024_DOTEARTH_FEATURE/index.html</a:t>
            </a:r>
            <a:endParaRPr lang="en-US" u="sng" smtClean="0"/>
          </a:p>
          <a:p>
            <a:pPr>
              <a:buNone/>
            </a:pPr>
            <a:endParaRPr lang="en-US" dirty="0" smtClean="0">
              <a:solidFill>
                <a:schemeClr val="bg1">
                  <a:lumMod val="50000"/>
                </a:schemeClr>
              </a:solidFill>
            </a:endParaRPr>
          </a:p>
          <a:p>
            <a:pPr>
              <a:buNone/>
            </a:pPr>
            <a:endParaRPr lang="en-US" dirty="0" smtClean="0"/>
          </a:p>
          <a:p>
            <a:pPr>
              <a:buNone/>
            </a:pPr>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p:txBody>
          <a:bodyPr/>
          <a:lstStyle/>
          <a:p>
            <a:r>
              <a:rPr lang="en-US" dirty="0" smtClean="0"/>
              <a:t>Meeting the needs of the present without depleting resources or harming natural cycles for future generations. </a:t>
            </a:r>
            <a:r>
              <a:rPr lang="en-US" dirty="0" smtClean="0">
                <a:solidFill>
                  <a:schemeClr val="bg1">
                    <a:lumMod val="50000"/>
                  </a:schemeClr>
                </a:solidFill>
              </a:rPr>
              <a:t>(</a:t>
            </a:r>
            <a:r>
              <a:rPr lang="en-US" dirty="0" smtClean="0">
                <a:solidFill>
                  <a:schemeClr val="bg1">
                    <a:lumMod val="50000"/>
                  </a:schemeClr>
                </a:solidFill>
                <a:hlinkClick r:id="rId2"/>
              </a:rPr>
              <a:t>www.cdc.gov/healthyplaces/</a:t>
            </a:r>
            <a:r>
              <a:rPr lang="en-US" dirty="0" smtClean="0">
                <a:solidFill>
                  <a:schemeClr val="bg1">
                    <a:lumMod val="50000"/>
                  </a:schemeClr>
                </a:solidFill>
              </a:rPr>
              <a:t>)</a:t>
            </a:r>
          </a:p>
          <a:p>
            <a:endParaRPr lang="en-US" dirty="0" smtClean="0"/>
          </a:p>
          <a:p>
            <a:pPr>
              <a:buNone/>
            </a:pPr>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Review class procedure, goals, and requirements</a:t>
            </a:r>
          </a:p>
          <a:p>
            <a:r>
              <a:rPr lang="en-US" dirty="0" smtClean="0"/>
              <a:t>What is SUSTAINABILITY?</a:t>
            </a:r>
          </a:p>
          <a:p>
            <a:r>
              <a:rPr lang="en-US" dirty="0" smtClean="0"/>
              <a:t>History of current problems in NYC vs. global</a:t>
            </a:r>
          </a:p>
          <a:p>
            <a:r>
              <a:rPr lang="en-US" dirty="0" smtClean="0"/>
              <a:t>The USGBC and green organizations</a:t>
            </a:r>
          </a:p>
          <a:p>
            <a:r>
              <a:rPr lang="en-US" dirty="0" smtClean="0"/>
              <a:t>Green vocabulary</a:t>
            </a:r>
          </a:p>
          <a:p>
            <a:r>
              <a:rPr lang="en-US" dirty="0" smtClean="0"/>
              <a:t>Ecological &amp; carbon footprints</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INTRODUCTIONS</a:t>
            </a:r>
          </a:p>
          <a:p>
            <a:r>
              <a:rPr lang="en-US" dirty="0" smtClean="0"/>
              <a:t>PROCEDURE, GOALS, &amp; REQ’S</a:t>
            </a:r>
          </a:p>
          <a:p>
            <a:r>
              <a:rPr lang="en-US" dirty="0" smtClean="0"/>
              <a:t>SUSTAINABILITY</a:t>
            </a:r>
          </a:p>
          <a:p>
            <a:r>
              <a:rPr lang="en-US" dirty="0" smtClean="0"/>
              <a:t>HISTORY</a:t>
            </a:r>
          </a:p>
          <a:p>
            <a:r>
              <a:rPr lang="en-US" dirty="0" smtClean="0"/>
              <a:t>ORGANIZATIONS</a:t>
            </a:r>
          </a:p>
          <a:p>
            <a:r>
              <a:rPr lang="en-US" dirty="0" smtClean="0"/>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adleToCradle_Pyramid.jpg"/>
          <p:cNvPicPr>
            <a:picLocks noChangeAspect="1"/>
          </p:cNvPicPr>
          <p:nvPr/>
        </p:nvPicPr>
        <p:blipFill>
          <a:blip r:embed="rId2"/>
          <a:stretch>
            <a:fillRect/>
          </a:stretch>
        </p:blipFill>
        <p:spPr>
          <a:xfrm>
            <a:off x="4038600" y="2766217"/>
            <a:ext cx="4228772" cy="3634583"/>
          </a:xfrm>
          <a:prstGeom prst="rect">
            <a:avLst/>
          </a:prstGeom>
        </p:spPr>
      </p:pic>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p:txBody>
          <a:bodyPr/>
          <a:lstStyle/>
          <a:p>
            <a:r>
              <a:rPr lang="en-US" dirty="0" smtClean="0"/>
              <a:t>…the principles of sustainability integrate three closely interlinked elements—the environment, the economy, and the social system—into a system that can be maintained in a healthy state indefinitely </a:t>
            </a:r>
            <a:r>
              <a:rPr lang="en-US" dirty="0" smtClean="0">
                <a:solidFill>
                  <a:schemeClr val="bg1">
                    <a:lumMod val="50000"/>
                  </a:schemeClr>
                </a:solidFill>
              </a:rPr>
              <a:t>(nfdp.ccfm.org)</a:t>
            </a:r>
          </a:p>
          <a:p>
            <a:pPr>
              <a:buNone/>
            </a:pPr>
            <a:endParaRPr lang="en-US" dirty="0" smtClean="0"/>
          </a:p>
          <a:p>
            <a:pPr>
              <a:buNone/>
            </a:pPr>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Introductions</a:t>
            </a:r>
          </a:p>
          <a:p>
            <a:r>
              <a:rPr lang="en-US" dirty="0" smtClean="0">
                <a:solidFill>
                  <a:schemeClr val="accent1">
                    <a:lumMod val="60000"/>
                    <a:lumOff val="40000"/>
                  </a:schemeClr>
                </a:solidFill>
              </a:rPr>
              <a:t>Review class procedure, goals, and requirements</a:t>
            </a:r>
          </a:p>
          <a:p>
            <a:r>
              <a:rPr lang="en-US" dirty="0" smtClean="0">
                <a:solidFill>
                  <a:schemeClr val="accent1">
                    <a:lumMod val="60000"/>
                    <a:lumOff val="40000"/>
                  </a:schemeClr>
                </a:solidFill>
              </a:rPr>
              <a:t>What is SUSTAINABILITY?</a:t>
            </a:r>
          </a:p>
          <a:p>
            <a:r>
              <a:rPr lang="en-US" dirty="0" smtClean="0"/>
              <a:t>History of current problems in NYC vs. global</a:t>
            </a:r>
          </a:p>
          <a:p>
            <a:r>
              <a:rPr lang="en-US" dirty="0" smtClean="0"/>
              <a:t>The USGBC and green organizations</a:t>
            </a:r>
          </a:p>
          <a:p>
            <a:r>
              <a:rPr lang="en-US" dirty="0" smtClean="0"/>
              <a:t>Green vocabulary</a:t>
            </a:r>
          </a:p>
          <a:p>
            <a:r>
              <a:rPr lang="en-US" dirty="0" smtClean="0"/>
              <a:t>Ecological &amp; carbon footprints</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re colonial development"/>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8" name="Rectangle 2"/>
          <p:cNvSpPr txBox="1">
            <a:spLocks noChangeArrowheads="1"/>
          </p:cNvSpPr>
          <p:nvPr/>
        </p:nvSpPr>
        <p:spPr>
          <a:xfrm>
            <a:off x="6781800" y="5181600"/>
            <a:ext cx="2209800" cy="762000"/>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solidFill>
                <a:effectLst/>
                <a:uLnTx/>
                <a:uFillTx/>
                <a:latin typeface="+mj-lt"/>
                <a:ea typeface="+mj-ea"/>
                <a:cs typeface="+mj-cs"/>
              </a:rPr>
              <a:t>Pre-development</a:t>
            </a:r>
            <a:br>
              <a:rPr kumimoji="0" lang="en-US" sz="3200" b="0" i="0" u="none" strike="noStrike" kern="1200" cap="none" spc="0" normalizeH="0" baseline="0" noProof="0" dirty="0" smtClean="0">
                <a:ln>
                  <a:noFill/>
                </a:ln>
                <a:solidFill>
                  <a:schemeClr val="bg2"/>
                </a:solidFill>
                <a:effectLst/>
                <a:uLnTx/>
                <a:uFillTx/>
                <a:latin typeface="+mj-lt"/>
                <a:ea typeface="+mj-ea"/>
                <a:cs typeface="+mj-cs"/>
              </a:rPr>
            </a:br>
            <a:r>
              <a:rPr kumimoji="0" lang="en-US" sz="3200" b="0" i="0" u="none" strike="noStrike" kern="1200" cap="none" spc="0" normalizeH="0" baseline="0" noProof="0" dirty="0" smtClean="0">
                <a:ln>
                  <a:noFill/>
                </a:ln>
                <a:solidFill>
                  <a:schemeClr val="bg2"/>
                </a:solidFill>
                <a:effectLst/>
                <a:uLnTx/>
                <a:uFillTx/>
                <a:latin typeface="+mj-lt"/>
                <a:ea typeface="+mj-ea"/>
                <a:cs typeface="+mj-cs"/>
              </a:rPr>
              <a:t>Vision</a:t>
            </a:r>
            <a:endParaRPr kumimoji="0" lang="en-US" sz="3200" b="0" i="0" u="none" strike="noStrike" kern="1200" cap="none" spc="0" normalizeH="0" baseline="0" noProof="0" dirty="0">
              <a:ln>
                <a:noFill/>
              </a:ln>
              <a:solidFill>
                <a:schemeClr val="bg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5" descr="1661_map of NYC"/>
          <p:cNvPicPr>
            <a:picLocks noChangeAspect="1" noChangeArrowheads="1"/>
          </p:cNvPicPr>
          <p:nvPr/>
        </p:nvPicPr>
        <p:blipFill>
          <a:blip r:embed="rId2"/>
          <a:srcRect/>
          <a:stretch>
            <a:fillRect/>
          </a:stretch>
        </p:blipFill>
        <p:spPr bwMode="auto">
          <a:xfrm>
            <a:off x="5562600" y="1334869"/>
            <a:ext cx="3183441" cy="4022724"/>
          </a:xfrm>
          <a:prstGeom prst="rect">
            <a:avLst/>
          </a:prstGeom>
          <a:noFill/>
          <a:ln w="9525">
            <a:noFill/>
            <a:miter lim="800000"/>
            <a:headEnd/>
            <a:tailEnd/>
          </a:ln>
        </p:spPr>
      </p:pic>
      <p:pic>
        <p:nvPicPr>
          <p:cNvPr id="8" name="Picture 6" descr="history-nyc-map-1660"/>
          <p:cNvPicPr>
            <a:picLocks noChangeAspect="1" noChangeArrowheads="1"/>
          </p:cNvPicPr>
          <p:nvPr/>
        </p:nvPicPr>
        <p:blipFill>
          <a:blip r:embed="rId3"/>
          <a:srcRect/>
          <a:stretch>
            <a:fillRect/>
          </a:stretch>
        </p:blipFill>
        <p:spPr bwMode="auto">
          <a:xfrm>
            <a:off x="1767191" y="1334869"/>
            <a:ext cx="2881009" cy="4022724"/>
          </a:xfrm>
          <a:prstGeom prst="rect">
            <a:avLst/>
          </a:prstGeom>
          <a:noFill/>
          <a:ln w="9525">
            <a:noFill/>
            <a:miter lim="800000"/>
            <a:headEnd/>
            <a:tailEnd/>
          </a:ln>
        </p:spPr>
      </p:pic>
      <p:sp>
        <p:nvSpPr>
          <p:cNvPr id="9" name="Text Box 7"/>
          <p:cNvSpPr txBox="1">
            <a:spLocks noChangeArrowheads="1"/>
          </p:cNvSpPr>
          <p:nvPr/>
        </p:nvSpPr>
        <p:spPr bwMode="auto">
          <a:xfrm>
            <a:off x="7831580" y="5144869"/>
            <a:ext cx="1541020" cy="646331"/>
          </a:xfrm>
          <a:prstGeom prst="rect">
            <a:avLst/>
          </a:prstGeom>
          <a:noFill/>
          <a:ln w="9525">
            <a:noFill/>
            <a:miter lim="800000"/>
            <a:headEnd/>
            <a:tailEnd/>
          </a:ln>
          <a:effectLst/>
        </p:spPr>
        <p:txBody>
          <a:bodyPr wrap="square">
            <a:spAutoFit/>
          </a:bodyPr>
          <a:lstStyle/>
          <a:p>
            <a:pPr>
              <a:spcBef>
                <a:spcPct val="50000"/>
              </a:spcBef>
            </a:pPr>
            <a:r>
              <a:rPr lang="en-US" dirty="0">
                <a:latin typeface="Swis721 Blk BT" pitchFamily="34" charset="0"/>
              </a:rPr>
              <a:t>               1661</a:t>
            </a:r>
          </a:p>
        </p:txBody>
      </p:sp>
      <p:sp>
        <p:nvSpPr>
          <p:cNvPr id="10" name="Text Box 8"/>
          <p:cNvSpPr txBox="1">
            <a:spLocks noChangeArrowheads="1"/>
          </p:cNvSpPr>
          <p:nvPr/>
        </p:nvSpPr>
        <p:spPr bwMode="auto">
          <a:xfrm>
            <a:off x="3640580" y="5144869"/>
            <a:ext cx="1541020" cy="646331"/>
          </a:xfrm>
          <a:prstGeom prst="rect">
            <a:avLst/>
          </a:prstGeom>
          <a:noFill/>
          <a:ln w="9525">
            <a:noFill/>
            <a:miter lim="800000"/>
            <a:headEnd/>
            <a:tailEnd/>
          </a:ln>
          <a:effectLst/>
        </p:spPr>
        <p:txBody>
          <a:bodyPr wrap="square">
            <a:spAutoFit/>
          </a:bodyPr>
          <a:lstStyle/>
          <a:p>
            <a:pPr>
              <a:spcBef>
                <a:spcPct val="50000"/>
              </a:spcBef>
            </a:pPr>
            <a:r>
              <a:rPr lang="en-US" dirty="0">
                <a:latin typeface="Swis721 Blk BT" pitchFamily="34" charset="0"/>
              </a:rPr>
              <a:t>               1660</a:t>
            </a:r>
          </a:p>
        </p:txBody>
      </p:sp>
      <p:sp>
        <p:nvSpPr>
          <p:cNvPr id="11" name="Rectangle 3"/>
          <p:cNvSpPr txBox="1">
            <a:spLocks noChangeArrowheads="1"/>
          </p:cNvSpPr>
          <p:nvPr/>
        </p:nvSpPr>
        <p:spPr bwMode="auto">
          <a:xfrm>
            <a:off x="1752600" y="5913438"/>
            <a:ext cx="6934200" cy="5635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4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a:t>
            </a:r>
            <a:r>
              <a:rPr kumimoji="0" lang="en-US" sz="6500" b="1" i="0" u="none" strike="noStrike" kern="1200" cap="none" spc="0" normalizeH="0" baseline="0" noProof="0" dirty="0" smtClean="0">
                <a:ln>
                  <a:noFill/>
                </a:ln>
                <a:solidFill>
                  <a:schemeClr val="tx1"/>
                </a:solidFill>
                <a:effectLst/>
                <a:uLnTx/>
                <a:uFillTx/>
                <a:latin typeface="+mj-lt"/>
                <a:ea typeface="+mn-ea"/>
                <a:cs typeface="+mn-cs"/>
              </a:rPr>
              <a:t>SETTLERS + COMMERCE  =  </a:t>
            </a:r>
            <a:r>
              <a:rPr kumimoji="0" lang="en-US" sz="6500" b="1" i="0" u="none" strike="noStrike" kern="1200" cap="none" spc="0" normalizeH="0" baseline="0" noProof="0" dirty="0" smtClean="0">
                <a:ln>
                  <a:noFill/>
                </a:ln>
                <a:solidFill>
                  <a:srgbClr val="FF3300"/>
                </a:solidFill>
                <a:effectLst/>
                <a:uLnTx/>
                <a:uFillTx/>
                <a:latin typeface="+mj-lt"/>
                <a:ea typeface="+mn-ea"/>
                <a:cs typeface="+mn-cs"/>
              </a:rPr>
              <a:t>DEVELOPMENT</a:t>
            </a:r>
            <a:r>
              <a:rPr kumimoji="0" lang="en-US" sz="6500" b="1" i="0" u="none" strike="noStrike" kern="1200" cap="none" spc="0" normalizeH="0" baseline="0" noProof="0" dirty="0" smtClean="0">
                <a:ln>
                  <a:noFill/>
                </a:ln>
                <a:solidFill>
                  <a:schemeClr val="tx1"/>
                </a:solidFill>
                <a:effectLst/>
                <a:uLnTx/>
                <a:uFillTx/>
                <a:latin typeface="+mj-lt"/>
                <a:ea typeface="+mn-ea"/>
                <a:cs typeface="+mn-cs"/>
              </a:rPr>
              <a:t>  </a:t>
            </a:r>
            <a:endParaRPr kumimoji="0" lang="en-US" sz="6500" b="1"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9" descr="map of ny 1776"/>
          <p:cNvPicPr>
            <a:picLocks noChangeAspect="1" noChangeArrowheads="1"/>
          </p:cNvPicPr>
          <p:nvPr/>
        </p:nvPicPr>
        <p:blipFill>
          <a:blip r:embed="rId2"/>
          <a:srcRect/>
          <a:stretch>
            <a:fillRect/>
          </a:stretch>
        </p:blipFill>
        <p:spPr bwMode="auto">
          <a:xfrm>
            <a:off x="5943600" y="1344415"/>
            <a:ext cx="2758895" cy="3896571"/>
          </a:xfrm>
          <a:prstGeom prst="rect">
            <a:avLst/>
          </a:prstGeom>
          <a:noFill/>
          <a:ln w="9525">
            <a:noFill/>
            <a:miter lim="800000"/>
            <a:headEnd/>
            <a:tailEnd/>
          </a:ln>
        </p:spPr>
      </p:pic>
      <p:sp>
        <p:nvSpPr>
          <p:cNvPr id="8" name="Text Box 10"/>
          <p:cNvSpPr txBox="1">
            <a:spLocks noChangeArrowheads="1"/>
          </p:cNvSpPr>
          <p:nvPr/>
        </p:nvSpPr>
        <p:spPr bwMode="auto">
          <a:xfrm>
            <a:off x="7820854" y="5257800"/>
            <a:ext cx="1094546" cy="646331"/>
          </a:xfrm>
          <a:prstGeom prst="rect">
            <a:avLst/>
          </a:prstGeom>
          <a:noFill/>
          <a:ln w="9525">
            <a:noFill/>
            <a:miter lim="800000"/>
            <a:headEnd/>
            <a:tailEnd/>
          </a:ln>
          <a:effectLst/>
        </p:spPr>
        <p:txBody>
          <a:bodyPr wrap="square">
            <a:spAutoFit/>
          </a:bodyPr>
          <a:lstStyle/>
          <a:p>
            <a:pPr>
              <a:spcBef>
                <a:spcPct val="50000"/>
              </a:spcBef>
            </a:pPr>
            <a:r>
              <a:rPr lang="en-US" dirty="0">
                <a:latin typeface="Swis721 Blk BT" pitchFamily="34" charset="0"/>
              </a:rPr>
              <a:t>               1776</a:t>
            </a:r>
          </a:p>
        </p:txBody>
      </p:sp>
      <p:pic>
        <p:nvPicPr>
          <p:cNvPr id="9" name="Picture 12" descr="old new york map_1835"/>
          <p:cNvPicPr>
            <a:picLocks noChangeAspect="1" noChangeArrowheads="1"/>
          </p:cNvPicPr>
          <p:nvPr/>
        </p:nvPicPr>
        <p:blipFill>
          <a:blip r:embed="rId3"/>
          <a:srcRect/>
          <a:stretch>
            <a:fillRect/>
          </a:stretch>
        </p:blipFill>
        <p:spPr bwMode="auto">
          <a:xfrm>
            <a:off x="1747308" y="1344415"/>
            <a:ext cx="3129492" cy="3896571"/>
          </a:xfrm>
          <a:prstGeom prst="rect">
            <a:avLst/>
          </a:prstGeom>
          <a:noFill/>
        </p:spPr>
      </p:pic>
      <p:sp>
        <p:nvSpPr>
          <p:cNvPr id="10" name="Text Box 13"/>
          <p:cNvSpPr txBox="1">
            <a:spLocks noChangeArrowheads="1"/>
          </p:cNvSpPr>
          <p:nvPr/>
        </p:nvSpPr>
        <p:spPr bwMode="auto">
          <a:xfrm>
            <a:off x="3934654" y="5257800"/>
            <a:ext cx="1475546" cy="646331"/>
          </a:xfrm>
          <a:prstGeom prst="rect">
            <a:avLst/>
          </a:prstGeom>
          <a:noFill/>
          <a:ln w="9525">
            <a:noFill/>
            <a:miter lim="800000"/>
            <a:headEnd/>
            <a:tailEnd/>
          </a:ln>
          <a:effectLst/>
        </p:spPr>
        <p:txBody>
          <a:bodyPr wrap="square">
            <a:spAutoFit/>
          </a:bodyPr>
          <a:lstStyle/>
          <a:p>
            <a:pPr>
              <a:spcBef>
                <a:spcPct val="50000"/>
              </a:spcBef>
            </a:pPr>
            <a:r>
              <a:rPr lang="en-US" dirty="0">
                <a:latin typeface="Swis721 Blk BT" pitchFamily="34" charset="0"/>
              </a:rPr>
              <a:t>               1835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1030" descr="NYC 1855_NO FIRE DEPT_10YR OLD POLICE"/>
          <p:cNvPicPr>
            <a:picLocks noChangeAspect="1" noChangeArrowheads="1"/>
          </p:cNvPicPr>
          <p:nvPr/>
        </p:nvPicPr>
        <p:blipFill>
          <a:blip r:embed="rId2"/>
          <a:srcRect/>
          <a:stretch>
            <a:fillRect/>
          </a:stretch>
        </p:blipFill>
        <p:spPr bwMode="auto">
          <a:xfrm>
            <a:off x="1627211" y="1219200"/>
            <a:ext cx="5154589" cy="4651702"/>
          </a:xfrm>
          <a:prstGeom prst="rect">
            <a:avLst/>
          </a:prstGeom>
          <a:noFill/>
        </p:spPr>
      </p:pic>
      <p:sp>
        <p:nvSpPr>
          <p:cNvPr id="8" name="Text Box 1032"/>
          <p:cNvSpPr txBox="1">
            <a:spLocks noChangeArrowheads="1"/>
          </p:cNvSpPr>
          <p:nvPr/>
        </p:nvSpPr>
        <p:spPr bwMode="auto">
          <a:xfrm>
            <a:off x="7010400" y="1219200"/>
            <a:ext cx="1905000" cy="4662815"/>
          </a:xfrm>
          <a:prstGeom prst="rect">
            <a:avLst/>
          </a:prstGeom>
          <a:noFill/>
          <a:ln w="9525">
            <a:noFill/>
            <a:miter lim="800000"/>
            <a:headEnd/>
            <a:tailEnd/>
          </a:ln>
          <a:effectLst/>
        </p:spPr>
        <p:txBody>
          <a:bodyPr wrap="square">
            <a:spAutoFit/>
          </a:bodyPr>
          <a:lstStyle/>
          <a:p>
            <a:pPr algn="l">
              <a:spcBef>
                <a:spcPct val="50000"/>
              </a:spcBef>
            </a:pPr>
            <a:r>
              <a:rPr lang="en-US" sz="1800" dirty="0" smtClean="0">
                <a:solidFill>
                  <a:srgbClr val="31C142"/>
                </a:solidFill>
                <a:latin typeface="Franklin Gothic Medium" pitchFamily="34" charset="0"/>
              </a:rPr>
              <a:t>-</a:t>
            </a:r>
            <a:r>
              <a:rPr lang="en-US" dirty="0" smtClean="0">
                <a:solidFill>
                  <a:srgbClr val="31C142"/>
                </a:solidFill>
              </a:rPr>
              <a:t>ORIGIN OF THE CITY GRID</a:t>
            </a:r>
          </a:p>
          <a:p>
            <a:pPr algn="l">
              <a:spcBef>
                <a:spcPct val="50000"/>
              </a:spcBef>
            </a:pPr>
            <a:r>
              <a:rPr lang="en-US" dirty="0" smtClean="0">
                <a:solidFill>
                  <a:srgbClr val="31C142"/>
                </a:solidFill>
              </a:rPr>
              <a:t>-BUILDING TO WATERS EDGE</a:t>
            </a:r>
          </a:p>
          <a:p>
            <a:pPr algn="l">
              <a:spcBef>
                <a:spcPct val="50000"/>
              </a:spcBef>
            </a:pPr>
            <a:r>
              <a:rPr lang="en-US" dirty="0" smtClean="0">
                <a:solidFill>
                  <a:srgbClr val="31C142"/>
                </a:solidFill>
              </a:rPr>
              <a:t>-LACK OF GREEN SPACE</a:t>
            </a:r>
          </a:p>
          <a:p>
            <a:pPr algn="l">
              <a:spcBef>
                <a:spcPct val="50000"/>
              </a:spcBef>
            </a:pPr>
            <a:r>
              <a:rPr lang="en-US" dirty="0" smtClean="0">
                <a:solidFill>
                  <a:srgbClr val="31C142"/>
                </a:solidFill>
              </a:rPr>
              <a:t>-POOR VEHICULAR TRANSPORT </a:t>
            </a:r>
          </a:p>
          <a:p>
            <a:pPr algn="l">
              <a:spcBef>
                <a:spcPct val="50000"/>
              </a:spcBef>
            </a:pPr>
            <a:r>
              <a:rPr lang="en-US" dirty="0" smtClean="0">
                <a:solidFill>
                  <a:srgbClr val="31C142"/>
                </a:solidFill>
              </a:rPr>
              <a:t>-LACK OF FIRE DEPARTMENT</a:t>
            </a:r>
          </a:p>
          <a:p>
            <a:pPr algn="l">
              <a:spcBef>
                <a:spcPct val="50000"/>
              </a:spcBef>
            </a:pPr>
            <a:r>
              <a:rPr lang="en-US" dirty="0" smtClean="0">
                <a:solidFill>
                  <a:srgbClr val="31C142"/>
                </a:solidFill>
              </a:rPr>
              <a:t>-LACK OF CENTRAL POLICE DEPARTMENT</a:t>
            </a:r>
            <a:endParaRPr lang="en-US" dirty="0">
              <a:solidFill>
                <a:srgbClr val="31C14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6" name="Picture 5" descr="history-mulberry-street-1900"/>
          <p:cNvPicPr>
            <a:picLocks noChangeAspect="1" noChangeArrowheads="1"/>
          </p:cNvPicPr>
          <p:nvPr/>
        </p:nvPicPr>
        <p:blipFill>
          <a:blip r:embed="rId2"/>
          <a:srcRect/>
          <a:stretch>
            <a:fillRect/>
          </a:stretch>
        </p:blipFill>
        <p:spPr bwMode="auto">
          <a:xfrm>
            <a:off x="2057400" y="1219200"/>
            <a:ext cx="6553200" cy="48387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2"/>
          <p:cNvSpPr txBox="1">
            <a:spLocks noChangeArrowheads="1"/>
          </p:cNvSpPr>
          <p:nvPr/>
        </p:nvSpPr>
        <p:spPr bwMode="auto">
          <a:xfrm>
            <a:off x="1524000" y="4191000"/>
            <a:ext cx="6934200" cy="6096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j-lt"/>
                <a:ea typeface="+mn-ea"/>
                <a:cs typeface="+mn-cs"/>
              </a:rPr>
              <a:t>STEEL  +  ELEVATORS  =</a:t>
            </a:r>
            <a:r>
              <a:rPr lang="en-US" sz="3600" dirty="0" smtClean="0">
                <a:solidFill>
                  <a:srgbClr val="FF3300"/>
                </a:solidFill>
                <a:latin typeface="+mj-lt"/>
              </a:rPr>
              <a:t>  </a:t>
            </a:r>
            <a:r>
              <a:rPr kumimoji="0" lang="en-US" sz="3600" b="1" i="0" u="none" strike="noStrike" kern="1200" cap="none" spc="0" normalizeH="0" baseline="0" noProof="0" dirty="0" smtClean="0">
                <a:ln>
                  <a:noFill/>
                </a:ln>
                <a:solidFill>
                  <a:srgbClr val="FF3300"/>
                </a:solidFill>
                <a:effectLst/>
                <a:uLnTx/>
                <a:uFillTx/>
                <a:latin typeface="+mj-lt"/>
                <a:ea typeface="+mn-ea"/>
                <a:cs typeface="+mn-cs"/>
              </a:rPr>
              <a:t>DENSITY</a:t>
            </a:r>
            <a:r>
              <a:rPr kumimoji="0" lang="en-US" sz="3600" b="0" i="0" u="none" strike="noStrike" kern="1200" cap="none" spc="0" normalizeH="0" baseline="0" noProof="0" dirty="0" smtClean="0">
                <a:ln>
                  <a:noFill/>
                </a:ln>
                <a:solidFill>
                  <a:schemeClr val="tx1"/>
                </a:solidFill>
                <a:effectLst/>
                <a:uLnTx/>
                <a:uFillTx/>
                <a:latin typeface="+mj-lt"/>
                <a:ea typeface="+mn-ea"/>
                <a:cs typeface="+mn-cs"/>
              </a:rPr>
              <a:t>  </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pic>
        <p:nvPicPr>
          <p:cNvPr id="7" name="Picture 3" descr="elevator image"/>
          <p:cNvPicPr>
            <a:picLocks noChangeAspect="1" noChangeArrowheads="1"/>
          </p:cNvPicPr>
          <p:nvPr/>
        </p:nvPicPr>
        <p:blipFill>
          <a:blip r:embed="rId2"/>
          <a:srcRect/>
          <a:stretch>
            <a:fillRect/>
          </a:stretch>
        </p:blipFill>
        <p:spPr bwMode="auto">
          <a:xfrm>
            <a:off x="1546413" y="1553932"/>
            <a:ext cx="3520607" cy="2256068"/>
          </a:xfrm>
          <a:prstGeom prst="rect">
            <a:avLst/>
          </a:prstGeom>
          <a:noFill/>
          <a:ln w="12700">
            <a:solidFill>
              <a:schemeClr val="bg1"/>
            </a:solidFill>
            <a:miter lim="800000"/>
            <a:headEnd/>
            <a:tailEnd/>
          </a:ln>
        </p:spPr>
      </p:pic>
      <p:pic>
        <p:nvPicPr>
          <p:cNvPr id="8" name="Picture 8" descr="original elevator patent"/>
          <p:cNvPicPr>
            <a:picLocks noChangeAspect="1" noChangeArrowheads="1"/>
          </p:cNvPicPr>
          <p:nvPr/>
        </p:nvPicPr>
        <p:blipFill>
          <a:blip r:embed="rId3"/>
          <a:srcRect/>
          <a:stretch>
            <a:fillRect/>
          </a:stretch>
        </p:blipFill>
        <p:spPr bwMode="auto">
          <a:xfrm>
            <a:off x="5462707" y="1554162"/>
            <a:ext cx="3452693" cy="2254709"/>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6"/>
          <p:cNvSpPr txBox="1">
            <a:spLocks noChangeArrowheads="1"/>
          </p:cNvSpPr>
          <p:nvPr/>
        </p:nvSpPr>
        <p:spPr>
          <a:xfrm>
            <a:off x="6629400" y="5206077"/>
            <a:ext cx="3230880" cy="609600"/>
          </a:xfrm>
          <a:prstGeom prst="rect">
            <a:avLst/>
          </a:prstGeom>
          <a:noFill/>
          <a:ln/>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C142"/>
                </a:solidFill>
                <a:effectLst/>
                <a:uLnTx/>
                <a:uFillTx/>
                <a:latin typeface="+mj-lt"/>
                <a:ea typeface="+mj-ea"/>
                <a:cs typeface="+mj-cs"/>
              </a:rPr>
              <a:t>THE EQUITABLE BUILDING </a:t>
            </a:r>
            <a:br>
              <a:rPr kumimoji="0" lang="en-US" sz="1600" b="0" i="0" u="none" strike="noStrike" kern="1200" cap="none" spc="0" normalizeH="0" baseline="0" noProof="0" dirty="0" smtClean="0">
                <a:ln>
                  <a:noFill/>
                </a:ln>
                <a:solidFill>
                  <a:srgbClr val="31C142"/>
                </a:solidFill>
                <a:effectLst/>
                <a:uLnTx/>
                <a:uFillTx/>
                <a:latin typeface="+mj-lt"/>
                <a:ea typeface="+mj-ea"/>
                <a:cs typeface="+mj-cs"/>
              </a:rPr>
            </a:br>
            <a:r>
              <a:rPr kumimoji="0" lang="en-US" sz="1600" b="0" i="0" u="none" strike="noStrike" kern="1200" cap="none" spc="0" normalizeH="0" baseline="0" noProof="0" dirty="0" smtClean="0">
                <a:ln>
                  <a:noFill/>
                </a:ln>
                <a:solidFill>
                  <a:srgbClr val="31C142"/>
                </a:solidFill>
                <a:effectLst/>
                <a:uLnTx/>
                <a:uFillTx/>
                <a:latin typeface="+mj-lt"/>
                <a:ea typeface="+mj-ea"/>
                <a:cs typeface="+mj-cs"/>
              </a:rPr>
              <a:t>120 BROADWAY</a:t>
            </a:r>
            <a:br>
              <a:rPr kumimoji="0" lang="en-US" sz="1600" b="0" i="0" u="none" strike="noStrike" kern="1200" cap="none" spc="0" normalizeH="0" baseline="0" noProof="0" dirty="0" smtClean="0">
                <a:ln>
                  <a:noFill/>
                </a:ln>
                <a:solidFill>
                  <a:srgbClr val="31C142"/>
                </a:solidFill>
                <a:effectLst/>
                <a:uLnTx/>
                <a:uFillTx/>
                <a:latin typeface="+mj-lt"/>
                <a:ea typeface="+mj-ea"/>
                <a:cs typeface="+mj-cs"/>
              </a:rPr>
            </a:br>
            <a:r>
              <a:rPr kumimoji="0" lang="en-US" sz="1600" b="0" i="0" u="none" strike="noStrike" kern="1200" cap="none" spc="0" normalizeH="0" baseline="0" noProof="0" dirty="0" smtClean="0">
                <a:ln>
                  <a:noFill/>
                </a:ln>
                <a:solidFill>
                  <a:srgbClr val="31C142"/>
                </a:solidFill>
                <a:effectLst/>
                <a:uLnTx/>
                <a:uFillTx/>
                <a:latin typeface="+mj-lt"/>
                <a:ea typeface="+mj-ea"/>
                <a:cs typeface="+mj-cs"/>
              </a:rPr>
              <a:t>BETWEEN PINE AND CEDAR </a:t>
            </a:r>
            <a:endParaRPr kumimoji="0" lang="en-US" sz="1600" b="0" i="0" u="none" strike="noStrike" kern="1200" cap="none" spc="0" normalizeH="0" baseline="0" noProof="0" dirty="0">
              <a:ln>
                <a:noFill/>
              </a:ln>
              <a:solidFill>
                <a:srgbClr val="31C142"/>
              </a:solidFill>
              <a:effectLst/>
              <a:uLnTx/>
              <a:uFillTx/>
              <a:latin typeface="+mj-lt"/>
              <a:ea typeface="+mj-ea"/>
              <a:cs typeface="+mj-cs"/>
            </a:endParaRPr>
          </a:p>
        </p:txBody>
      </p:sp>
      <p:pic>
        <p:nvPicPr>
          <p:cNvPr id="7" name="Picture 7" descr="Equitablebldg_pre1919postcard"/>
          <p:cNvPicPr>
            <a:picLocks noChangeAspect="1" noChangeArrowheads="1"/>
          </p:cNvPicPr>
          <p:nvPr/>
        </p:nvPicPr>
        <p:blipFill>
          <a:blip r:embed="rId2"/>
          <a:srcRect/>
          <a:stretch>
            <a:fillRect/>
          </a:stretch>
        </p:blipFill>
        <p:spPr bwMode="auto">
          <a:xfrm>
            <a:off x="6705600" y="1243677"/>
            <a:ext cx="2255520" cy="3657600"/>
          </a:xfrm>
          <a:prstGeom prst="rect">
            <a:avLst/>
          </a:prstGeom>
          <a:noFill/>
        </p:spPr>
      </p:pic>
      <p:pic>
        <p:nvPicPr>
          <p:cNvPr id="8" name="Picture 8" descr="equitablE BUILDING"/>
          <p:cNvPicPr>
            <a:picLocks noChangeAspect="1" noChangeArrowheads="1"/>
          </p:cNvPicPr>
          <p:nvPr/>
        </p:nvPicPr>
        <p:blipFill>
          <a:blip r:embed="rId3"/>
          <a:srcRect/>
          <a:stretch>
            <a:fillRect/>
          </a:stretch>
        </p:blipFill>
        <p:spPr bwMode="auto">
          <a:xfrm>
            <a:off x="1600201" y="1260822"/>
            <a:ext cx="2446020" cy="3726180"/>
          </a:xfrm>
          <a:prstGeom prst="rect">
            <a:avLst/>
          </a:prstGeom>
          <a:noFill/>
        </p:spPr>
      </p:pic>
      <p:sp>
        <p:nvSpPr>
          <p:cNvPr id="9" name="Text Box 9"/>
          <p:cNvSpPr txBox="1">
            <a:spLocks noChangeArrowheads="1"/>
          </p:cNvSpPr>
          <p:nvPr/>
        </p:nvSpPr>
        <p:spPr bwMode="auto">
          <a:xfrm>
            <a:off x="4114800" y="1459736"/>
            <a:ext cx="2514600" cy="4154984"/>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dirty="0" smtClean="0">
                <a:solidFill>
                  <a:srgbClr val="31C142"/>
                </a:solidFill>
                <a:latin typeface="+mj-lt"/>
              </a:rPr>
              <a:t>BUILT1919</a:t>
            </a:r>
          </a:p>
          <a:p>
            <a:pPr algn="l">
              <a:spcBef>
                <a:spcPct val="50000"/>
              </a:spcBef>
              <a:buFont typeface="Wingdings" pitchFamily="2" charset="2"/>
              <a:buChar char="§"/>
            </a:pPr>
            <a:r>
              <a:rPr lang="en-US" dirty="0" smtClean="0">
                <a:solidFill>
                  <a:srgbClr val="31C142"/>
                </a:solidFill>
                <a:latin typeface="+mj-lt"/>
              </a:rPr>
              <a:t>STEEL CONSTRUCTION</a:t>
            </a:r>
          </a:p>
          <a:p>
            <a:pPr algn="l">
              <a:spcBef>
                <a:spcPct val="50000"/>
              </a:spcBef>
              <a:buFont typeface="Wingdings" pitchFamily="2" charset="2"/>
              <a:buChar char="§"/>
            </a:pPr>
            <a:r>
              <a:rPr lang="en-US" dirty="0" smtClean="0">
                <a:solidFill>
                  <a:srgbClr val="31C142"/>
                </a:solidFill>
                <a:latin typeface="+mj-lt"/>
              </a:rPr>
              <a:t>USE OF ELEVATORS</a:t>
            </a:r>
          </a:p>
          <a:p>
            <a:pPr algn="l">
              <a:spcBef>
                <a:spcPct val="50000"/>
              </a:spcBef>
              <a:buFont typeface="Wingdings" pitchFamily="2" charset="2"/>
              <a:buChar char="§"/>
            </a:pPr>
            <a:r>
              <a:rPr lang="en-US" dirty="0" smtClean="0">
                <a:solidFill>
                  <a:srgbClr val="31C142"/>
                </a:solidFill>
                <a:latin typeface="+mj-lt"/>
              </a:rPr>
              <a:t>40 STORIES</a:t>
            </a:r>
          </a:p>
          <a:p>
            <a:pPr algn="l">
              <a:spcBef>
                <a:spcPct val="50000"/>
              </a:spcBef>
              <a:buFont typeface="Wingdings" pitchFamily="2" charset="2"/>
              <a:buChar char="§"/>
            </a:pPr>
            <a:r>
              <a:rPr lang="en-US" dirty="0" smtClean="0">
                <a:solidFill>
                  <a:srgbClr val="31C142"/>
                </a:solidFill>
                <a:latin typeface="+mj-lt"/>
              </a:rPr>
              <a:t>40 ACRES OF OFFICE SPACE OR APPROX. 1,500,000SF OF OFFICE SPACE! </a:t>
            </a:r>
          </a:p>
          <a:p>
            <a:pPr algn="l">
              <a:spcBef>
                <a:spcPct val="50000"/>
              </a:spcBef>
              <a:buFont typeface="Wingdings" pitchFamily="2" charset="2"/>
              <a:buChar char="§"/>
            </a:pPr>
            <a:r>
              <a:rPr lang="en-US" dirty="0" smtClean="0">
                <a:solidFill>
                  <a:srgbClr val="31C142"/>
                </a:solidFill>
                <a:latin typeface="+mj-lt"/>
              </a:rPr>
              <a:t>LAST BUILDING BEFORE ZONING LAWS IMPLEMENTED</a:t>
            </a:r>
          </a:p>
          <a:p>
            <a:pPr>
              <a:spcBef>
                <a:spcPct val="50000"/>
              </a:spcBef>
            </a:pPr>
            <a:endParaRPr lang="en-US" sz="1400" dirty="0">
              <a:solidFill>
                <a:schemeClr val="bg1"/>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6"/>
          <p:cNvSpPr txBox="1">
            <a:spLocks noChangeArrowheads="1"/>
          </p:cNvSpPr>
          <p:nvPr/>
        </p:nvSpPr>
        <p:spPr>
          <a:xfrm>
            <a:off x="5791200" y="5562600"/>
            <a:ext cx="2209800" cy="762000"/>
          </a:xfrm>
          <a:prstGeom prst="rect">
            <a:avLst/>
          </a:prstGeom>
          <a:noFill/>
          <a:ln/>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31C142"/>
                </a:solidFill>
                <a:effectLst/>
                <a:uLnTx/>
                <a:uFillTx/>
                <a:latin typeface="+mj-lt"/>
                <a:ea typeface="+mj-ea"/>
                <a:cs typeface="+mj-cs"/>
              </a:rPr>
              <a:t>ZONING STUDIES</a:t>
            </a:r>
            <a:br>
              <a:rPr kumimoji="0" lang="en-US" sz="3200" b="0" i="0" u="none" strike="noStrike" kern="1200" cap="none" spc="0" normalizeH="0" baseline="0" noProof="0" dirty="0" smtClean="0">
                <a:ln>
                  <a:noFill/>
                </a:ln>
                <a:solidFill>
                  <a:srgbClr val="31C142"/>
                </a:solidFill>
                <a:effectLst/>
                <a:uLnTx/>
                <a:uFillTx/>
                <a:latin typeface="+mj-lt"/>
                <a:ea typeface="+mj-ea"/>
                <a:cs typeface="+mj-cs"/>
              </a:rPr>
            </a:br>
            <a:r>
              <a:rPr kumimoji="0" lang="en-US" sz="3200" b="0" i="0" u="none" strike="noStrike" kern="1200" cap="none" spc="0" normalizeH="0" baseline="0" noProof="0" dirty="0" smtClean="0">
                <a:ln>
                  <a:noFill/>
                </a:ln>
                <a:solidFill>
                  <a:srgbClr val="31C142"/>
                </a:solidFill>
                <a:effectLst/>
                <a:uLnTx/>
                <a:uFillTx/>
                <a:latin typeface="+mj-lt"/>
                <a:ea typeface="+mj-ea"/>
                <a:cs typeface="+mj-cs"/>
              </a:rPr>
              <a:t>BY HUGH FERRISS  </a:t>
            </a:r>
            <a:endParaRPr kumimoji="0" lang="en-US" sz="3200" b="0" i="0" u="none" strike="noStrike" kern="1200" cap="none" spc="0" normalizeH="0" baseline="0" noProof="0" dirty="0">
              <a:ln>
                <a:noFill/>
              </a:ln>
              <a:solidFill>
                <a:srgbClr val="31C142"/>
              </a:solidFill>
              <a:effectLst/>
              <a:uLnTx/>
              <a:uFillTx/>
              <a:latin typeface="+mj-lt"/>
              <a:ea typeface="+mj-ea"/>
              <a:cs typeface="+mj-cs"/>
            </a:endParaRPr>
          </a:p>
        </p:txBody>
      </p:sp>
      <p:pic>
        <p:nvPicPr>
          <p:cNvPr id="7" name="Picture 7" descr="ferriss_zoning"/>
          <p:cNvPicPr>
            <a:picLocks noChangeAspect="1" noChangeArrowheads="1"/>
          </p:cNvPicPr>
          <p:nvPr/>
        </p:nvPicPr>
        <p:blipFill>
          <a:blip r:embed="rId2"/>
          <a:srcRect/>
          <a:stretch>
            <a:fillRect/>
          </a:stretch>
        </p:blipFill>
        <p:spPr bwMode="auto">
          <a:xfrm>
            <a:off x="1676400" y="1219200"/>
            <a:ext cx="3883025" cy="5334000"/>
          </a:xfrm>
          <a:prstGeom prst="rect">
            <a:avLst/>
          </a:prstGeom>
          <a:noFill/>
        </p:spPr>
      </p:pic>
      <p:sp>
        <p:nvSpPr>
          <p:cNvPr id="8" name="Text Box 8"/>
          <p:cNvSpPr txBox="1">
            <a:spLocks noChangeArrowheads="1"/>
          </p:cNvSpPr>
          <p:nvPr/>
        </p:nvSpPr>
        <p:spPr bwMode="auto">
          <a:xfrm>
            <a:off x="5943600" y="1219200"/>
            <a:ext cx="2819400" cy="2031325"/>
          </a:xfrm>
          <a:prstGeom prst="rect">
            <a:avLst/>
          </a:prstGeom>
          <a:noFill/>
          <a:ln w="9525">
            <a:noFill/>
            <a:miter lim="800000"/>
            <a:headEnd/>
            <a:tailEnd/>
          </a:ln>
          <a:effectLst/>
        </p:spPr>
        <p:txBody>
          <a:bodyPr>
            <a:spAutoFit/>
          </a:bodyPr>
          <a:lstStyle/>
          <a:p>
            <a:pPr algn="l">
              <a:spcBef>
                <a:spcPct val="50000"/>
              </a:spcBef>
              <a:buFont typeface="Wingdings" pitchFamily="2" charset="2"/>
              <a:buChar char="§"/>
            </a:pPr>
            <a:r>
              <a:rPr lang="en-US" dirty="0" smtClean="0">
                <a:solidFill>
                  <a:srgbClr val="31C142"/>
                </a:solidFill>
                <a:latin typeface="+mj-lt"/>
              </a:rPr>
              <a:t>CONCERN FOR PUBLIC WELL BEING : LIGHT AND AIR REQUIREMENTS</a:t>
            </a:r>
          </a:p>
          <a:p>
            <a:pPr algn="l">
              <a:spcBef>
                <a:spcPct val="50000"/>
              </a:spcBef>
              <a:buFont typeface="Wingdings" pitchFamily="2" charset="2"/>
              <a:buChar char="§"/>
            </a:pPr>
            <a:r>
              <a:rPr lang="en-US" dirty="0" smtClean="0">
                <a:solidFill>
                  <a:srgbClr val="31C142"/>
                </a:solidFill>
                <a:latin typeface="+mj-lt"/>
              </a:rPr>
              <a:t>BUILDING HEIGHT AND BULK ARE REGULATED </a:t>
            </a:r>
          </a:p>
          <a:p>
            <a:pPr algn="l">
              <a:spcBef>
                <a:spcPct val="50000"/>
              </a:spcBef>
              <a:buFont typeface="Wingdings" pitchFamily="2" charset="2"/>
              <a:buNone/>
            </a:pPr>
            <a:endParaRPr lang="en-US" dirty="0">
              <a:solidFill>
                <a:srgbClr val="31C142"/>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lvl="1">
              <a:buNone/>
            </a:pPr>
            <a:endParaRPr lang="en-US" dirty="0" smtClean="0"/>
          </a:p>
          <a:p>
            <a:r>
              <a:rPr lang="en-US" dirty="0" smtClean="0"/>
              <a:t>Illya Azaroff AIA</a:t>
            </a:r>
          </a:p>
          <a:p>
            <a:pPr lvl="1"/>
            <a:r>
              <a:rPr lang="en-US" dirty="0" smtClean="0"/>
              <a:t>+LAB Architects</a:t>
            </a:r>
          </a:p>
          <a:p>
            <a:pPr lvl="1"/>
            <a:r>
              <a:rPr lang="en-US" dirty="0" smtClean="0"/>
              <a:t>Associate </a:t>
            </a:r>
            <a:r>
              <a:rPr lang="en-US" dirty="0" smtClean="0"/>
              <a:t>Professor, New York City College of Technology</a:t>
            </a:r>
            <a:endParaRPr lang="en-US" dirty="0" smtClean="0"/>
          </a:p>
          <a:p>
            <a:pPr lvl="1"/>
            <a:r>
              <a:rPr lang="en-US" dirty="0" err="1" smtClean="0"/>
              <a:t>DfRR</a:t>
            </a:r>
            <a:endParaRPr lang="en-US" dirty="0" smtClean="0"/>
          </a:p>
          <a:p>
            <a:pPr marL="457200" lvl="1" indent="0">
              <a:buNone/>
            </a:pPr>
            <a:endParaRPr lang="en-US" dirty="0" smtClean="0"/>
          </a:p>
          <a:p>
            <a:r>
              <a:rPr lang="en-US" dirty="0" smtClean="0"/>
              <a:t>Please tell us about yourself…</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6" name="Picture 5" descr="hugh ferris modeling project"/>
          <p:cNvPicPr>
            <a:picLocks noChangeAspect="1" noChangeArrowheads="1"/>
          </p:cNvPicPr>
          <p:nvPr/>
        </p:nvPicPr>
        <p:blipFill>
          <a:blip r:embed="rId2"/>
          <a:srcRect/>
          <a:stretch>
            <a:fillRect/>
          </a:stretch>
        </p:blipFill>
        <p:spPr bwMode="auto">
          <a:xfrm>
            <a:off x="1949873" y="1273815"/>
            <a:ext cx="6629964" cy="4967869"/>
          </a:xfrm>
          <a:prstGeom prst="rect">
            <a:avLst/>
          </a:prstGeom>
          <a:noFill/>
        </p:spPr>
      </p:pic>
      <p:pic>
        <p:nvPicPr>
          <p:cNvPr id="7" name="Picture 7" descr="HughFerrissAtWork1925"/>
          <p:cNvPicPr>
            <a:picLocks noChangeAspect="1" noChangeArrowheads="1"/>
          </p:cNvPicPr>
          <p:nvPr/>
        </p:nvPicPr>
        <p:blipFill>
          <a:blip r:embed="rId3"/>
          <a:srcRect/>
          <a:stretch>
            <a:fillRect/>
          </a:stretch>
        </p:blipFill>
        <p:spPr bwMode="auto">
          <a:xfrm>
            <a:off x="2438400" y="4573635"/>
            <a:ext cx="2145530" cy="129376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Text Box 8"/>
          <p:cNvSpPr txBox="1">
            <a:spLocks noChangeArrowheads="1"/>
          </p:cNvSpPr>
          <p:nvPr/>
        </p:nvSpPr>
        <p:spPr bwMode="auto">
          <a:xfrm>
            <a:off x="7162800" y="1319748"/>
            <a:ext cx="1828800" cy="4431983"/>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dirty="0" smtClean="0">
                <a:solidFill>
                  <a:srgbClr val="31C142"/>
                </a:solidFill>
                <a:latin typeface="+mj-lt"/>
              </a:rPr>
              <a:t>STEEL CONSTRUCTION</a:t>
            </a:r>
          </a:p>
          <a:p>
            <a:pPr algn="l">
              <a:spcBef>
                <a:spcPct val="50000"/>
              </a:spcBef>
              <a:buFont typeface="Wingdings" pitchFamily="2" charset="2"/>
              <a:buChar char="§"/>
            </a:pPr>
            <a:r>
              <a:rPr lang="en-US" dirty="0" smtClean="0">
                <a:solidFill>
                  <a:srgbClr val="31C142"/>
                </a:solidFill>
                <a:latin typeface="+mj-lt"/>
              </a:rPr>
              <a:t>USE OF ELEVATORS</a:t>
            </a:r>
          </a:p>
          <a:p>
            <a:pPr algn="l">
              <a:spcBef>
                <a:spcPct val="50000"/>
              </a:spcBef>
              <a:buFont typeface="Wingdings" pitchFamily="2" charset="2"/>
              <a:buChar char="§"/>
            </a:pPr>
            <a:r>
              <a:rPr lang="en-US" dirty="0" smtClean="0">
                <a:solidFill>
                  <a:srgbClr val="31C142"/>
                </a:solidFill>
                <a:latin typeface="+mj-lt"/>
              </a:rPr>
              <a:t>SETBACKS </a:t>
            </a:r>
          </a:p>
          <a:p>
            <a:pPr algn="l">
              <a:spcBef>
                <a:spcPct val="50000"/>
              </a:spcBef>
              <a:buFont typeface="Wingdings" pitchFamily="2" charset="2"/>
              <a:buChar char="§"/>
            </a:pPr>
            <a:r>
              <a:rPr lang="en-US" dirty="0" smtClean="0">
                <a:solidFill>
                  <a:srgbClr val="31C142"/>
                </a:solidFill>
                <a:latin typeface="+mj-lt"/>
              </a:rPr>
              <a:t>PUBLIC PLAZAS AND DRAMA</a:t>
            </a:r>
          </a:p>
          <a:p>
            <a:pPr algn="l">
              <a:spcBef>
                <a:spcPct val="50000"/>
              </a:spcBef>
              <a:buFont typeface="Wingdings" pitchFamily="2" charset="2"/>
              <a:buChar char="§"/>
            </a:pPr>
            <a:r>
              <a:rPr lang="en-US" dirty="0" smtClean="0">
                <a:solidFill>
                  <a:srgbClr val="31C142"/>
                </a:solidFill>
                <a:latin typeface="+mj-lt"/>
              </a:rPr>
              <a:t>GLAMOROUS IMAGE OF THE CITY BEING CREATED</a:t>
            </a:r>
          </a:p>
          <a:p>
            <a:pPr algn="l">
              <a:spcBef>
                <a:spcPct val="50000"/>
              </a:spcBef>
              <a:buFont typeface="Wingdings" pitchFamily="2" charset="2"/>
              <a:buNone/>
            </a:pPr>
            <a:endParaRPr lang="en-US" sz="1600" dirty="0">
              <a:solidFill>
                <a:srgbClr val="336600"/>
              </a:solidFill>
              <a:latin typeface="Swis721 Blk BT" pitchFamily="34" charset="0"/>
            </a:endParaRPr>
          </a:p>
          <a:p>
            <a:pPr algn="l">
              <a:spcBef>
                <a:spcPct val="50000"/>
              </a:spcBef>
              <a:buFont typeface="Wingdings" pitchFamily="2" charset="2"/>
              <a:buNone/>
            </a:pPr>
            <a:endParaRPr lang="en-US" sz="1600" dirty="0">
              <a:solidFill>
                <a:schemeClr val="bg1"/>
              </a:solidFill>
            </a:endParaRPr>
          </a:p>
        </p:txBody>
      </p:sp>
      <p:pic>
        <p:nvPicPr>
          <p:cNvPr id="7" name="Picture 4" descr="Woolworth_Building_construction"/>
          <p:cNvPicPr>
            <a:picLocks noChangeAspect="1" noChangeArrowheads="1"/>
          </p:cNvPicPr>
          <p:nvPr/>
        </p:nvPicPr>
        <p:blipFill>
          <a:blip r:embed="rId2"/>
          <a:srcRect r="51038"/>
          <a:stretch>
            <a:fillRect/>
          </a:stretch>
        </p:blipFill>
        <p:spPr bwMode="auto">
          <a:xfrm>
            <a:off x="1524000" y="1295400"/>
            <a:ext cx="2631647" cy="4038600"/>
          </a:xfrm>
          <a:prstGeom prst="rect">
            <a:avLst/>
          </a:prstGeom>
          <a:noFill/>
        </p:spPr>
      </p:pic>
      <p:pic>
        <p:nvPicPr>
          <p:cNvPr id="8" name="Picture 8" descr="View_of_Woolworth_Building_fixed"/>
          <p:cNvPicPr>
            <a:picLocks noChangeAspect="1" noChangeArrowheads="1"/>
          </p:cNvPicPr>
          <p:nvPr/>
        </p:nvPicPr>
        <p:blipFill>
          <a:blip r:embed="rId3"/>
          <a:srcRect r="14831"/>
          <a:stretch>
            <a:fillRect/>
          </a:stretch>
        </p:blipFill>
        <p:spPr bwMode="auto">
          <a:xfrm>
            <a:off x="4343399" y="1295400"/>
            <a:ext cx="2819401" cy="4038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6" name="Picture 3" descr="Img_kingkong1"/>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
        <p:nvSpPr>
          <p:cNvPr id="7" name="Text Box 4"/>
          <p:cNvSpPr txBox="1">
            <a:spLocks noChangeArrowheads="1"/>
          </p:cNvSpPr>
          <p:nvPr/>
        </p:nvSpPr>
        <p:spPr bwMode="auto">
          <a:xfrm>
            <a:off x="1905000" y="5638800"/>
            <a:ext cx="4419600"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dirty="0" smtClean="0">
                <a:solidFill>
                  <a:srgbClr val="31C142"/>
                </a:solidFill>
                <a:latin typeface="+mj-lt"/>
              </a:rPr>
              <a:t>NATURE VS. TECHNOLOGY</a:t>
            </a:r>
            <a:endParaRPr lang="en-US" sz="2800" b="1" dirty="0">
              <a:solidFill>
                <a:srgbClr val="31C142"/>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6"/>
          <p:cNvSpPr/>
          <p:nvPr/>
        </p:nvSpPr>
        <p:spPr>
          <a:xfrm>
            <a:off x="4953000" y="3178076"/>
            <a:ext cx="2590800" cy="369332"/>
          </a:xfrm>
          <a:prstGeom prst="rect">
            <a:avLst/>
          </a:prstGeom>
        </p:spPr>
        <p:txBody>
          <a:bodyPr wrap="square">
            <a:spAutoFit/>
          </a:bodyPr>
          <a:lstStyle/>
          <a:p>
            <a:r>
              <a:rPr lang="en-US" b="1" dirty="0" smtClean="0">
                <a:solidFill>
                  <a:srgbClr val="31C142"/>
                </a:solidFill>
                <a:latin typeface="+mj-lt"/>
              </a:rPr>
              <a:t>Robert Moses </a:t>
            </a:r>
            <a:endParaRPr lang="en-US" b="1" dirty="0">
              <a:solidFill>
                <a:srgbClr val="31C142"/>
              </a:solidFill>
              <a:latin typeface="+mj-lt"/>
            </a:endParaRPr>
          </a:p>
        </p:txBody>
      </p:sp>
      <p:sp>
        <p:nvSpPr>
          <p:cNvPr id="9" name="Rectangle 8"/>
          <p:cNvSpPr/>
          <p:nvPr/>
        </p:nvSpPr>
        <p:spPr>
          <a:xfrm>
            <a:off x="1752600" y="5906869"/>
            <a:ext cx="7162800" cy="646331"/>
          </a:xfrm>
          <a:prstGeom prst="rect">
            <a:avLst/>
          </a:prstGeom>
        </p:spPr>
        <p:txBody>
          <a:bodyPr wrap="square">
            <a:spAutoFit/>
          </a:bodyPr>
          <a:lstStyle/>
          <a:p>
            <a:r>
              <a:rPr lang="en-US" dirty="0" smtClean="0">
                <a:solidFill>
                  <a:srgbClr val="FF0000"/>
                </a:solidFill>
                <a:hlinkClick r:id="rId2"/>
              </a:rPr>
              <a:t>http://www.nytimes.com/learning/general/onthisday/bday/1218.html</a:t>
            </a:r>
            <a:endParaRPr lang="en-US" dirty="0" smtClean="0">
              <a:solidFill>
                <a:srgbClr val="FF0000"/>
              </a:solidFill>
            </a:endParaRPr>
          </a:p>
          <a:p>
            <a:endParaRPr lang="en-US" dirty="0"/>
          </a:p>
        </p:txBody>
      </p:sp>
      <p:pic>
        <p:nvPicPr>
          <p:cNvPr id="10" name="Picture 9" descr="robert_moses.jpg"/>
          <p:cNvPicPr>
            <a:picLocks noChangeAspect="1"/>
          </p:cNvPicPr>
          <p:nvPr/>
        </p:nvPicPr>
        <p:blipFill>
          <a:blip r:embed="rId3" cstate="screen"/>
          <a:stretch>
            <a:fillRect/>
          </a:stretch>
        </p:blipFill>
        <p:spPr>
          <a:xfrm>
            <a:off x="1752600" y="1273076"/>
            <a:ext cx="3124200" cy="2186940"/>
          </a:xfrm>
          <a:prstGeom prst="rect">
            <a:avLst/>
          </a:prstGeom>
        </p:spPr>
      </p:pic>
      <p:sp>
        <p:nvSpPr>
          <p:cNvPr id="11" name="Rectangle 10"/>
          <p:cNvSpPr/>
          <p:nvPr/>
        </p:nvSpPr>
        <p:spPr>
          <a:xfrm>
            <a:off x="1676400" y="3559076"/>
            <a:ext cx="7239000" cy="2031325"/>
          </a:xfrm>
          <a:prstGeom prst="rect">
            <a:avLst/>
          </a:prstGeom>
        </p:spPr>
        <p:txBody>
          <a:bodyPr wrap="square">
            <a:spAutoFit/>
          </a:bodyPr>
          <a:lstStyle/>
          <a:p>
            <a:r>
              <a:rPr lang="en-US" dirty="0" smtClean="0">
                <a:solidFill>
                  <a:srgbClr val="FF0000"/>
                </a:solidFill>
                <a:latin typeface="+mj-lt"/>
              </a:rPr>
              <a:t>Neither an architect, a planner, a lawyer nor even, in the strictest sense, a politician, he changed the face of the state more than anyone who was. </a:t>
            </a:r>
          </a:p>
          <a:p>
            <a:endParaRPr lang="en-US" dirty="0" smtClean="0">
              <a:solidFill>
                <a:srgbClr val="31C142"/>
              </a:solidFill>
              <a:latin typeface="+mj-lt"/>
            </a:endParaRPr>
          </a:p>
          <a:p>
            <a:pPr>
              <a:buFont typeface="Arial" pitchFamily="34" charset="0"/>
              <a:buChar char="•"/>
            </a:pPr>
            <a:r>
              <a:rPr lang="en-US" dirty="0" err="1" smtClean="0">
                <a:solidFill>
                  <a:srgbClr val="31C142"/>
                </a:solidFill>
                <a:latin typeface="+mj-lt"/>
              </a:rPr>
              <a:t>Triborough</a:t>
            </a:r>
            <a:r>
              <a:rPr lang="en-US" dirty="0" smtClean="0">
                <a:solidFill>
                  <a:srgbClr val="31C142"/>
                </a:solidFill>
                <a:latin typeface="+mj-lt"/>
              </a:rPr>
              <a:t> Bridge,</a:t>
            </a:r>
          </a:p>
          <a:p>
            <a:pPr>
              <a:buFont typeface="Arial" pitchFamily="34" charset="0"/>
              <a:buChar char="•"/>
            </a:pPr>
            <a:r>
              <a:rPr lang="en-US" dirty="0" smtClean="0">
                <a:solidFill>
                  <a:srgbClr val="31C142"/>
                </a:solidFill>
                <a:latin typeface="+mj-lt"/>
              </a:rPr>
              <a:t>Jones Beach State Park</a:t>
            </a:r>
          </a:p>
          <a:p>
            <a:pPr>
              <a:buFont typeface="Arial" pitchFamily="34" charset="0"/>
              <a:buChar char="•"/>
            </a:pPr>
            <a:r>
              <a:rPr lang="en-US" dirty="0" smtClean="0">
                <a:solidFill>
                  <a:srgbClr val="31C142"/>
                </a:solidFill>
                <a:latin typeface="+mj-lt"/>
              </a:rPr>
              <a:t> Verrazano-Narrows Bridge</a:t>
            </a:r>
          </a:p>
          <a:p>
            <a:pPr>
              <a:buFont typeface="Arial" pitchFamily="34" charset="0"/>
              <a:buChar char="•"/>
            </a:pPr>
            <a:r>
              <a:rPr lang="en-US" dirty="0" smtClean="0">
                <a:solidFill>
                  <a:srgbClr val="31C142"/>
                </a:solidFill>
                <a:latin typeface="+mj-lt"/>
              </a:rPr>
              <a:t>West Side Highway or Long Island parkway system  </a:t>
            </a:r>
            <a:endParaRPr lang="en-US" dirty="0">
              <a:solidFill>
                <a:srgbClr val="31C142"/>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6"/>
          <p:cNvSpPr/>
          <p:nvPr/>
        </p:nvSpPr>
        <p:spPr>
          <a:xfrm>
            <a:off x="1447800" y="6260068"/>
            <a:ext cx="2590800" cy="369332"/>
          </a:xfrm>
          <a:prstGeom prst="rect">
            <a:avLst/>
          </a:prstGeom>
        </p:spPr>
        <p:txBody>
          <a:bodyPr wrap="square">
            <a:spAutoFit/>
          </a:bodyPr>
          <a:lstStyle/>
          <a:p>
            <a:r>
              <a:rPr lang="en-US" b="1" dirty="0" smtClean="0">
                <a:solidFill>
                  <a:srgbClr val="31C142"/>
                </a:solidFill>
                <a:latin typeface="+mj-lt"/>
              </a:rPr>
              <a:t>Robert Moses </a:t>
            </a:r>
            <a:endParaRPr lang="en-US" b="1" dirty="0">
              <a:solidFill>
                <a:srgbClr val="31C142"/>
              </a:solidFill>
              <a:latin typeface="+mj-lt"/>
            </a:endParaRPr>
          </a:p>
        </p:txBody>
      </p:sp>
      <p:sp>
        <p:nvSpPr>
          <p:cNvPr id="74753" name="Rectangle 1"/>
          <p:cNvSpPr>
            <a:spLocks noChangeArrowheads="1"/>
          </p:cNvSpPr>
          <p:nvPr/>
        </p:nvSpPr>
        <p:spPr bwMode="auto">
          <a:xfrm>
            <a:off x="1828800" y="304800"/>
            <a:ext cx="6934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rgbClr val="FF0000"/>
                </a:solidFill>
                <a:effectLst/>
                <a:latin typeface="+mj-lt"/>
                <a:ea typeface="Times New Roman" pitchFamily="18" charset="0"/>
                <a:cs typeface="Times New Roman" pitchFamily="18" charset="0"/>
              </a:rPr>
              <a:t>As chief of the state park system</a:t>
            </a:r>
            <a:r>
              <a:rPr kumimoji="0" lang="en-US" b="1" i="0" u="none" strike="noStrike" cap="none" normalizeH="0" dirty="0" smtClean="0">
                <a:ln>
                  <a:noFill/>
                </a:ln>
                <a:solidFill>
                  <a:srgbClr val="FF0000"/>
                </a:solidFill>
                <a:effectLst/>
                <a:latin typeface="+mj-lt"/>
                <a:ea typeface="Times New Roman" pitchFamily="18" charset="0"/>
                <a:cs typeface="Times New Roman" pitchFamily="18" charset="0"/>
              </a:rPr>
              <a:t> he created </a:t>
            </a:r>
            <a:r>
              <a:rPr kumimoji="0" lang="en-US" b="1" i="0" u="none" strike="noStrike" cap="none" normalizeH="0" baseline="0" dirty="0" smtClean="0">
                <a:ln>
                  <a:noFill/>
                </a:ln>
                <a:solidFill>
                  <a:srgbClr val="FF0000"/>
                </a:solidFill>
                <a:effectLst/>
                <a:latin typeface="+mj-lt"/>
                <a:ea typeface="Times New Roman" pitchFamily="18" charset="0"/>
                <a:cs typeface="Times New Roman" pitchFamily="18" charset="0"/>
              </a:rPr>
              <a:t>2,567,256 acres of parkland. He built 658 playgrounds in New York City, 416 miles of parkways and 13 bridges.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b="0" i="0" u="none" strike="noStrike" cap="none" normalizeH="0" baseline="0" dirty="0" smtClean="0">
              <a:ln>
                <a:noFill/>
              </a:ln>
              <a:solidFill>
                <a:srgbClr val="31C142"/>
              </a:solidFill>
              <a:effectLst/>
              <a:latin typeface="+mj-lt"/>
            </a:endParaRP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rgbClr val="31C142"/>
              </a:solidFill>
              <a:effectLst/>
              <a:latin typeface="+mj-lt"/>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b="0" i="0" u="none" strike="noStrike" cap="none" normalizeH="0" baseline="0" dirty="0" smtClean="0">
              <a:ln>
                <a:noFill/>
              </a:ln>
              <a:solidFill>
                <a:srgbClr val="31C142"/>
              </a:solidFill>
              <a:effectLst/>
              <a:latin typeface="+mj-lt"/>
            </a:endParaRPr>
          </a:p>
          <a:p>
            <a:pPr eaLnBrk="0" fontAlgn="base" hangingPunct="0">
              <a:spcBef>
                <a:spcPct val="0"/>
              </a:spcBef>
              <a:spcAft>
                <a:spcPct val="0"/>
              </a:spcAft>
              <a:buFont typeface="Arial" pitchFamily="34" charset="0"/>
              <a:buChar char="•"/>
            </a:pPr>
            <a:r>
              <a:rPr lang="en-US" dirty="0" smtClean="0">
                <a:solidFill>
                  <a:srgbClr val="31C142"/>
                </a:solidFill>
                <a:latin typeface="+mj-lt"/>
                <a:ea typeface="Times New Roman" pitchFamily="18" charset="0"/>
                <a:cs typeface="Times New Roman" pitchFamily="18" charset="0"/>
              </a:rPr>
              <a:t>In the 1930's he built hundreds of playgrounds, 10 swimming-pool complexes, the Grand Central Parkway and the </a:t>
            </a:r>
            <a:r>
              <a:rPr lang="en-US" dirty="0" err="1" smtClean="0">
                <a:solidFill>
                  <a:srgbClr val="31C142"/>
                </a:solidFill>
                <a:latin typeface="+mj-lt"/>
                <a:ea typeface="Times New Roman" pitchFamily="18" charset="0"/>
                <a:cs typeface="Times New Roman" pitchFamily="18" charset="0"/>
              </a:rPr>
              <a:t>Interborough</a:t>
            </a:r>
            <a:r>
              <a:rPr lang="en-US" dirty="0" smtClean="0">
                <a:solidFill>
                  <a:srgbClr val="31C142"/>
                </a:solidFill>
                <a:latin typeface="+mj-lt"/>
                <a:ea typeface="Times New Roman" pitchFamily="18" charset="0"/>
                <a:cs typeface="Times New Roman" pitchFamily="18" charset="0"/>
              </a:rPr>
              <a:t>, </a:t>
            </a:r>
            <a:r>
              <a:rPr lang="en-US" dirty="0" err="1" smtClean="0">
                <a:solidFill>
                  <a:srgbClr val="31C142"/>
                </a:solidFill>
                <a:latin typeface="+mj-lt"/>
                <a:ea typeface="Times New Roman" pitchFamily="18" charset="0"/>
                <a:cs typeface="Times New Roman" pitchFamily="18" charset="0"/>
              </a:rPr>
              <a:t>Gowanus</a:t>
            </a:r>
            <a:r>
              <a:rPr lang="en-US" dirty="0" smtClean="0">
                <a:solidFill>
                  <a:srgbClr val="31C142"/>
                </a:solidFill>
                <a:latin typeface="+mj-lt"/>
                <a:ea typeface="Times New Roman" pitchFamily="18" charset="0"/>
                <a:cs typeface="Times New Roman" pitchFamily="18" charset="0"/>
              </a:rPr>
              <a:t> and Henry Hudson Parkways, among others. He built the Bronx-Whitestone Bridge and the West Side Highway and the 79th Street Boat Basin.</a:t>
            </a:r>
            <a:endParaRPr lang="en-US" dirty="0" smtClean="0">
              <a:solidFill>
                <a:srgbClr val="31C142"/>
              </a:solidFill>
              <a:latin typeface="+mj-lt"/>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31C142"/>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31C14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rgbClr val="FF0000"/>
                </a:solidFill>
                <a:effectLst/>
                <a:latin typeface="+mj-lt"/>
                <a:ea typeface="Times New Roman" pitchFamily="18" charset="0"/>
                <a:cs typeface="Times New Roman" pitchFamily="18" charset="0"/>
              </a:rPr>
              <a:t>To do so, he held several appointive offices and once occupied 12 positions simultaneously, including that of New York City Parks Commissioner, head of the State Parks Council, head of the State Power Commission and chairman of the </a:t>
            </a:r>
            <a:r>
              <a:rPr kumimoji="0" lang="en-US" b="1" i="0" u="none" strike="noStrike" cap="none" normalizeH="0" baseline="0" dirty="0" err="1" smtClean="0">
                <a:ln>
                  <a:noFill/>
                </a:ln>
                <a:solidFill>
                  <a:srgbClr val="FF0000"/>
                </a:solidFill>
                <a:effectLst/>
                <a:latin typeface="+mj-lt"/>
                <a:ea typeface="Times New Roman" pitchFamily="18" charset="0"/>
                <a:cs typeface="Times New Roman" pitchFamily="18" charset="0"/>
              </a:rPr>
              <a:t>Triborough</a:t>
            </a:r>
            <a:r>
              <a:rPr kumimoji="0" lang="en-US" b="1" i="0" u="none" strike="noStrike" cap="none" normalizeH="0" baseline="0" dirty="0" smtClean="0">
                <a:ln>
                  <a:noFill/>
                </a:ln>
                <a:solidFill>
                  <a:srgbClr val="FF0000"/>
                </a:solidFill>
                <a:effectLst/>
                <a:latin typeface="+mj-lt"/>
                <a:ea typeface="Times New Roman" pitchFamily="18" charset="0"/>
                <a:cs typeface="Times New Roman" pitchFamily="18" charset="0"/>
              </a:rPr>
              <a:t> Bridge and Tunnel Authority</a:t>
            </a:r>
            <a:r>
              <a:rPr kumimoji="0" lang="en-US" b="1" i="0" u="none" strike="noStrike" cap="none" normalizeH="0" baseline="0" dirty="0" smtClean="0">
                <a:ln>
                  <a:noFill/>
                </a:ln>
                <a:solidFill>
                  <a:srgbClr val="31C142"/>
                </a:solidFill>
                <a:effectLst/>
                <a:latin typeface="+mj-lt"/>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b="0" i="0" u="none" strike="noStrike" cap="none" normalizeH="0" baseline="0" dirty="0" smtClean="0">
              <a:ln>
                <a:noFill/>
              </a:ln>
              <a:solidFill>
                <a:srgbClr val="31C142"/>
              </a:solidFill>
              <a:effectLst/>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6"/>
          <p:cNvSpPr/>
          <p:nvPr/>
        </p:nvSpPr>
        <p:spPr>
          <a:xfrm>
            <a:off x="4419600" y="2831068"/>
            <a:ext cx="1483217" cy="369332"/>
          </a:xfrm>
          <a:prstGeom prst="rect">
            <a:avLst/>
          </a:prstGeom>
        </p:spPr>
        <p:txBody>
          <a:bodyPr wrap="square">
            <a:spAutoFit/>
          </a:bodyPr>
          <a:lstStyle/>
          <a:p>
            <a:r>
              <a:rPr lang="en-US" b="1" dirty="0" smtClean="0">
                <a:solidFill>
                  <a:srgbClr val="31C142"/>
                </a:solidFill>
                <a:latin typeface="+mj-lt"/>
              </a:rPr>
              <a:t>JANE JACOBS</a:t>
            </a:r>
            <a:endParaRPr lang="en-US" b="1" dirty="0">
              <a:solidFill>
                <a:srgbClr val="31C142"/>
              </a:solidFill>
              <a:latin typeface="+mj-lt"/>
            </a:endParaRPr>
          </a:p>
        </p:txBody>
      </p:sp>
      <p:pic>
        <p:nvPicPr>
          <p:cNvPr id="8" name="Picture 7" descr="http://stage.pps.org/graphics/people/jjacobs"/>
          <p:cNvPicPr/>
          <p:nvPr/>
        </p:nvPicPr>
        <p:blipFill>
          <a:blip r:embed="rId2"/>
          <a:srcRect/>
          <a:stretch>
            <a:fillRect/>
          </a:stretch>
        </p:blipFill>
        <p:spPr bwMode="auto">
          <a:xfrm>
            <a:off x="1965036" y="1219200"/>
            <a:ext cx="2378364" cy="1905000"/>
          </a:xfrm>
          <a:prstGeom prst="rect">
            <a:avLst/>
          </a:prstGeom>
          <a:noFill/>
          <a:ln w="9525">
            <a:noFill/>
            <a:miter lim="800000"/>
            <a:headEnd/>
            <a:tailEnd/>
          </a:ln>
        </p:spPr>
      </p:pic>
      <p:sp>
        <p:nvSpPr>
          <p:cNvPr id="30721" name="Rectangle 1"/>
          <p:cNvSpPr>
            <a:spLocks noChangeArrowheads="1"/>
          </p:cNvSpPr>
          <p:nvPr/>
        </p:nvSpPr>
        <p:spPr bwMode="auto">
          <a:xfrm>
            <a:off x="1828800" y="3336191"/>
            <a:ext cx="70104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31C142"/>
                </a:solidFill>
                <a:effectLst/>
                <a:latin typeface="+mj-lt"/>
                <a:ea typeface="Times New Roman" pitchFamily="18" charset="0"/>
                <a:cs typeface="Times New Roman" pitchFamily="18" charset="0"/>
              </a:rPr>
              <a:t>Jane Jacobs (1916-2006) was an urban writer and activist who championed new, community-based approaches to planning.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1600" dirty="0" smtClean="0">
              <a:solidFill>
                <a:srgbClr val="31C142"/>
              </a:solidFill>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31C142"/>
                </a:solidFill>
                <a:effectLst/>
                <a:latin typeface="+mj-lt"/>
                <a:ea typeface="Times New Roman" pitchFamily="18" charset="0"/>
                <a:cs typeface="Times New Roman" pitchFamily="18" charset="0"/>
              </a:rPr>
              <a:t>Her 1961 treatise, </a:t>
            </a:r>
            <a:r>
              <a:rPr kumimoji="0" lang="en-US" sz="1600" b="0" i="1" u="none" strike="noStrike" cap="none" normalizeH="0" baseline="0" dirty="0" smtClean="0">
                <a:ln>
                  <a:noFill/>
                </a:ln>
                <a:solidFill>
                  <a:srgbClr val="FF0000"/>
                </a:solidFill>
                <a:effectLst/>
                <a:latin typeface="+mj-lt"/>
                <a:ea typeface="Times New Roman" pitchFamily="18" charset="0"/>
                <a:cs typeface="Times New Roman" pitchFamily="18" charset="0"/>
              </a:rPr>
              <a:t>The Death and Life of Great American Cities</a:t>
            </a:r>
            <a:r>
              <a:rPr kumimoji="0" lang="en-US" sz="1600" b="0" i="0" u="none" strike="noStrike" cap="none" normalizeH="0" baseline="0" dirty="0" smtClean="0">
                <a:ln>
                  <a:noFill/>
                </a:ln>
                <a:solidFill>
                  <a:srgbClr val="31C142"/>
                </a:solidFill>
                <a:effectLst/>
                <a:latin typeface="+mj-lt"/>
                <a:ea typeface="Times New Roman" pitchFamily="18" charset="0"/>
                <a:cs typeface="Times New Roman" pitchFamily="18" charset="0"/>
              </a:rPr>
              <a:t>, became the most influential American text about the inner workings and failings of cities. Her efforts to stop downtown expressways and protect local neighborhoods invigorated community-based urban activism and helped end Parks Commissioner Robert </a:t>
            </a:r>
            <a:r>
              <a:rPr kumimoji="0" lang="en-US" sz="1600" b="0" i="0" u="none" strike="noStrike" cap="none" normalizeH="0" baseline="0" dirty="0" err="1" smtClean="0">
                <a:ln>
                  <a:noFill/>
                </a:ln>
                <a:solidFill>
                  <a:srgbClr val="31C142"/>
                </a:solidFill>
                <a:effectLst/>
                <a:latin typeface="+mj-lt"/>
                <a:ea typeface="Times New Roman" pitchFamily="18" charset="0"/>
                <a:cs typeface="Times New Roman" pitchFamily="18" charset="0"/>
              </a:rPr>
              <a:t>Moses's</a:t>
            </a:r>
            <a:r>
              <a:rPr kumimoji="0" lang="en-US" sz="1600" b="0" i="0" u="none" strike="noStrike" cap="none" normalizeH="0" baseline="0" dirty="0" smtClean="0">
                <a:ln>
                  <a:noFill/>
                </a:ln>
                <a:solidFill>
                  <a:srgbClr val="31C142"/>
                </a:solidFill>
                <a:effectLst/>
                <a:latin typeface="+mj-lt"/>
                <a:ea typeface="Times New Roman" pitchFamily="18" charset="0"/>
                <a:cs typeface="Times New Roman" pitchFamily="18" charset="0"/>
              </a:rPr>
              <a:t> reign of power in New York City.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solidFill>
                <a:srgbClr val="31C142"/>
              </a:solidFill>
              <a:effectLst/>
              <a:latin typeface="+mj-l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FF0000"/>
                </a:solidFill>
                <a:effectLst/>
                <a:latin typeface="+mj-lt"/>
                <a:ea typeface="Times New Roman" pitchFamily="18" charset="0"/>
              </a:rPr>
              <a:t>Jacobs had no professional training in the field of city planning, nor did she hold the title of planner. She instead relied on her observations and common sense to illustrate why certain places work, and what can be done to improve those that do not.</a:t>
            </a:r>
            <a:r>
              <a:rPr kumimoji="0" lang="en-US" sz="1600" b="0" i="0" u="none" strike="noStrike" cap="none" normalizeH="0" baseline="0" dirty="0" smtClean="0">
                <a:ln>
                  <a:noFill/>
                </a:ln>
                <a:solidFill>
                  <a:srgbClr val="31C142"/>
                </a:solidFill>
                <a:effectLst/>
                <a:latin typeface="+mj-lt"/>
                <a:ea typeface="Times New Roman" pitchFamily="18" charset="0"/>
              </a:rPr>
              <a:t>  </a:t>
            </a:r>
            <a:endParaRPr kumimoji="0" lang="en-US" sz="1600" b="0" i="0" u="none" strike="noStrike" cap="none" normalizeH="0" baseline="0" dirty="0" smtClean="0">
              <a:ln>
                <a:noFill/>
              </a:ln>
              <a:solidFill>
                <a:srgbClr val="31C142"/>
              </a:solidFill>
              <a:effectLst/>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9" name="Rectangle 8"/>
          <p:cNvSpPr/>
          <p:nvPr/>
        </p:nvSpPr>
        <p:spPr>
          <a:xfrm>
            <a:off x="1676400" y="1381065"/>
            <a:ext cx="7010400" cy="5324535"/>
          </a:xfrm>
          <a:prstGeom prst="rect">
            <a:avLst/>
          </a:prstGeom>
        </p:spPr>
        <p:txBody>
          <a:bodyPr wrap="square">
            <a:spAutoFit/>
          </a:bodyPr>
          <a:lstStyle/>
          <a:p>
            <a:pPr>
              <a:buFont typeface="Arial" pitchFamily="34" charset="0"/>
              <a:buChar char="•"/>
            </a:pPr>
            <a:r>
              <a:rPr lang="en-US" sz="2000" b="1" dirty="0" smtClean="0">
                <a:solidFill>
                  <a:srgbClr val="31C142"/>
                </a:solidFill>
                <a:latin typeface="+mj-lt"/>
              </a:rPr>
              <a:t>"Old ideas can sometimes use new buildings. New ideas must use old buildings.“</a:t>
            </a:r>
          </a:p>
          <a:p>
            <a:pPr>
              <a:buFont typeface="Arial" pitchFamily="34" charset="0"/>
              <a:buChar char="•"/>
            </a:pPr>
            <a:endParaRPr lang="en-US" sz="2000" dirty="0" smtClean="0">
              <a:solidFill>
                <a:srgbClr val="31C142"/>
              </a:solidFill>
              <a:latin typeface="+mj-lt"/>
            </a:endParaRPr>
          </a:p>
          <a:p>
            <a:pPr>
              <a:buFont typeface="Arial" pitchFamily="34" charset="0"/>
              <a:buChar char="•"/>
            </a:pPr>
            <a:r>
              <a:rPr lang="en-US" sz="2000" dirty="0" smtClean="0">
                <a:solidFill>
                  <a:srgbClr val="31C142"/>
                </a:solidFill>
                <a:latin typeface="+mj-lt"/>
              </a:rPr>
              <a:t>"Whenever and wherever societies have flourished and prospered rather than stagnated and decayed, creative and workable cities have been at the core of the phenomenon… Decaying cities, declining economies, and mounting social troubles travel together. The combination is not coincidental."</a:t>
            </a:r>
          </a:p>
          <a:p>
            <a:pPr>
              <a:buFont typeface="Arial" pitchFamily="34" charset="0"/>
              <a:buChar char="•"/>
            </a:pPr>
            <a:endParaRPr lang="en-US" sz="2000" dirty="0" smtClean="0">
              <a:solidFill>
                <a:srgbClr val="31C142"/>
              </a:solidFill>
              <a:latin typeface="+mj-lt"/>
            </a:endParaRPr>
          </a:p>
          <a:p>
            <a:pPr>
              <a:buFont typeface="Arial" pitchFamily="34" charset="0"/>
              <a:buChar char="•"/>
            </a:pPr>
            <a:r>
              <a:rPr lang="en-US" sz="2000" b="1" dirty="0" smtClean="0">
                <a:solidFill>
                  <a:srgbClr val="FF0000"/>
                </a:solidFill>
                <a:latin typeface="+mj-lt"/>
              </a:rPr>
              <a:t>"In our American cities, we need all kinds of diversity.“</a:t>
            </a:r>
          </a:p>
          <a:p>
            <a:pPr>
              <a:buFont typeface="Arial" pitchFamily="34" charset="0"/>
              <a:buChar char="•"/>
            </a:pPr>
            <a:endParaRPr lang="en-US" sz="2000" dirty="0" smtClean="0">
              <a:solidFill>
                <a:srgbClr val="31C142"/>
              </a:solidFill>
              <a:latin typeface="+mj-lt"/>
            </a:endParaRPr>
          </a:p>
          <a:p>
            <a:pPr>
              <a:buFont typeface="Arial" pitchFamily="34" charset="0"/>
              <a:buChar char="•"/>
            </a:pPr>
            <a:r>
              <a:rPr lang="en-US" sz="2000" dirty="0" smtClean="0">
                <a:solidFill>
                  <a:srgbClr val="31C142"/>
                </a:solidFill>
              </a:rPr>
              <a:t>"Intricate </a:t>
            </a:r>
            <a:r>
              <a:rPr lang="en-US" sz="2000" dirty="0" err="1" smtClean="0">
                <a:solidFill>
                  <a:srgbClr val="31C142"/>
                </a:solidFill>
              </a:rPr>
              <a:t>minglings</a:t>
            </a:r>
            <a:r>
              <a:rPr lang="en-US" sz="2000" dirty="0" smtClean="0">
                <a:solidFill>
                  <a:srgbClr val="31C142"/>
                </a:solidFill>
              </a:rPr>
              <a:t> of different uses in cities are not a form of chaos. On the contrary, they represent a complex and highly developed form of order.“</a:t>
            </a:r>
          </a:p>
          <a:p>
            <a:endParaRPr lang="en-US" sz="2000" dirty="0" smtClean="0">
              <a:solidFill>
                <a:srgbClr val="31C142"/>
              </a:solidFill>
              <a:latin typeface="+mj-lt"/>
            </a:endParaRPr>
          </a:p>
          <a:p>
            <a:endParaRPr lang="en-US" sz="2000" dirty="0" smtClean="0">
              <a:solidFill>
                <a:srgbClr val="31C142"/>
              </a:solidFill>
              <a:latin typeface="+mj-lt"/>
            </a:endParaRPr>
          </a:p>
          <a:p>
            <a:endParaRPr lang="en-US" sz="2000" dirty="0">
              <a:solidFill>
                <a:srgbClr val="31C142"/>
              </a:solidFill>
              <a:latin typeface="+mj-lt"/>
            </a:endParaRPr>
          </a:p>
        </p:txBody>
      </p:sp>
      <p:sp>
        <p:nvSpPr>
          <p:cNvPr id="10" name="Rectangle 9"/>
          <p:cNvSpPr/>
          <p:nvPr/>
        </p:nvSpPr>
        <p:spPr>
          <a:xfrm>
            <a:off x="1447800" y="6260068"/>
            <a:ext cx="2590800" cy="369332"/>
          </a:xfrm>
          <a:prstGeom prst="rect">
            <a:avLst/>
          </a:prstGeom>
        </p:spPr>
        <p:txBody>
          <a:bodyPr wrap="square">
            <a:spAutoFit/>
          </a:bodyPr>
          <a:lstStyle/>
          <a:p>
            <a:r>
              <a:rPr lang="en-US" b="1" dirty="0" smtClean="0">
                <a:solidFill>
                  <a:srgbClr val="31C142"/>
                </a:solidFill>
                <a:latin typeface="+mj-lt"/>
              </a:rPr>
              <a:t>Jane Jacobs</a:t>
            </a:r>
            <a:endParaRPr lang="en-US" b="1" dirty="0">
              <a:solidFill>
                <a:srgbClr val="31C142"/>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HISTORY OF CURRENT PROBLEMS</a:t>
            </a:r>
            <a:endParaRPr lang="en-US" dirty="0"/>
          </a:p>
        </p:txBody>
      </p:sp>
      <p:sp>
        <p:nvSpPr>
          <p:cNvPr id="3" name="Content Placeholder 2"/>
          <p:cNvSpPr>
            <a:spLocks noGrp="1"/>
          </p:cNvSpPr>
          <p:nvPr>
            <p:ph idx="1"/>
          </p:nvPr>
        </p:nvSpPr>
        <p:spPr>
          <a:xfrm>
            <a:off x="1371600" y="1295400"/>
            <a:ext cx="7315200" cy="4953000"/>
          </a:xfrm>
        </p:spPr>
        <p:txBody>
          <a:bodyPr>
            <a:normAutofit fontScale="92500"/>
          </a:bodyPr>
          <a:lstStyle/>
          <a:p>
            <a:r>
              <a:rPr lang="en-US" b="1" dirty="0" smtClean="0"/>
              <a:t>Cities as Ecosystems</a:t>
            </a:r>
          </a:p>
          <a:p>
            <a:pPr>
              <a:lnSpc>
                <a:spcPct val="120000"/>
              </a:lnSpc>
              <a:buNone/>
            </a:pPr>
            <a:r>
              <a:rPr lang="en-US" dirty="0" smtClean="0"/>
              <a:t/>
            </a:r>
            <a:br>
              <a:rPr lang="en-US" dirty="0" smtClean="0"/>
            </a:br>
            <a:r>
              <a:rPr lang="en-US" dirty="0" smtClean="0">
                <a:solidFill>
                  <a:srgbClr val="31C142"/>
                </a:solidFill>
              </a:rPr>
              <a:t>Jacobs approached cities as living beings and ecosystems. She suggested that over time, buildings, streets and neighborhoods function as dynamic organisms, changing in response to how people interact with them. She explained how each element of a city - sidewalks, parks, neighborhoods, government, economy – functions together synergistically, in the same manner as the natural ecosystem. This understanding helps us discern how cities work, how they break down, and how they could be better structured.</a:t>
            </a:r>
          </a:p>
          <a:p>
            <a:endParaRPr lang="en-US" dirty="0"/>
          </a:p>
        </p:txBody>
      </p:sp>
      <p:sp>
        <p:nvSpPr>
          <p:cNvPr id="7"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erris_lincoln center"/>
          <p:cNvPicPr>
            <a:picLocks noChangeAspect="1" noChangeArrowheads="1"/>
          </p:cNvPicPr>
          <p:nvPr/>
        </p:nvPicPr>
        <p:blipFill>
          <a:blip r:embed="rId2"/>
          <a:srcRect/>
          <a:stretch>
            <a:fillRect/>
          </a:stretch>
        </p:blipFill>
        <p:spPr bwMode="auto">
          <a:xfrm>
            <a:off x="1329690" y="0"/>
            <a:ext cx="7772400" cy="4152027"/>
          </a:xfrm>
          <a:prstGeom prst="rect">
            <a:avLst/>
          </a:prstGeom>
          <a:noFill/>
        </p:spPr>
      </p:pic>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4"/>
          <p:cNvSpPr txBox="1">
            <a:spLocks noChangeArrowheads="1"/>
          </p:cNvSpPr>
          <p:nvPr/>
        </p:nvSpPr>
        <p:spPr>
          <a:xfrm>
            <a:off x="7071360" y="4563190"/>
            <a:ext cx="1878330" cy="647700"/>
          </a:xfrm>
          <a:prstGeom prst="rect">
            <a:avLst/>
          </a:prstGeom>
          <a:noFill/>
          <a:ln/>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civic minded buildings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6" descr="ferris-_lincoln center study"/>
          <p:cNvPicPr>
            <a:picLocks noChangeAspect="1" noChangeArrowheads="1"/>
          </p:cNvPicPr>
          <p:nvPr/>
        </p:nvPicPr>
        <p:blipFill>
          <a:blip r:embed="rId3"/>
          <a:srcRect/>
          <a:stretch>
            <a:fillRect/>
          </a:stretch>
        </p:blipFill>
        <p:spPr bwMode="auto">
          <a:xfrm>
            <a:off x="6282928" y="3788490"/>
            <a:ext cx="2592150" cy="1862138"/>
          </a:xfrm>
          <a:prstGeom prst="rect">
            <a:avLst/>
          </a:prstGeom>
          <a:noFill/>
          <a:ln w="9525">
            <a:solidFill>
              <a:srgbClr val="003300"/>
            </a:solidFill>
            <a:miter lim="800000"/>
            <a:headEnd/>
            <a:tailEnd/>
          </a:ln>
        </p:spPr>
      </p:pic>
      <p:sp>
        <p:nvSpPr>
          <p:cNvPr id="10" name="Text Box 9"/>
          <p:cNvSpPr txBox="1">
            <a:spLocks noChangeArrowheads="1"/>
          </p:cNvSpPr>
          <p:nvPr/>
        </p:nvSpPr>
        <p:spPr bwMode="auto">
          <a:xfrm>
            <a:off x="1615440" y="4495800"/>
            <a:ext cx="4404360" cy="1938992"/>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
            </a:pPr>
            <a:r>
              <a:rPr lang="en-US" sz="1600" dirty="0" smtClean="0">
                <a:solidFill>
                  <a:srgbClr val="31C142"/>
                </a:solidFill>
                <a:latin typeface="Franklin Gothic Medium" pitchFamily="34" charset="0"/>
              </a:rPr>
              <a:t>CIVIC MINDED BUILDINGS OF THE 1960’S</a:t>
            </a:r>
          </a:p>
          <a:p>
            <a:pPr algn="l">
              <a:spcBef>
                <a:spcPct val="50000"/>
              </a:spcBef>
              <a:buFont typeface="Wingdings" pitchFamily="2" charset="2"/>
              <a:buChar char="§"/>
            </a:pPr>
            <a:r>
              <a:rPr lang="en-US" sz="1600" dirty="0" smtClean="0">
                <a:solidFill>
                  <a:srgbClr val="31C142"/>
                </a:solidFill>
                <a:latin typeface="Franklin Gothic Medium" pitchFamily="34" charset="0"/>
              </a:rPr>
              <a:t>OPEN PLAZAS CREATED IN EXCHANGE FOR SPECIAL BUILDING ALLOWANCES (BONUS FAR)</a:t>
            </a:r>
          </a:p>
          <a:p>
            <a:pPr algn="l">
              <a:spcBef>
                <a:spcPct val="50000"/>
              </a:spcBef>
              <a:buFont typeface="Wingdings" pitchFamily="2" charset="2"/>
              <a:buChar char="§"/>
            </a:pPr>
            <a:r>
              <a:rPr lang="en-US" sz="1600" dirty="0" smtClean="0">
                <a:solidFill>
                  <a:srgbClr val="31C142"/>
                </a:solidFill>
                <a:latin typeface="Franklin Gothic Medium" pitchFamily="34" charset="0"/>
              </a:rPr>
              <a:t>COLLABORATION AMONG SEVERAL ARCHITECTS </a:t>
            </a:r>
          </a:p>
          <a:p>
            <a:pPr algn="l">
              <a:spcBef>
                <a:spcPct val="50000"/>
              </a:spcBef>
              <a:buFont typeface="Wingdings" pitchFamily="2" charset="2"/>
              <a:buChar char="§"/>
            </a:pPr>
            <a:endParaRPr lang="en-US" sz="1600" dirty="0">
              <a:latin typeface="Franklin Gothic Medium"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2"/>
          <p:cNvSpPr txBox="1">
            <a:spLocks noChangeArrowheads="1"/>
          </p:cNvSpPr>
          <p:nvPr/>
        </p:nvSpPr>
        <p:spPr bwMode="auto">
          <a:xfrm>
            <a:off x="1371600" y="731837"/>
            <a:ext cx="76200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Swis721 Blk BT" pitchFamily="34" charset="0"/>
              <a:ea typeface="+mn-ea"/>
              <a:cs typeface="+mn-cs"/>
            </a:endParaRP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rgbClr val="FF3300"/>
                </a:solidFill>
                <a:effectLst/>
                <a:uLnTx/>
                <a:uFillTx/>
                <a:latin typeface="+mj-lt"/>
                <a:ea typeface="+mn-ea"/>
                <a:cs typeface="+mn-cs"/>
              </a:rPr>
              <a:t>	 </a:t>
            </a:r>
            <a:r>
              <a:rPr kumimoji="0" lang="en-US" sz="4000" b="1" i="0" u="none" strike="noStrike" kern="1200" cap="none" spc="0" normalizeH="0" baseline="0" noProof="0" dirty="0" smtClean="0">
                <a:ln>
                  <a:noFill/>
                </a:ln>
                <a:solidFill>
                  <a:srgbClr val="FF3300"/>
                </a:solidFill>
                <a:effectLst/>
                <a:uLnTx/>
                <a:uFillTx/>
                <a:latin typeface="+mj-lt"/>
                <a:ea typeface="+mn-ea"/>
                <a:cs typeface="+mn-cs"/>
              </a:rPr>
              <a:t>POPULATION GROWTH</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 </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4000" b="1" i="0" u="none" strike="noStrike" kern="1200" cap="none" spc="0" normalizeH="0" baseline="0" noProof="0" dirty="0" smtClean="0">
                <a:ln>
                  <a:noFill/>
                </a:ln>
                <a:solidFill>
                  <a:srgbClr val="FF3300"/>
                </a:solidFill>
                <a:effectLst/>
                <a:uLnTx/>
                <a:uFillTx/>
                <a:latin typeface="+mj-lt"/>
                <a:ea typeface="+mn-ea"/>
                <a:cs typeface="+mn-cs"/>
              </a:rPr>
              <a:t>WASTE +</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4000" b="1" i="0" u="none" strike="noStrike" kern="1200" cap="none" spc="0" normalizeH="0" baseline="0" noProof="0" dirty="0" smtClean="0">
                <a:ln>
                  <a:noFill/>
                </a:ln>
                <a:solidFill>
                  <a:srgbClr val="FF3300"/>
                </a:solidFill>
                <a:effectLst/>
                <a:uLnTx/>
                <a:uFillTx/>
                <a:latin typeface="+mj-lt"/>
                <a:ea typeface="+mn-ea"/>
                <a:cs typeface="+mn-cs"/>
              </a:rPr>
              <a:t>ENERGY DEMANDS+ </a:t>
            </a:r>
          </a:p>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solidFill>
                <a:srgbClr val="FF3300"/>
              </a:solidFill>
              <a:effectLst/>
              <a:uLnTx/>
              <a:uFillTx/>
              <a:latin typeface="Swis721 Blk BT" pitchFamily="34" charset="0"/>
              <a:ea typeface="+mn-ea"/>
              <a:cs typeface="+mn-cs"/>
            </a:endParaRP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5" descr="freshkills_yesterday-711620"/>
          <p:cNvPicPr>
            <a:picLocks noChangeAspect="1" noChangeArrowheads="1"/>
          </p:cNvPicPr>
          <p:nvPr/>
        </p:nvPicPr>
        <p:blipFill>
          <a:blip r:embed="rId2"/>
          <a:srcRect/>
          <a:stretch>
            <a:fillRect/>
          </a:stretch>
        </p:blipFill>
        <p:spPr bwMode="auto">
          <a:xfrm>
            <a:off x="3200400" y="3371850"/>
            <a:ext cx="3733800" cy="2800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7315200" cy="5257800"/>
          </a:xfrm>
        </p:spPr>
        <p:txBody>
          <a:bodyPr>
            <a:normAutofit/>
          </a:bodyPr>
          <a:lstStyle/>
          <a:p>
            <a:r>
              <a:rPr lang="en-US" dirty="0" smtClean="0"/>
              <a:t>Course Description: </a:t>
            </a:r>
            <a:r>
              <a:rPr lang="en-US" sz="2000" dirty="0"/>
              <a:t>Sustainability describes an approach to the design, construction and stewardship of products and environments that align human need and ecological resourcefulness. This course focuses on built work of the last 200 years, which grew from a new consciousness of ecological limits, living system dynamics and understanding of human well-being. The practice of sustainability has understandably developed numerous and sometimes competing logics. We will explore how sustainable criteria are influenced by outlook (and self-interest) and how the prioritization of health, social agendas, economics, aesthetics, environmental protection or resource efficiency have shaped selected buildings, landscapes and city plans. </a:t>
            </a:r>
            <a:endParaRPr lang="en-US" sz="2000" dirty="0" smtClean="0"/>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G:\Sustainability Class\manufactured.jpg"/>
          <p:cNvPicPr>
            <a:picLocks noChangeAspect="1" noChangeArrowheads="1"/>
          </p:cNvPicPr>
          <p:nvPr/>
        </p:nvPicPr>
        <p:blipFill>
          <a:blip r:embed="rId2"/>
          <a:srcRect/>
          <a:stretch>
            <a:fillRect/>
          </a:stretch>
        </p:blipFill>
        <p:spPr bwMode="auto">
          <a:xfrm>
            <a:off x="1371600" y="0"/>
            <a:ext cx="7772400" cy="6096000"/>
          </a:xfrm>
          <a:prstGeom prst="rect">
            <a:avLst/>
          </a:prstGeom>
          <a:noFill/>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8" name="Rectangle 7"/>
          <p:cNvSpPr/>
          <p:nvPr/>
        </p:nvSpPr>
        <p:spPr>
          <a:xfrm>
            <a:off x="1752600" y="6172200"/>
            <a:ext cx="6248400" cy="646331"/>
          </a:xfrm>
          <a:prstGeom prst="rect">
            <a:avLst/>
          </a:prstGeom>
        </p:spPr>
        <p:txBody>
          <a:bodyPr wrap="square">
            <a:spAutoFit/>
          </a:bodyPr>
          <a:lstStyle/>
          <a:p>
            <a:r>
              <a:rPr lang="en-US" dirty="0" smtClean="0">
                <a:solidFill>
                  <a:srgbClr val="FF0000"/>
                </a:solidFill>
                <a:hlinkClick r:id="rId3"/>
              </a:rPr>
              <a:t>http://www.youtube.com/watch?v=Jv23xwe0BoU</a:t>
            </a:r>
            <a:endParaRPr lang="en-US" dirty="0" smtClean="0">
              <a:solidFill>
                <a:srgbClr val="FF0000"/>
              </a:solidFill>
            </a:endParaRPr>
          </a:p>
          <a:p>
            <a:endParaRPr lang="en-US" dirty="0">
              <a:solidFill>
                <a:srgbClr val="FF0000"/>
              </a:solidFill>
            </a:endParaRPr>
          </a:p>
        </p:txBody>
      </p:sp>
      <p:sp>
        <p:nvSpPr>
          <p:cNvPr id="9" name="Rectangle 8"/>
          <p:cNvSpPr/>
          <p:nvPr/>
        </p:nvSpPr>
        <p:spPr>
          <a:xfrm>
            <a:off x="1752600" y="5726668"/>
            <a:ext cx="4419600" cy="369332"/>
          </a:xfrm>
          <a:prstGeom prst="rect">
            <a:avLst/>
          </a:prstGeom>
        </p:spPr>
        <p:txBody>
          <a:bodyPr wrap="square">
            <a:spAutoFit/>
          </a:bodyPr>
          <a:lstStyle/>
          <a:p>
            <a:r>
              <a:rPr lang="en-US" dirty="0" smtClean="0">
                <a:solidFill>
                  <a:schemeClr val="bg1"/>
                </a:solidFill>
              </a:rPr>
              <a:t>Edward </a:t>
            </a:r>
            <a:r>
              <a:rPr lang="en-US" dirty="0" err="1" smtClean="0">
                <a:solidFill>
                  <a:schemeClr val="bg1"/>
                </a:solidFill>
              </a:rPr>
              <a:t>Burtynsky</a:t>
            </a:r>
            <a:r>
              <a:rPr lang="en-US" dirty="0" smtClean="0">
                <a:solidFill>
                  <a:schemeClr val="bg1"/>
                </a:solidFill>
              </a:rPr>
              <a:t>: Manufactured Landscapes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G:\Sustainability Class\shb_21_00.jpg"/>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69634" name="Picture 2" descr="G:\Sustainability Class\manufacturedlandscapes.photo02.jpg"/>
          <p:cNvPicPr>
            <a:picLocks noChangeAspect="1" noChangeArrowheads="1"/>
          </p:cNvPicPr>
          <p:nvPr/>
        </p:nvPicPr>
        <p:blipFill>
          <a:blip r:embed="rId2"/>
          <a:srcRect/>
          <a:stretch>
            <a:fillRect/>
          </a:stretch>
        </p:blipFill>
        <p:spPr bwMode="auto">
          <a:xfrm>
            <a:off x="1371599" y="0"/>
            <a:ext cx="7772401" cy="432428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Sustainability Class\CHNA_STE_TAN_10_05.jpg"/>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1682" name="Picture 2" descr="G:\Sustainability Class\burtynsky3.jpg"/>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Sustainability Class\04.jpg"/>
          <p:cNvPicPr>
            <a:picLocks noChangeAspect="1" noChangeArrowheads="1"/>
          </p:cNvPicPr>
          <p:nvPr/>
        </p:nvPicPr>
        <p:blipFill>
          <a:blip r:embed="rId2"/>
          <a:srcRect/>
          <a:stretch>
            <a:fillRect/>
          </a:stretch>
        </p:blipFill>
        <p:spPr bwMode="auto">
          <a:xfrm>
            <a:off x="1371600" y="0"/>
            <a:ext cx="7772400" cy="6858000"/>
          </a:xfrm>
          <a:prstGeom prst="rect">
            <a:avLst/>
          </a:prstGeom>
          <a:noFill/>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3730" name="Picture 2" descr="G:\Sustainability Class\ManufacturedLandscapes.jpg"/>
          <p:cNvPicPr>
            <a:picLocks noChangeAspect="1" noChangeArrowheads="1"/>
          </p:cNvPicPr>
          <p:nvPr/>
        </p:nvPicPr>
        <p:blipFill>
          <a:blip r:embed="rId2"/>
          <a:srcRect/>
          <a:stretch>
            <a:fillRect/>
          </a:stretch>
        </p:blipFill>
        <p:spPr bwMode="auto">
          <a:xfrm>
            <a:off x="1371600" y="0"/>
            <a:ext cx="7772400" cy="5181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pulation growth"/>
          <p:cNvPicPr>
            <a:picLocks noChangeAspect="1" noChangeArrowheads="1"/>
          </p:cNvPicPr>
          <p:nvPr/>
        </p:nvPicPr>
        <p:blipFill>
          <a:blip r:embed="rId2"/>
          <a:srcRect/>
          <a:stretch>
            <a:fillRect/>
          </a:stretch>
        </p:blipFill>
        <p:spPr bwMode="auto">
          <a:xfrm>
            <a:off x="2438400" y="2243929"/>
            <a:ext cx="5791200" cy="4461671"/>
          </a:xfrm>
          <a:prstGeom prst="rect">
            <a:avLst/>
          </a:prstGeom>
          <a:noFill/>
        </p:spPr>
      </p:pic>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Text Box 5"/>
          <p:cNvSpPr txBox="1">
            <a:spLocks noChangeArrowheads="1"/>
          </p:cNvSpPr>
          <p:nvPr/>
        </p:nvSpPr>
        <p:spPr bwMode="auto">
          <a:xfrm>
            <a:off x="1447800" y="1194137"/>
            <a:ext cx="7848600" cy="1015663"/>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mj-lt"/>
              </a:rPr>
              <a:t>8.2 MILLION PEOPLE CURRENTLY IN NYC</a:t>
            </a:r>
          </a:p>
          <a:p>
            <a:pPr algn="ctr">
              <a:spcBef>
                <a:spcPct val="50000"/>
              </a:spcBef>
            </a:pPr>
            <a:r>
              <a:rPr lang="en-US" sz="2400" b="1" dirty="0" smtClean="0">
                <a:solidFill>
                  <a:srgbClr val="FF0000"/>
                </a:solidFill>
                <a:latin typeface="+mj-lt"/>
              </a:rPr>
              <a:t>9.0 MILLION PROJECTED FOR 2030 </a:t>
            </a:r>
            <a:endParaRPr lang="en-US"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5"/>
          <p:cNvSpPr/>
          <p:nvPr/>
        </p:nvSpPr>
        <p:spPr>
          <a:xfrm>
            <a:off x="1676400" y="1294686"/>
            <a:ext cx="7239000" cy="4801314"/>
          </a:xfrm>
          <a:prstGeom prst="rect">
            <a:avLst/>
          </a:prstGeom>
        </p:spPr>
        <p:txBody>
          <a:bodyPr wrap="square">
            <a:spAutoFit/>
          </a:bodyPr>
          <a:lstStyle/>
          <a:p>
            <a:pPr>
              <a:buFont typeface="Wingdings" pitchFamily="2" charset="2"/>
              <a:buNone/>
            </a:pPr>
            <a:r>
              <a:rPr lang="en-US" sz="3200" b="1" dirty="0" smtClean="0">
                <a:solidFill>
                  <a:srgbClr val="31C142"/>
                </a:solidFill>
                <a:latin typeface="+mj-lt"/>
              </a:rPr>
              <a:t>BLOOMBERG’S NYC_2030 PLAN:</a:t>
            </a:r>
          </a:p>
          <a:p>
            <a:pPr>
              <a:buFont typeface="Wingdings" pitchFamily="2" charset="2"/>
              <a:buNone/>
            </a:pPr>
            <a:endParaRPr lang="en-US" sz="3200" b="1" dirty="0" smtClean="0">
              <a:solidFill>
                <a:srgbClr val="31C142"/>
              </a:solidFill>
              <a:latin typeface="+mj-lt"/>
            </a:endParaRPr>
          </a:p>
          <a:p>
            <a:pPr>
              <a:buFont typeface="Wingdings" pitchFamily="2" charset="2"/>
              <a:buChar char="§"/>
            </a:pPr>
            <a:r>
              <a:rPr lang="en-US" sz="3200" b="1" dirty="0" smtClean="0">
                <a:solidFill>
                  <a:srgbClr val="31C142"/>
                </a:solidFill>
                <a:latin typeface="+mj-lt"/>
              </a:rPr>
              <a:t>LAND USE</a:t>
            </a:r>
          </a:p>
          <a:p>
            <a:pPr>
              <a:buFont typeface="Wingdings" pitchFamily="2" charset="2"/>
              <a:buChar char="§"/>
            </a:pPr>
            <a:r>
              <a:rPr lang="en-US" sz="3200" b="1" dirty="0" smtClean="0">
                <a:solidFill>
                  <a:srgbClr val="31C142"/>
                </a:solidFill>
                <a:latin typeface="+mj-lt"/>
              </a:rPr>
              <a:t>WATER  </a:t>
            </a:r>
          </a:p>
          <a:p>
            <a:pPr>
              <a:buFont typeface="Wingdings" pitchFamily="2" charset="2"/>
              <a:buChar char="§"/>
            </a:pPr>
            <a:r>
              <a:rPr lang="en-US" sz="3200" b="1" dirty="0" smtClean="0">
                <a:solidFill>
                  <a:srgbClr val="31C142"/>
                </a:solidFill>
                <a:latin typeface="+mj-lt"/>
              </a:rPr>
              <a:t>TRANSPORTATION</a:t>
            </a:r>
          </a:p>
          <a:p>
            <a:pPr>
              <a:buFont typeface="Wingdings" pitchFamily="2" charset="2"/>
              <a:buChar char="§"/>
            </a:pPr>
            <a:r>
              <a:rPr lang="en-US" sz="3200" b="1" dirty="0" smtClean="0">
                <a:solidFill>
                  <a:srgbClr val="31C142"/>
                </a:solidFill>
                <a:latin typeface="+mj-lt"/>
              </a:rPr>
              <a:t>ENERGY</a:t>
            </a:r>
          </a:p>
          <a:p>
            <a:pPr>
              <a:buFont typeface="Wingdings" pitchFamily="2" charset="2"/>
              <a:buChar char="§"/>
            </a:pPr>
            <a:r>
              <a:rPr lang="en-US" sz="3200" b="1" dirty="0" smtClean="0">
                <a:solidFill>
                  <a:srgbClr val="31C142"/>
                </a:solidFill>
                <a:latin typeface="+mj-lt"/>
              </a:rPr>
              <a:t>AIR</a:t>
            </a:r>
          </a:p>
          <a:p>
            <a:pPr>
              <a:buFont typeface="Wingdings" pitchFamily="2" charset="2"/>
              <a:buChar char="§"/>
            </a:pPr>
            <a:r>
              <a:rPr lang="en-US" sz="3200" b="1" dirty="0" smtClean="0">
                <a:solidFill>
                  <a:srgbClr val="31C142"/>
                </a:solidFill>
                <a:latin typeface="+mj-lt"/>
              </a:rPr>
              <a:t>CLIMATE CHANGE </a:t>
            </a:r>
          </a:p>
          <a:p>
            <a:pPr>
              <a:buFont typeface="Wingdings" pitchFamily="2" charset="2"/>
              <a:buChar char="§"/>
            </a:pPr>
            <a:endParaRPr lang="en-US" sz="3200" b="1" dirty="0" smtClean="0">
              <a:solidFill>
                <a:srgbClr val="31C142"/>
              </a:solidFill>
              <a:latin typeface="+mj-lt"/>
            </a:endParaRPr>
          </a:p>
          <a:p>
            <a:r>
              <a:rPr lang="en-US" b="1" dirty="0" smtClean="0">
                <a:solidFill>
                  <a:srgbClr val="FF0000"/>
                </a:solidFill>
                <a:latin typeface="+mj-lt"/>
              </a:rPr>
              <a:t>http://www.nyc.gov/html/planyc2030/html/home/home.shtml </a:t>
            </a:r>
            <a:endParaRPr lang="en-US" b="1" dirty="0">
              <a:solidFill>
                <a:srgbClr val="FF0000"/>
              </a:solidFill>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447800" y="1143000"/>
            <a:ext cx="7696200" cy="51816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400" b="0" i="0" u="sng" strike="noStrike" kern="1200" cap="none" spc="0" normalizeH="0" baseline="0" noProof="0" dirty="0" smtClean="0">
                <a:ln>
                  <a:noFill/>
                </a:ln>
                <a:solidFill>
                  <a:srgbClr val="31C142"/>
                </a:solidFill>
                <a:effectLst/>
                <a:uLnTx/>
                <a:uFillTx/>
                <a:latin typeface="+mj-lt"/>
                <a:ea typeface="+mn-ea"/>
                <a:cs typeface="+mn-cs"/>
              </a:rPr>
              <a:t>Urban Sustainability + Technology Targets</a:t>
            </a:r>
          </a:p>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2400" b="0" i="0" u="sng" strike="noStrike" kern="1200" cap="none" spc="0" normalizeH="0" baseline="0" noProof="0" dirty="0" smtClean="0">
              <a:ln>
                <a:noFill/>
              </a:ln>
              <a:solidFill>
                <a:srgbClr val="31C142"/>
              </a:solidFill>
              <a:effectLst/>
              <a:uLnTx/>
              <a:uFillTx/>
              <a:latin typeface="+mj-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smtClean="0">
                <a:ln>
                  <a:noFill/>
                </a:ln>
                <a:solidFill>
                  <a:srgbClr val="31C142"/>
                </a:solidFill>
                <a:effectLst/>
                <a:uLnTx/>
                <a:uFillTx/>
                <a:latin typeface="+mj-lt"/>
                <a:ea typeface="+mn-ea"/>
                <a:cs typeface="+mn-cs"/>
              </a:rPr>
              <a:t>LARGE</a:t>
            </a:r>
            <a:r>
              <a:rPr kumimoji="0" lang="en-US" sz="2000" b="0" i="1" u="none" strike="noStrike" kern="1200" cap="none" spc="0" normalizeH="0" baseline="0" noProof="0" dirty="0" smtClean="0">
                <a:ln>
                  <a:noFill/>
                </a:ln>
                <a:solidFill>
                  <a:srgbClr val="31C142"/>
                </a:solidFill>
                <a:effectLst/>
                <a:uLnTx/>
                <a:uFillTx/>
                <a:latin typeface="+mj-lt"/>
                <a:ea typeface="+mn-ea"/>
                <a:cs typeface="+mn-cs"/>
              </a:rPr>
              <a:t>=</a:t>
            </a:r>
            <a:r>
              <a:rPr kumimoji="0" lang="en-US" sz="2400" b="0" i="0" u="none" strike="noStrike" kern="1200" cap="none" spc="0" normalizeH="0" baseline="0" noProof="0" dirty="0" smtClean="0">
                <a:ln>
                  <a:noFill/>
                </a:ln>
                <a:solidFill>
                  <a:srgbClr val="31C142"/>
                </a:solidFill>
                <a:effectLst/>
                <a:uLnTx/>
                <a:uFillTx/>
                <a:latin typeface="+mj-lt"/>
                <a:ea typeface="+mn-ea"/>
                <a:cs typeface="+mn-cs"/>
              </a:rPr>
              <a:t> 	</a:t>
            </a:r>
            <a:r>
              <a:rPr kumimoji="0" lang="en-US" sz="2000" b="0" i="0" u="none" strike="noStrike" kern="1200" cap="none" spc="0" normalizeH="0" baseline="0" noProof="0" dirty="0" smtClean="0">
                <a:ln>
                  <a:noFill/>
                </a:ln>
                <a:solidFill>
                  <a:srgbClr val="31C142"/>
                </a:solidFill>
                <a:effectLst/>
                <a:uLnTx/>
                <a:uFillTx/>
                <a:latin typeface="+mj-lt"/>
                <a:ea typeface="+mn-ea"/>
                <a:cs typeface="+mn-cs"/>
              </a:rPr>
              <a:t>zoning regulations</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                		mass transportation</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			infrastructure expansion</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			green space</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			clean water and air initiatives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rgbClr val="31C142"/>
              </a:solidFill>
              <a:effectLst/>
              <a:uLnTx/>
              <a:uFillTx/>
              <a:latin typeface="+mj-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smtClean="0">
                <a:ln>
                  <a:noFill/>
                </a:ln>
                <a:solidFill>
                  <a:srgbClr val="31C142"/>
                </a:solidFill>
                <a:effectLst/>
                <a:uLnTx/>
                <a:uFillTx/>
                <a:latin typeface="+mj-lt"/>
                <a:ea typeface="+mn-ea"/>
                <a:cs typeface="+mn-cs"/>
              </a:rPr>
              <a:t>MEDIUM</a:t>
            </a:r>
            <a:r>
              <a:rPr kumimoji="0" lang="en-US" sz="2000" b="0" i="1" u="none" strike="noStrike" kern="1200" cap="none" spc="0" normalizeH="0" baseline="0" noProof="0" dirty="0" smtClean="0">
                <a:ln>
                  <a:noFill/>
                </a:ln>
                <a:solidFill>
                  <a:srgbClr val="31C142"/>
                </a:solidFill>
                <a:effectLst/>
                <a:uLnTx/>
                <a:uFillTx/>
                <a:latin typeface="+mj-lt"/>
                <a:ea typeface="+mn-ea"/>
                <a:cs typeface="+mn-cs"/>
              </a:rPr>
              <a:t>=</a:t>
            </a:r>
            <a:r>
              <a:rPr kumimoji="0" lang="en-US" sz="2000" b="0" i="0" u="none" strike="noStrike" kern="1200" cap="none" spc="0" normalizeH="0" baseline="0" noProof="0" dirty="0" smtClean="0">
                <a:ln>
                  <a:noFill/>
                </a:ln>
                <a:solidFill>
                  <a:srgbClr val="31C142"/>
                </a:solidFill>
                <a:effectLst/>
                <a:uLnTx/>
                <a:uFillTx/>
                <a:latin typeface="+mj-lt"/>
                <a:ea typeface="+mn-ea"/>
                <a:cs typeface="+mn-cs"/>
              </a:rPr>
              <a:t>	building construction materials + methods				building energy consumption </a:t>
            </a:r>
          </a:p>
          <a:p>
            <a:pPr marL="2057400" marR="0" lvl="4"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recycling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			vehicle efficiency + emissions</a:t>
            </a:r>
          </a:p>
          <a:p>
            <a:pPr marL="2057400" marR="0" lvl="4" indent="-228600" algn="l" defTabSz="914400" rtl="0" eaLnBrk="1" fontAlgn="auto" latinLnBrk="0" hangingPunct="1">
              <a:lnSpc>
                <a:spcPct val="90000"/>
              </a:lnSpc>
              <a:spcBef>
                <a:spcPct val="20000"/>
              </a:spcBef>
              <a:spcAft>
                <a:spcPts val="0"/>
              </a:spcAft>
              <a:buClrTx/>
              <a:buSzTx/>
              <a:buFontTx/>
              <a:buNone/>
              <a:tabLst/>
              <a:defRPr/>
            </a:pPr>
            <a:endParaRPr kumimoji="0" lang="en-US" sz="1400" b="0" i="0" u="none" strike="noStrike" kern="1200" cap="none" spc="0" normalizeH="0" baseline="0" noProof="0" dirty="0" smtClean="0">
              <a:ln>
                <a:noFill/>
              </a:ln>
              <a:solidFill>
                <a:srgbClr val="31C142"/>
              </a:solidFill>
              <a:effectLst/>
              <a:uLnTx/>
              <a:uFillTx/>
              <a:latin typeface="+mj-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dirty="0" smtClean="0">
                <a:ln>
                  <a:noFill/>
                </a:ln>
                <a:solidFill>
                  <a:srgbClr val="31C142"/>
                </a:solidFill>
                <a:effectLst/>
                <a:uLnTx/>
                <a:uFillTx/>
                <a:latin typeface="+mj-lt"/>
                <a:ea typeface="+mn-ea"/>
                <a:cs typeface="+mn-cs"/>
              </a:rPr>
              <a:t> </a:t>
            </a:r>
            <a:r>
              <a:rPr kumimoji="0" lang="en-US" sz="2000" b="1" i="1" u="none" strike="noStrike" kern="1200" cap="none" spc="0" normalizeH="0" baseline="0" noProof="0" dirty="0" smtClean="0">
                <a:ln>
                  <a:noFill/>
                </a:ln>
                <a:solidFill>
                  <a:srgbClr val="31C142"/>
                </a:solidFill>
                <a:effectLst/>
                <a:uLnTx/>
                <a:uFillTx/>
                <a:latin typeface="+mj-lt"/>
                <a:ea typeface="+mn-ea"/>
                <a:cs typeface="+mn-cs"/>
              </a:rPr>
              <a:t>SMALL</a:t>
            </a:r>
            <a:r>
              <a:rPr kumimoji="0" lang="en-US" sz="2000" b="0" i="1" u="none" strike="noStrike" kern="1200" cap="none" spc="0" normalizeH="0" baseline="0" noProof="0" dirty="0" smtClean="0">
                <a:ln>
                  <a:noFill/>
                </a:ln>
                <a:solidFill>
                  <a:srgbClr val="31C142"/>
                </a:solidFill>
                <a:effectLst/>
                <a:uLnTx/>
                <a:uFillTx/>
                <a:latin typeface="+mj-lt"/>
                <a:ea typeface="+mn-ea"/>
                <a:cs typeface="+mn-cs"/>
              </a:rPr>
              <a:t>=</a:t>
            </a:r>
            <a:r>
              <a:rPr kumimoji="0" lang="en-US" sz="2400" b="0" i="0" u="none" strike="noStrike" kern="1200" cap="none" spc="0" normalizeH="0" baseline="0" noProof="0" dirty="0" smtClean="0">
                <a:ln>
                  <a:noFill/>
                </a:ln>
                <a:solidFill>
                  <a:srgbClr val="31C142"/>
                </a:solidFill>
                <a:effectLst/>
                <a:uLnTx/>
                <a:uFillTx/>
                <a:latin typeface="+mj-lt"/>
                <a:ea typeface="+mn-ea"/>
                <a:cs typeface="+mn-cs"/>
              </a:rPr>
              <a:t>	</a:t>
            </a:r>
            <a:r>
              <a:rPr kumimoji="0" lang="en-US" sz="2000" b="0" i="0" u="none" strike="noStrike" kern="1200" cap="none" spc="0" normalizeH="0" baseline="0" noProof="0" dirty="0" smtClean="0">
                <a:ln>
                  <a:noFill/>
                </a:ln>
                <a:solidFill>
                  <a:srgbClr val="31C142"/>
                </a:solidFill>
                <a:effectLst/>
                <a:uLnTx/>
                <a:uFillTx/>
                <a:latin typeface="+mj-lt"/>
                <a:ea typeface="+mn-ea"/>
                <a:cs typeface="+mn-cs"/>
              </a:rPr>
              <a:t>public awareness + improved knowledge base</a:t>
            </a:r>
          </a:p>
          <a:p>
            <a:pPr marL="2057400" marR="0" lvl="4"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reduce consumption</a:t>
            </a:r>
          </a:p>
          <a:p>
            <a:pPr marL="2057400" marR="0" lvl="4"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31C142"/>
                </a:solidFill>
                <a:effectLst/>
                <a:uLnTx/>
                <a:uFillTx/>
                <a:latin typeface="+mj-lt"/>
                <a:ea typeface="+mn-ea"/>
                <a:cs typeface="+mn-cs"/>
              </a:rPr>
              <a:t>increase public demand for sustainable products +</a:t>
            </a:r>
            <a:r>
              <a:rPr kumimoji="0" lang="en-US" sz="2000" b="0" i="0" u="none" strike="noStrike" kern="1200" cap="none" spc="0" normalizeH="0" noProof="0" dirty="0" smtClean="0">
                <a:ln>
                  <a:noFill/>
                </a:ln>
                <a:solidFill>
                  <a:srgbClr val="31C142"/>
                </a:solidFill>
                <a:effectLst/>
                <a:uLnTx/>
                <a:uFillTx/>
                <a:latin typeface="+mj-lt"/>
                <a:ea typeface="+mn-ea"/>
                <a:cs typeface="+mn-cs"/>
              </a:rPr>
              <a:t> </a:t>
            </a:r>
            <a:r>
              <a:rPr kumimoji="0" lang="en-US" sz="2000" b="0" i="0" u="none" strike="noStrike" kern="1200" cap="none" spc="0" normalizeH="0" baseline="0" noProof="0" dirty="0" smtClean="0">
                <a:ln>
                  <a:noFill/>
                </a:ln>
                <a:solidFill>
                  <a:srgbClr val="31C142"/>
                </a:solidFill>
                <a:effectLst/>
                <a:uLnTx/>
                <a:uFillTx/>
                <a:latin typeface="+mj-lt"/>
                <a:ea typeface="+mn-ea"/>
                <a:cs typeface="+mn-cs"/>
              </a:rPr>
              <a:t>buildings</a:t>
            </a:r>
          </a:p>
          <a:p>
            <a:pPr marL="2057400" marR="0" lvl="4" indent="-228600" algn="l" defTabSz="914400" rtl="0" eaLnBrk="1" fontAlgn="auto" latinLnBrk="0" hangingPunct="1">
              <a:lnSpc>
                <a:spcPct val="90000"/>
              </a:lnSpc>
              <a:spcBef>
                <a:spcPct val="2000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srgbClr val="31C142"/>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7315200" cy="5257800"/>
          </a:xfrm>
        </p:spPr>
        <p:txBody>
          <a:bodyPr>
            <a:normAutofit/>
          </a:bodyPr>
          <a:lstStyle/>
          <a:p>
            <a:r>
              <a:rPr lang="en-US" dirty="0" smtClean="0"/>
              <a:t>Learning Objectives:  upon successful completion the student should be able to:</a:t>
            </a:r>
          </a:p>
          <a:p>
            <a:pPr lvl="0"/>
            <a:r>
              <a:rPr lang="en-US" sz="2000" dirty="0" smtClean="0"/>
              <a:t>Describe </a:t>
            </a:r>
            <a:r>
              <a:rPr lang="en-US" sz="2000" dirty="0"/>
              <a:t>the evolution of sustainability over the last 200 years and develop familiarity with the key landmark projects that define this evolution.</a:t>
            </a:r>
          </a:p>
          <a:p>
            <a:pPr lvl="0"/>
            <a:r>
              <a:rPr lang="en-US" sz="2000" dirty="0"/>
              <a:t>Trace how sustainability criteria have changed and identify the influences behind these changes.</a:t>
            </a:r>
          </a:p>
          <a:p>
            <a:pPr lvl="0"/>
            <a:r>
              <a:rPr lang="en-US" sz="2000" dirty="0"/>
              <a:t>Demonstrate how changes to these sustainability criteria have impacted sustainability practices and the marketplace.</a:t>
            </a:r>
          </a:p>
          <a:p>
            <a:pPr lvl="0"/>
            <a:r>
              <a:rPr lang="en-US" sz="2000" dirty="0"/>
              <a:t>Develop an understanding of how ethical positions place different values on the environment, human and nonhuman life and how this informs the logics of sustainability.</a:t>
            </a:r>
          </a:p>
          <a:p>
            <a:pPr marL="457200" lvl="1" indent="0">
              <a:buNone/>
            </a:pPr>
            <a:endParaRPr lang="en-US" sz="3200" dirty="0" smtClean="0"/>
          </a:p>
          <a:p>
            <a:pPr lvl="1">
              <a:buNone/>
            </a:pPr>
            <a:endParaRPr lang="en-US" sz="3200" dirty="0" smtClean="0"/>
          </a:p>
          <a:p>
            <a:pPr lvl="1"/>
            <a:endParaRPr lang="en-US" dirty="0" smtClean="0"/>
          </a:p>
          <a:p>
            <a:pPr lvl="1"/>
            <a:endParaRPr lang="en-US" sz="3200" dirty="0" smtClean="0"/>
          </a:p>
          <a:p>
            <a:pPr lvl="1"/>
            <a:endParaRPr lang="en-US" dirty="0" smtClean="0"/>
          </a:p>
          <a:p>
            <a:pPr lvl="1"/>
            <a:endParaRPr lang="en-US" dirty="0" smtClean="0"/>
          </a:p>
          <a:p>
            <a:pPr>
              <a:buNone/>
            </a:pPr>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MEDIUM</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
        <p:nvSpPr>
          <p:cNvPr id="7" name="Rectangle 2"/>
          <p:cNvSpPr txBox="1">
            <a:spLocks noChangeArrowheads="1"/>
          </p:cNvSpPr>
          <p:nvPr/>
        </p:nvSpPr>
        <p:spPr>
          <a:xfrm>
            <a:off x="1524000" y="6019800"/>
            <a:ext cx="3276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rgbClr val="31C142"/>
                </a:solidFill>
                <a:effectLst/>
                <a:uLnTx/>
                <a:uFillTx/>
                <a:latin typeface="+mj-lt"/>
                <a:ea typeface="+mj-ea"/>
                <a:cs typeface="+mj-cs"/>
              </a:rPr>
              <a:t>THE SOLAIRE BUILDING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rgbClr val="31C142"/>
                </a:solidFill>
                <a:effectLst/>
                <a:uLnTx/>
                <a:uFillTx/>
                <a:latin typeface="+mj-lt"/>
                <a:ea typeface="+mj-ea"/>
                <a:cs typeface="+mj-cs"/>
              </a:rPr>
              <a:t> by Cesar Pelli Associates</a:t>
            </a:r>
            <a:endParaRPr kumimoji="0" lang="en-US" b="0" i="0" u="none" strike="noStrike" kern="1200" cap="none" spc="0" normalizeH="0" baseline="0" noProof="0" dirty="0">
              <a:ln>
                <a:noFill/>
              </a:ln>
              <a:solidFill>
                <a:srgbClr val="31C142"/>
              </a:solidFill>
              <a:effectLst/>
              <a:uLnTx/>
              <a:uFillTx/>
              <a:latin typeface="+mj-lt"/>
              <a:ea typeface="+mj-ea"/>
              <a:cs typeface="+mj-cs"/>
            </a:endParaRPr>
          </a:p>
        </p:txBody>
      </p:sp>
      <p:pic>
        <p:nvPicPr>
          <p:cNvPr id="8" name="Picture 4" descr="solaire large"/>
          <p:cNvPicPr>
            <a:picLocks noChangeAspect="1" noChangeArrowheads="1"/>
          </p:cNvPicPr>
          <p:nvPr/>
        </p:nvPicPr>
        <p:blipFill>
          <a:blip r:embed="rId2"/>
          <a:srcRect/>
          <a:stretch>
            <a:fillRect/>
          </a:stretch>
        </p:blipFill>
        <p:spPr bwMode="auto">
          <a:xfrm>
            <a:off x="1600200" y="1676400"/>
            <a:ext cx="3154363" cy="4267200"/>
          </a:xfrm>
          <a:prstGeom prst="rect">
            <a:avLst/>
          </a:prstGeom>
          <a:noFill/>
        </p:spPr>
      </p:pic>
      <p:pic>
        <p:nvPicPr>
          <p:cNvPr id="9" name="Picture 5" descr="solar wall panels"/>
          <p:cNvPicPr>
            <a:picLocks noChangeAspect="1" noChangeArrowheads="1"/>
          </p:cNvPicPr>
          <p:nvPr/>
        </p:nvPicPr>
        <p:blipFill>
          <a:blip r:embed="rId3"/>
          <a:srcRect/>
          <a:stretch>
            <a:fillRect/>
          </a:stretch>
        </p:blipFill>
        <p:spPr bwMode="auto">
          <a:xfrm>
            <a:off x="6096000" y="1676400"/>
            <a:ext cx="2917825" cy="3124200"/>
          </a:xfrm>
          <a:prstGeom prst="rect">
            <a:avLst/>
          </a:prstGeom>
          <a:noFill/>
          <a:ln w="50800">
            <a:solidFill>
              <a:srgbClr val="FF3300"/>
            </a:solidFill>
            <a:miter lim="800000"/>
            <a:headEnd/>
            <a:tailEnd/>
          </a:ln>
        </p:spPr>
      </p:pic>
      <p:sp>
        <p:nvSpPr>
          <p:cNvPr id="10" name="Line 6"/>
          <p:cNvSpPr>
            <a:spLocks noChangeShapeType="1"/>
          </p:cNvSpPr>
          <p:nvPr/>
        </p:nvSpPr>
        <p:spPr bwMode="auto">
          <a:xfrm flipV="1">
            <a:off x="2819400" y="1447800"/>
            <a:ext cx="4267200" cy="2362200"/>
          </a:xfrm>
          <a:prstGeom prst="line">
            <a:avLst/>
          </a:prstGeom>
          <a:noFill/>
          <a:ln w="38100">
            <a:solidFill>
              <a:schemeClr val="tx1"/>
            </a:solidFill>
            <a:prstDash val="dash"/>
            <a:round/>
            <a:headEnd/>
            <a:tailEnd/>
          </a:ln>
          <a:effectLst/>
        </p:spPr>
        <p:txBody>
          <a:bodyPr/>
          <a:lstStyle/>
          <a:p>
            <a:endParaRPr lang="en-US" dirty="0"/>
          </a:p>
        </p:txBody>
      </p:sp>
      <p:sp>
        <p:nvSpPr>
          <p:cNvPr id="11" name="Line 7"/>
          <p:cNvSpPr>
            <a:spLocks noChangeShapeType="1"/>
          </p:cNvSpPr>
          <p:nvPr/>
        </p:nvSpPr>
        <p:spPr bwMode="auto">
          <a:xfrm>
            <a:off x="3200400" y="4343400"/>
            <a:ext cx="4419600" cy="609600"/>
          </a:xfrm>
          <a:prstGeom prst="line">
            <a:avLst/>
          </a:prstGeom>
          <a:noFill/>
          <a:ln w="38100">
            <a:solidFill>
              <a:schemeClr val="tx1"/>
            </a:solidFill>
            <a:prstDash val="dash"/>
            <a:round/>
            <a:headEnd/>
            <a:tailEnd/>
          </a:ln>
          <a:effectLst/>
        </p:spPr>
        <p:txBody>
          <a:bodyPr/>
          <a:lstStyle/>
          <a:p>
            <a:endParaRPr lang="en-US" dirty="0"/>
          </a:p>
        </p:txBody>
      </p:sp>
      <p:sp>
        <p:nvSpPr>
          <p:cNvPr id="12" name="Text Box 8"/>
          <p:cNvSpPr txBox="1">
            <a:spLocks noChangeArrowheads="1"/>
          </p:cNvSpPr>
          <p:nvPr/>
        </p:nvSpPr>
        <p:spPr bwMode="auto">
          <a:xfrm>
            <a:off x="5181600" y="5029200"/>
            <a:ext cx="3962400" cy="1754326"/>
          </a:xfrm>
          <a:prstGeom prst="rect">
            <a:avLst/>
          </a:prstGeom>
          <a:noFill/>
          <a:ln w="9525">
            <a:noFill/>
            <a:miter lim="800000"/>
            <a:headEnd/>
            <a:tailEnd/>
          </a:ln>
          <a:effectLst/>
        </p:spPr>
        <p:txBody>
          <a:bodyPr wrap="square">
            <a:spAutoFit/>
          </a:bodyPr>
          <a:lstStyle/>
          <a:p>
            <a:pPr algn="l">
              <a:buFont typeface="Wingdings" pitchFamily="2" charset="2"/>
              <a:buChar char="§"/>
            </a:pPr>
            <a:r>
              <a:rPr lang="en-US" sz="1400" dirty="0" smtClean="0">
                <a:solidFill>
                  <a:srgbClr val="31C142"/>
                </a:solidFill>
                <a:latin typeface="+mj-lt"/>
              </a:rPr>
              <a:t>357,000 SF RESIDENTIAL BUILDING</a:t>
            </a:r>
          </a:p>
          <a:p>
            <a:pPr algn="l">
              <a:buFont typeface="Wingdings" pitchFamily="2" charset="2"/>
              <a:buChar char="§"/>
            </a:pPr>
            <a:r>
              <a:rPr lang="en-US" sz="1400" dirty="0" smtClean="0">
                <a:solidFill>
                  <a:srgbClr val="31C142"/>
                </a:solidFill>
                <a:latin typeface="+mj-lt"/>
              </a:rPr>
              <a:t>27 STORIES: 293 APT UNITS</a:t>
            </a:r>
          </a:p>
          <a:p>
            <a:pPr algn="l">
              <a:spcBef>
                <a:spcPct val="50000"/>
              </a:spcBef>
              <a:buFont typeface="Wingdings" pitchFamily="2" charset="2"/>
              <a:buChar char="§"/>
            </a:pPr>
            <a:r>
              <a:rPr lang="en-US" sz="1400" dirty="0" smtClean="0">
                <a:solidFill>
                  <a:srgbClr val="31C142"/>
                </a:solidFill>
                <a:latin typeface="+mj-lt"/>
              </a:rPr>
              <a:t>SOLAR PANELS BUILT INTO WINDOW FRAMING</a:t>
            </a:r>
          </a:p>
          <a:p>
            <a:pPr algn="l">
              <a:spcBef>
                <a:spcPct val="50000"/>
              </a:spcBef>
              <a:buFont typeface="Wingdings" pitchFamily="2" charset="2"/>
              <a:buChar char="§"/>
            </a:pPr>
            <a:r>
              <a:rPr lang="en-US" sz="1400" dirty="0" smtClean="0">
                <a:solidFill>
                  <a:srgbClr val="31C142"/>
                </a:solidFill>
                <a:latin typeface="+mj-lt"/>
              </a:rPr>
              <a:t>HIGH PERFORMANCE FLOOR TO CEILING WINDOWS</a:t>
            </a:r>
          </a:p>
          <a:p>
            <a:pPr algn="l">
              <a:spcBef>
                <a:spcPct val="50000"/>
              </a:spcBef>
              <a:buFont typeface="Wingdings" pitchFamily="2" charset="2"/>
              <a:buChar char="§"/>
            </a:pPr>
            <a:endParaRPr lang="en-US" sz="1600" dirty="0">
              <a:solidFill>
                <a:srgbClr val="FF3300"/>
              </a:solidFill>
              <a:latin typeface="Franklin Gothic Medium" pitchFamily="34" charset="0"/>
            </a:endParaRPr>
          </a:p>
        </p:txBody>
      </p:sp>
      <p:sp>
        <p:nvSpPr>
          <p:cNvPr id="13" name="Rectangle 9"/>
          <p:cNvSpPr>
            <a:spLocks noChangeArrowheads="1"/>
          </p:cNvSpPr>
          <p:nvPr/>
        </p:nvSpPr>
        <p:spPr bwMode="auto">
          <a:xfrm>
            <a:off x="2819400" y="3810000"/>
            <a:ext cx="381000" cy="533400"/>
          </a:xfrm>
          <a:prstGeom prst="rect">
            <a:avLst/>
          </a:prstGeom>
          <a:noFill/>
          <a:ln w="34925">
            <a:solidFill>
              <a:schemeClr val="tx1"/>
            </a:solidFill>
            <a:prstDash val="sysDot"/>
            <a:miter lim="800000"/>
            <a:headEnd/>
            <a:tailEnd/>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 descr="wall construction"/>
          <p:cNvPicPr>
            <a:picLocks noChangeAspect="1" noChangeArrowheads="1"/>
          </p:cNvPicPr>
          <p:nvPr/>
        </p:nvPicPr>
        <p:blipFill>
          <a:blip r:embed="rId2"/>
          <a:srcRect/>
          <a:stretch>
            <a:fillRect/>
          </a:stretch>
        </p:blipFill>
        <p:spPr bwMode="auto">
          <a:xfrm>
            <a:off x="1371600" y="1066800"/>
            <a:ext cx="7772400" cy="5791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MEDIUM</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j-lt"/>
                <a:ea typeface="+mn-ea"/>
                <a:cs typeface="+mn-cs"/>
              </a:rPr>
              <a:t>CASE STUDIES</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a:t>
            </a: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6" descr="projectscale"/>
          <p:cNvPicPr>
            <a:picLocks noChangeAspect="1" noChangeArrowheads="1"/>
          </p:cNvPicPr>
          <p:nvPr/>
        </p:nvPicPr>
        <p:blipFill>
          <a:blip r:embed="rId2"/>
          <a:srcRect/>
          <a:stretch>
            <a:fillRect/>
          </a:stretch>
        </p:blipFill>
        <p:spPr bwMode="auto">
          <a:xfrm>
            <a:off x="1371601" y="1066800"/>
            <a:ext cx="7772400" cy="5791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MEDIUM</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j-lt"/>
                <a:ea typeface="+mn-ea"/>
                <a:cs typeface="+mn-cs"/>
              </a:rPr>
              <a:t>CASE STUDIES</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a:t>
            </a: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nyt graphic of energy use"/>
          <p:cNvPicPr>
            <a:picLocks noChangeAspect="1" noChangeArrowheads="1"/>
          </p:cNvPicPr>
          <p:nvPr/>
        </p:nvPicPr>
        <p:blipFill>
          <a:blip r:embed="rId2"/>
          <a:srcRect/>
          <a:stretch>
            <a:fillRect/>
          </a:stretch>
        </p:blipFill>
        <p:spPr bwMode="auto">
          <a:xfrm>
            <a:off x="1397269" y="1524000"/>
            <a:ext cx="7746732" cy="5110691"/>
          </a:xfrm>
          <a:prstGeom prst="rect">
            <a:avLst/>
          </a:prstGeom>
          <a:noFill/>
        </p:spPr>
      </p:pic>
      <p:sp>
        <p:nvSpPr>
          <p:cNvPr id="8" name="Oval 9"/>
          <p:cNvSpPr>
            <a:spLocks noChangeArrowheads="1"/>
          </p:cNvSpPr>
          <p:nvPr/>
        </p:nvSpPr>
        <p:spPr bwMode="auto">
          <a:xfrm>
            <a:off x="1155834" y="2993042"/>
            <a:ext cx="3873366" cy="3594555"/>
          </a:xfrm>
          <a:prstGeom prst="ellipse">
            <a:avLst/>
          </a:prstGeom>
          <a:noFill/>
          <a:ln w="57150">
            <a:solidFill>
              <a:srgbClr val="FF3300"/>
            </a:solidFill>
            <a:prstDash val="sysDot"/>
            <a:round/>
            <a:headEnd/>
            <a:tailEnd/>
          </a:ln>
          <a:effectLst/>
        </p:spPr>
        <p:txBody>
          <a:bodyPr wrap="none" anchor="ctr"/>
          <a:lstStyle/>
          <a:p>
            <a:endParaRPr lang="en-US" dirty="0"/>
          </a:p>
        </p:txBody>
      </p:sp>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9"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MEDIUM</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MEDIUM</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pic>
        <p:nvPicPr>
          <p:cNvPr id="7" name="Picture 8" descr="green roof at the soliare"/>
          <p:cNvPicPr>
            <a:picLocks noChangeAspect="1" noChangeArrowheads="1"/>
          </p:cNvPicPr>
          <p:nvPr/>
        </p:nvPicPr>
        <p:blipFill>
          <a:blip r:embed="rId2"/>
          <a:srcRect/>
          <a:stretch>
            <a:fillRect/>
          </a:stretch>
        </p:blipFill>
        <p:spPr bwMode="auto">
          <a:xfrm>
            <a:off x="1320800" y="0"/>
            <a:ext cx="7823200" cy="6858000"/>
          </a:xfrm>
          <a:prstGeom prst="rect">
            <a:avLst/>
          </a:prstGeom>
          <a:noFill/>
        </p:spPr>
      </p:pic>
      <p:pic>
        <p:nvPicPr>
          <p:cNvPr id="9" name="Picture 9" descr="solar wall panelsin building"/>
          <p:cNvPicPr>
            <a:picLocks noChangeAspect="1" noChangeArrowheads="1"/>
          </p:cNvPicPr>
          <p:nvPr/>
        </p:nvPicPr>
        <p:blipFill>
          <a:blip r:embed="rId3"/>
          <a:srcRect/>
          <a:stretch>
            <a:fillRect/>
          </a:stretch>
        </p:blipFill>
        <p:spPr bwMode="auto">
          <a:xfrm>
            <a:off x="6244842" y="762000"/>
            <a:ext cx="2594358" cy="3297167"/>
          </a:xfrm>
          <a:prstGeom prst="rect">
            <a:avLst/>
          </a:prstGeom>
          <a:noFill/>
          <a:ln w="25400">
            <a:solidFill>
              <a:srgbClr val="FF3300"/>
            </a:solidFill>
            <a:miter lim="800000"/>
            <a:headEnd/>
            <a:tailEnd/>
          </a:ln>
        </p:spPr>
      </p:pic>
      <p:sp>
        <p:nvSpPr>
          <p:cNvPr id="10" name="Line 11"/>
          <p:cNvSpPr>
            <a:spLocks noChangeShapeType="1"/>
          </p:cNvSpPr>
          <p:nvPr/>
        </p:nvSpPr>
        <p:spPr bwMode="auto">
          <a:xfrm flipV="1">
            <a:off x="5486400" y="2362200"/>
            <a:ext cx="1447800" cy="4267200"/>
          </a:xfrm>
          <a:prstGeom prst="line">
            <a:avLst/>
          </a:prstGeom>
          <a:noFill/>
          <a:ln w="38100">
            <a:solidFill>
              <a:srgbClr val="FF3300"/>
            </a:solidFill>
            <a:prstDash val="dash"/>
            <a:round/>
            <a:headEnd/>
            <a:tailEnd/>
          </a:ln>
          <a:effectLst/>
        </p:spPr>
        <p:txBody>
          <a:bodyPr/>
          <a:lstStyle/>
          <a:p>
            <a:endParaRPr lang="en-US" dirty="0"/>
          </a:p>
        </p:txBody>
      </p:sp>
      <p:sp>
        <p:nvSpPr>
          <p:cNvPr id="11" name="Text Box 12"/>
          <p:cNvSpPr txBox="1">
            <a:spLocks noChangeArrowheads="1"/>
          </p:cNvSpPr>
          <p:nvPr/>
        </p:nvSpPr>
        <p:spPr bwMode="auto">
          <a:xfrm>
            <a:off x="1552574" y="228600"/>
            <a:ext cx="3857626" cy="4401205"/>
          </a:xfrm>
          <a:prstGeom prst="rect">
            <a:avLst/>
          </a:prstGeom>
          <a:solidFill>
            <a:schemeClr val="bg1"/>
          </a:solidFill>
          <a:ln w="9525">
            <a:noFill/>
            <a:miter lim="800000"/>
            <a:headEnd/>
            <a:tailEnd/>
          </a:ln>
          <a:effectLst/>
        </p:spPr>
        <p:txBody>
          <a:bodyPr wrap="square">
            <a:spAutoFit/>
          </a:bodyPr>
          <a:lstStyle/>
          <a:p>
            <a:pPr algn="l">
              <a:spcBef>
                <a:spcPct val="50000"/>
              </a:spcBef>
              <a:buFont typeface="Wingdings" pitchFamily="2" charset="2"/>
              <a:buChar char="§"/>
            </a:pPr>
            <a:r>
              <a:rPr lang="en-US" sz="1600" dirty="0" smtClean="0">
                <a:solidFill>
                  <a:srgbClr val="31C142"/>
                </a:solidFill>
                <a:latin typeface="+mj-lt"/>
              </a:rPr>
              <a:t>LOW VOC INTERIOR FINISH MATERIALS</a:t>
            </a:r>
          </a:p>
          <a:p>
            <a:pPr algn="l">
              <a:spcBef>
                <a:spcPct val="50000"/>
              </a:spcBef>
              <a:buFont typeface="Wingdings" pitchFamily="2" charset="2"/>
              <a:buChar char="§"/>
            </a:pPr>
            <a:r>
              <a:rPr lang="en-US" sz="1600" dirty="0" smtClean="0">
                <a:solidFill>
                  <a:srgbClr val="31C142"/>
                </a:solidFill>
                <a:latin typeface="+mj-lt"/>
              </a:rPr>
              <a:t>RAINWATER HARVESTING</a:t>
            </a:r>
          </a:p>
          <a:p>
            <a:pPr algn="l">
              <a:spcBef>
                <a:spcPct val="50000"/>
              </a:spcBef>
              <a:buFont typeface="Wingdings" pitchFamily="2" charset="2"/>
              <a:buChar char="§"/>
            </a:pPr>
            <a:r>
              <a:rPr lang="en-US" sz="1600" dirty="0" smtClean="0">
                <a:solidFill>
                  <a:srgbClr val="31C142"/>
                </a:solidFill>
                <a:latin typeface="+mj-lt"/>
              </a:rPr>
              <a:t>ON-SITE BLACK WATER TREATMENT AND REUSE TO SUPPLY TOILETS AND COOLING SYSTEM</a:t>
            </a:r>
          </a:p>
          <a:p>
            <a:pPr algn="l">
              <a:spcBef>
                <a:spcPct val="50000"/>
              </a:spcBef>
              <a:buFont typeface="Wingdings" pitchFamily="2" charset="2"/>
              <a:buChar char="§"/>
            </a:pPr>
            <a:r>
              <a:rPr lang="en-US" sz="1600" dirty="0" smtClean="0">
                <a:solidFill>
                  <a:srgbClr val="31C142"/>
                </a:solidFill>
                <a:latin typeface="+mj-lt"/>
              </a:rPr>
              <a:t>MATERIALS LIMITED TO 500MILE SOURCE</a:t>
            </a:r>
          </a:p>
          <a:p>
            <a:pPr algn="l">
              <a:spcBef>
                <a:spcPct val="50000"/>
              </a:spcBef>
              <a:buFont typeface="Wingdings" pitchFamily="2" charset="2"/>
              <a:buChar char="§"/>
            </a:pPr>
            <a:r>
              <a:rPr lang="en-US" sz="1600" dirty="0" smtClean="0">
                <a:solidFill>
                  <a:srgbClr val="31C142"/>
                </a:solidFill>
                <a:latin typeface="+mj-lt"/>
              </a:rPr>
              <a:t>INTERIOR FINISH WOODS OBTAINED FROM CERTIFIED FORESTS PROMOTING RE-GROWTH</a:t>
            </a:r>
          </a:p>
          <a:p>
            <a:pPr algn="l">
              <a:spcBef>
                <a:spcPct val="50000"/>
              </a:spcBef>
              <a:buFont typeface="Wingdings" pitchFamily="2" charset="2"/>
              <a:buChar char="§"/>
            </a:pPr>
            <a:r>
              <a:rPr lang="en-US" sz="1600" dirty="0" smtClean="0">
                <a:solidFill>
                  <a:srgbClr val="31C142"/>
                </a:solidFill>
                <a:latin typeface="+mj-lt"/>
              </a:rPr>
              <a:t>ACHIEVES GOLD LEVEL  LEED CERTIFICATION</a:t>
            </a:r>
          </a:p>
          <a:p>
            <a:pPr algn="l">
              <a:spcBef>
                <a:spcPct val="50000"/>
              </a:spcBef>
              <a:buFont typeface="Wingdings" pitchFamily="2" charset="2"/>
              <a:buChar char="§"/>
            </a:pPr>
            <a:r>
              <a:rPr lang="en-US" sz="1600" dirty="0" smtClean="0">
                <a:solidFill>
                  <a:srgbClr val="31C142"/>
                </a:solidFill>
                <a:latin typeface="+mj-lt"/>
              </a:rPr>
              <a:t>93% OF CONSTRUCTION WASTE WAS RECYCLED </a:t>
            </a:r>
          </a:p>
          <a:p>
            <a:pPr algn="l">
              <a:spcBef>
                <a:spcPct val="50000"/>
              </a:spcBef>
              <a:buFont typeface="Wingdings" pitchFamily="2" charset="2"/>
              <a:buChar char="§"/>
            </a:pPr>
            <a:endParaRPr lang="en-US" sz="1600" dirty="0">
              <a:solidFill>
                <a:srgbClr val="9DFF3B"/>
              </a:solidFill>
              <a:latin typeface="Franklin Gothic Medium" pitchFamily="34" charset="0"/>
            </a:endParaRPr>
          </a:p>
        </p:txBody>
      </p:sp>
      <p:sp>
        <p:nvSpPr>
          <p:cNvPr id="12" name="Line 10"/>
          <p:cNvSpPr>
            <a:spLocks noChangeShapeType="1"/>
          </p:cNvSpPr>
          <p:nvPr/>
        </p:nvSpPr>
        <p:spPr bwMode="auto">
          <a:xfrm flipV="1">
            <a:off x="3505200" y="2590799"/>
            <a:ext cx="3124200" cy="2057399"/>
          </a:xfrm>
          <a:prstGeom prst="line">
            <a:avLst/>
          </a:prstGeom>
          <a:noFill/>
          <a:ln w="38100">
            <a:solidFill>
              <a:srgbClr val="FF3300"/>
            </a:solidFill>
            <a:prstDash val="dash"/>
            <a:round/>
            <a:headEnd/>
            <a:tailEnd/>
          </a:ln>
          <a:effectLst/>
        </p:spPr>
        <p:txBody>
          <a:bodyPr/>
          <a:lstStyle/>
          <a:p>
            <a:endParaRPr lang="en-US" dirty="0"/>
          </a:p>
        </p:txBody>
      </p:sp>
      <p:sp>
        <p:nvSpPr>
          <p:cNvPr id="13" name="Rectangle 2"/>
          <p:cNvSpPr txBox="1">
            <a:spLocks noChangeArrowheads="1"/>
          </p:cNvSpPr>
          <p:nvPr/>
        </p:nvSpPr>
        <p:spPr>
          <a:xfrm>
            <a:off x="1524000" y="6019800"/>
            <a:ext cx="3276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THE SOLAIRE BUILDING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 by Cesar Pelli Associates</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
        <p:nvSpPr>
          <p:cNvPr id="7" name="Rectangle 2"/>
          <p:cNvSpPr txBox="1">
            <a:spLocks noChangeArrowheads="1"/>
          </p:cNvSpPr>
          <p:nvPr/>
        </p:nvSpPr>
        <p:spPr>
          <a:xfrm>
            <a:off x="7010400" y="5632784"/>
            <a:ext cx="2006266" cy="6918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31C142"/>
                </a:solidFill>
                <a:effectLst/>
                <a:uLnTx/>
                <a:uFillTx/>
                <a:latin typeface="+mj-lt"/>
                <a:ea typeface="+mj-ea"/>
                <a:cs typeface="+mj-cs"/>
              </a:rPr>
              <a:t>THE REVOLUTION DOOR  by Fluxxlab</a:t>
            </a:r>
          </a:p>
        </p:txBody>
      </p:sp>
      <p:pic>
        <p:nvPicPr>
          <p:cNvPr id="8" name="Picture 5" descr="revolution_door"/>
          <p:cNvPicPr>
            <a:picLocks noChangeAspect="1" noChangeArrowheads="1"/>
          </p:cNvPicPr>
          <p:nvPr/>
        </p:nvPicPr>
        <p:blipFill>
          <a:blip r:embed="rId2"/>
          <a:srcRect/>
          <a:stretch>
            <a:fillRect/>
          </a:stretch>
        </p:blipFill>
        <p:spPr bwMode="auto">
          <a:xfrm>
            <a:off x="1600200" y="1699690"/>
            <a:ext cx="5257800" cy="3985148"/>
          </a:xfrm>
          <a:prstGeom prst="rect">
            <a:avLst/>
          </a:prstGeom>
          <a:noFill/>
          <a:ln w="9525">
            <a:noFill/>
            <a:miter lim="800000"/>
            <a:headEnd/>
            <a:tailEnd/>
          </a:ln>
        </p:spPr>
      </p:pic>
      <p:sp>
        <p:nvSpPr>
          <p:cNvPr id="9" name="Rectangle 6"/>
          <p:cNvSpPr>
            <a:spLocks noChangeArrowheads="1"/>
          </p:cNvSpPr>
          <p:nvPr/>
        </p:nvSpPr>
        <p:spPr bwMode="auto">
          <a:xfrm>
            <a:off x="6858000" y="1688432"/>
            <a:ext cx="2133600" cy="3874168"/>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smtClean="0">
                <a:solidFill>
                  <a:srgbClr val="31C142"/>
                </a:solidFill>
                <a:latin typeface="Franklin Gothic Medium" pitchFamily="34" charset="0"/>
              </a:rPr>
              <a:t>HARNESSES HUMAN ENERGY TO ILLUMINATE AN OUTPUT DEVICE WHICH MAPS ENERGY USAGE</a:t>
            </a:r>
          </a:p>
          <a:p>
            <a:pPr marL="342900" indent="-342900" algn="l">
              <a:lnSpc>
                <a:spcPct val="90000"/>
              </a:lnSpc>
              <a:buFont typeface="Wingdings" pitchFamily="2" charset="2"/>
              <a:buNone/>
            </a:pPr>
            <a:r>
              <a:rPr lang="en-US" sz="1600" dirty="0" smtClean="0">
                <a:solidFill>
                  <a:srgbClr val="31C142"/>
                </a:solidFill>
                <a:latin typeface="Franklin Gothic Medium" pitchFamily="34" charset="0"/>
              </a:rPr>
              <a:t> </a:t>
            </a:r>
          </a:p>
          <a:p>
            <a:pPr marL="342900" indent="-342900" algn="l">
              <a:lnSpc>
                <a:spcPct val="90000"/>
              </a:lnSpc>
              <a:buFont typeface="Wingdings" pitchFamily="2" charset="2"/>
              <a:buChar char="§"/>
            </a:pPr>
            <a:r>
              <a:rPr lang="en-US" sz="1600" dirty="0" smtClean="0">
                <a:solidFill>
                  <a:srgbClr val="31C142"/>
                </a:solidFill>
                <a:latin typeface="Franklin Gothic Medium" pitchFamily="34" charset="0"/>
              </a:rPr>
              <a:t>ILLUSTRATES CONNECTION BETWEEN SIMPLE TASKS AND ENERGY PRODUCTION</a:t>
            </a:r>
            <a:r>
              <a:rPr lang="en-US" sz="1600" dirty="0" smtClean="0">
                <a:solidFill>
                  <a:srgbClr val="31C142"/>
                </a:solidFill>
                <a:latin typeface="Swis721 Blk BT" pitchFamily="34" charset="0"/>
              </a:rPr>
              <a:t>  </a:t>
            </a:r>
          </a:p>
          <a:p>
            <a:pPr marL="342900" indent="-342900" algn="l">
              <a:lnSpc>
                <a:spcPct val="90000"/>
              </a:lnSpc>
              <a:buFont typeface="Wingdings" pitchFamily="2" charset="2"/>
              <a:buNone/>
            </a:pPr>
            <a:endParaRPr lang="en-US" sz="1400" dirty="0">
              <a:solidFill>
                <a:schemeClr val="bg1"/>
              </a:solidFill>
              <a:latin typeface="Swis721 Blk BT" pitchFamily="34" charset="0"/>
            </a:endParaRPr>
          </a:p>
          <a:p>
            <a:pPr marL="342900" indent="-342900">
              <a:lnSpc>
                <a:spcPct val="90000"/>
              </a:lnSpc>
            </a:pPr>
            <a:endParaRPr lang="en-US" sz="2800" dirty="0">
              <a:solidFill>
                <a:schemeClr val="bg1"/>
              </a:solidFill>
              <a:latin typeface="Swis721 Blk BT"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
        <p:nvSpPr>
          <p:cNvPr id="7" name="Rectangle 2"/>
          <p:cNvSpPr txBox="1">
            <a:spLocks noChangeArrowheads="1"/>
          </p:cNvSpPr>
          <p:nvPr/>
        </p:nvSpPr>
        <p:spPr>
          <a:xfrm>
            <a:off x="1524000" y="6223000"/>
            <a:ext cx="3048000" cy="635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THE NEW ELEVATOR</a:t>
            </a:r>
          </a:p>
        </p:txBody>
      </p:sp>
      <p:pic>
        <p:nvPicPr>
          <p:cNvPr id="8" name="Picture 4" descr="ELEVATOR MACINE ROOM LESS"/>
          <p:cNvPicPr>
            <a:picLocks noChangeAspect="1" noChangeArrowheads="1"/>
          </p:cNvPicPr>
          <p:nvPr/>
        </p:nvPicPr>
        <p:blipFill>
          <a:blip r:embed="rId2"/>
          <a:srcRect/>
          <a:stretch>
            <a:fillRect/>
          </a:stretch>
        </p:blipFill>
        <p:spPr bwMode="auto">
          <a:xfrm>
            <a:off x="7239000" y="1371600"/>
            <a:ext cx="1632479" cy="3048000"/>
          </a:xfrm>
          <a:prstGeom prst="rect">
            <a:avLst/>
          </a:prstGeom>
          <a:noFill/>
          <a:ln w="9525">
            <a:noFill/>
            <a:miter lim="800000"/>
            <a:headEnd/>
            <a:tailEnd/>
          </a:ln>
        </p:spPr>
      </p:pic>
      <p:pic>
        <p:nvPicPr>
          <p:cNvPr id="9" name="Picture 5" descr="elevator controls"/>
          <p:cNvPicPr>
            <a:picLocks noChangeAspect="1" noChangeArrowheads="1"/>
          </p:cNvPicPr>
          <p:nvPr/>
        </p:nvPicPr>
        <p:blipFill>
          <a:blip r:embed="rId3"/>
          <a:srcRect/>
          <a:stretch>
            <a:fillRect/>
          </a:stretch>
        </p:blipFill>
        <p:spPr bwMode="auto">
          <a:xfrm>
            <a:off x="1524000" y="4473574"/>
            <a:ext cx="1793875" cy="1793875"/>
          </a:xfrm>
          <a:prstGeom prst="rect">
            <a:avLst/>
          </a:prstGeom>
          <a:noFill/>
          <a:ln w="9525">
            <a:noFill/>
            <a:miter lim="800000"/>
            <a:headEnd/>
            <a:tailEnd/>
          </a:ln>
        </p:spPr>
      </p:pic>
      <p:pic>
        <p:nvPicPr>
          <p:cNvPr id="10" name="Picture 6" descr="elevator machine room eliminated"/>
          <p:cNvPicPr>
            <a:picLocks noChangeAspect="1" noChangeArrowheads="1"/>
          </p:cNvPicPr>
          <p:nvPr/>
        </p:nvPicPr>
        <p:blipFill>
          <a:blip r:embed="rId4"/>
          <a:srcRect/>
          <a:stretch>
            <a:fillRect/>
          </a:stretch>
        </p:blipFill>
        <p:spPr bwMode="auto">
          <a:xfrm>
            <a:off x="1530350" y="1752600"/>
            <a:ext cx="1825625" cy="2286000"/>
          </a:xfrm>
          <a:prstGeom prst="rect">
            <a:avLst/>
          </a:prstGeom>
          <a:noFill/>
          <a:ln w="9525">
            <a:noFill/>
            <a:miter lim="800000"/>
            <a:headEnd/>
            <a:tailEnd/>
          </a:ln>
        </p:spPr>
      </p:pic>
      <p:pic>
        <p:nvPicPr>
          <p:cNvPr id="11" name="Picture 7" descr="kone elevator"/>
          <p:cNvPicPr>
            <a:picLocks noChangeAspect="1" noChangeArrowheads="1"/>
          </p:cNvPicPr>
          <p:nvPr/>
        </p:nvPicPr>
        <p:blipFill>
          <a:blip r:embed="rId5"/>
          <a:srcRect/>
          <a:stretch>
            <a:fillRect/>
          </a:stretch>
        </p:blipFill>
        <p:spPr bwMode="auto">
          <a:xfrm>
            <a:off x="4213226" y="1752600"/>
            <a:ext cx="2286000" cy="2286000"/>
          </a:xfrm>
          <a:prstGeom prst="rect">
            <a:avLst/>
          </a:prstGeom>
          <a:noFill/>
          <a:ln w="9525">
            <a:noFill/>
            <a:miter lim="800000"/>
            <a:headEnd/>
            <a:tailEnd/>
          </a:ln>
        </p:spPr>
      </p:pic>
      <p:sp>
        <p:nvSpPr>
          <p:cNvPr id="12" name="Rectangle 9"/>
          <p:cNvSpPr>
            <a:spLocks noChangeArrowheads="1"/>
          </p:cNvSpPr>
          <p:nvPr/>
        </p:nvSpPr>
        <p:spPr bwMode="auto">
          <a:xfrm>
            <a:off x="3429000" y="4572000"/>
            <a:ext cx="5257800" cy="2057400"/>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smtClean="0">
                <a:solidFill>
                  <a:srgbClr val="31C142"/>
                </a:solidFill>
                <a:latin typeface="+mj-lt"/>
              </a:rPr>
              <a:t>DESTINATION CONTROL: COMPUTER GUIDED USAGE ALLOW IDLE ELEVATORS TO SWITCH OFF TO CONSERVE ENERGY.</a:t>
            </a:r>
          </a:p>
          <a:p>
            <a:pPr marL="342900" indent="-342900" algn="l">
              <a:lnSpc>
                <a:spcPct val="90000"/>
              </a:lnSpc>
              <a:buFont typeface="Wingdings" pitchFamily="2" charset="2"/>
              <a:buChar char="§"/>
            </a:pPr>
            <a:r>
              <a:rPr lang="en-US" sz="1600" dirty="0" smtClean="0">
                <a:solidFill>
                  <a:srgbClr val="31C142"/>
                </a:solidFill>
                <a:latin typeface="+mj-lt"/>
              </a:rPr>
              <a:t>LESS  SPACE REQUIRED: MACHINE ROOM LESS, SMALLER GEARING </a:t>
            </a:r>
          </a:p>
          <a:p>
            <a:pPr marL="342900" indent="-342900" algn="l">
              <a:lnSpc>
                <a:spcPct val="90000"/>
              </a:lnSpc>
              <a:buFont typeface="Wingdings" pitchFamily="2" charset="2"/>
              <a:buChar char="§"/>
            </a:pPr>
            <a:r>
              <a:rPr lang="en-US" sz="1600" dirty="0" smtClean="0">
                <a:solidFill>
                  <a:srgbClr val="31C142"/>
                </a:solidFill>
                <a:latin typeface="+mj-lt"/>
              </a:rPr>
              <a:t>LESS CARBON EMISSIONS: LIGHTWEIGHT, LESS MACHINERY, EFFICIENT OPERATION, LESS MAINTENANCE AND OIL PRODUCTS USED</a:t>
            </a:r>
          </a:p>
          <a:p>
            <a:pPr marL="342900" indent="-342900" algn="l">
              <a:lnSpc>
                <a:spcPct val="90000"/>
              </a:lnSpc>
              <a:buFont typeface="Wingdings" pitchFamily="2" charset="2"/>
              <a:buNone/>
            </a:pPr>
            <a:endParaRPr lang="en-US" sz="1600" dirty="0">
              <a:solidFill>
                <a:srgbClr val="31C142"/>
              </a:solidFill>
              <a:latin typeface="+mj-lt"/>
            </a:endParaRPr>
          </a:p>
          <a:p>
            <a:pPr marL="342900" indent="-342900">
              <a:lnSpc>
                <a:spcPct val="90000"/>
              </a:lnSpc>
            </a:pPr>
            <a:endParaRPr lang="en-US" sz="1600" dirty="0">
              <a:solidFill>
                <a:srgbClr val="31C142"/>
              </a:solidFill>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
        <p:nvSpPr>
          <p:cNvPr id="7" name="Rectangle 2"/>
          <p:cNvSpPr txBox="1">
            <a:spLocks noChangeArrowheads="1"/>
          </p:cNvSpPr>
          <p:nvPr/>
        </p:nvSpPr>
        <p:spPr>
          <a:xfrm>
            <a:off x="1524000" y="6096000"/>
            <a:ext cx="2514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RECYCLED MATERIALS</a:t>
            </a:r>
          </a:p>
        </p:txBody>
      </p:sp>
      <p:pic>
        <p:nvPicPr>
          <p:cNvPr id="8" name="Picture 4" descr="3form-100-percent-recycled-polymer-countertop"/>
          <p:cNvPicPr>
            <a:picLocks noChangeAspect="1" noChangeArrowheads="1"/>
          </p:cNvPicPr>
          <p:nvPr/>
        </p:nvPicPr>
        <p:blipFill>
          <a:blip r:embed="rId2"/>
          <a:srcRect/>
          <a:stretch>
            <a:fillRect/>
          </a:stretch>
        </p:blipFill>
        <p:spPr bwMode="auto">
          <a:xfrm>
            <a:off x="1447800" y="1600200"/>
            <a:ext cx="2057400" cy="3526972"/>
          </a:xfrm>
          <a:prstGeom prst="rect">
            <a:avLst/>
          </a:prstGeom>
          <a:noFill/>
          <a:ln w="9525">
            <a:noFill/>
            <a:miter lim="800000"/>
            <a:headEnd/>
            <a:tailEnd/>
          </a:ln>
        </p:spPr>
      </p:pic>
      <p:pic>
        <p:nvPicPr>
          <p:cNvPr id="9" name="Picture 5" descr="alkemi-recycled-countertops-renewed-materials"/>
          <p:cNvPicPr>
            <a:picLocks noChangeAspect="1" noChangeArrowheads="1"/>
          </p:cNvPicPr>
          <p:nvPr/>
        </p:nvPicPr>
        <p:blipFill>
          <a:blip r:embed="rId3"/>
          <a:srcRect/>
          <a:stretch>
            <a:fillRect/>
          </a:stretch>
        </p:blipFill>
        <p:spPr bwMode="auto">
          <a:xfrm>
            <a:off x="3702185" y="1600200"/>
            <a:ext cx="2927215" cy="3505200"/>
          </a:xfrm>
          <a:prstGeom prst="rect">
            <a:avLst/>
          </a:prstGeom>
          <a:noFill/>
          <a:ln w="9525">
            <a:noFill/>
            <a:miter lim="800000"/>
            <a:headEnd/>
            <a:tailEnd/>
          </a:ln>
        </p:spPr>
      </p:pic>
      <p:pic>
        <p:nvPicPr>
          <p:cNvPr id="10" name="Picture 6" descr="vetrazzo-countertops-color-palette"/>
          <p:cNvPicPr>
            <a:picLocks noChangeAspect="1" noChangeArrowheads="1"/>
          </p:cNvPicPr>
          <p:nvPr/>
        </p:nvPicPr>
        <p:blipFill>
          <a:blip r:embed="rId4"/>
          <a:srcRect/>
          <a:stretch>
            <a:fillRect/>
          </a:stretch>
        </p:blipFill>
        <p:spPr bwMode="auto">
          <a:xfrm>
            <a:off x="6934200" y="1600200"/>
            <a:ext cx="1933576" cy="3581400"/>
          </a:xfrm>
          <a:prstGeom prst="rect">
            <a:avLst/>
          </a:prstGeom>
          <a:noFill/>
          <a:ln w="9525">
            <a:noFill/>
            <a:miter lim="800000"/>
            <a:headEnd/>
            <a:tailEnd/>
          </a:ln>
        </p:spPr>
      </p:pic>
      <p:sp>
        <p:nvSpPr>
          <p:cNvPr id="11" name="Rectangle 7"/>
          <p:cNvSpPr>
            <a:spLocks noChangeArrowheads="1"/>
          </p:cNvSpPr>
          <p:nvPr/>
        </p:nvSpPr>
        <p:spPr bwMode="auto">
          <a:xfrm>
            <a:off x="1524000" y="5264284"/>
            <a:ext cx="1828800" cy="526916"/>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a:solidFill>
                  <a:srgbClr val="31C142"/>
                </a:solidFill>
                <a:latin typeface="+mj-lt"/>
              </a:rPr>
              <a:t>recycled plastic</a:t>
            </a:r>
            <a:endParaRPr lang="en-US" sz="2800" dirty="0">
              <a:solidFill>
                <a:srgbClr val="31C142"/>
              </a:solidFill>
              <a:latin typeface="+mj-lt"/>
            </a:endParaRPr>
          </a:p>
        </p:txBody>
      </p:sp>
      <p:sp>
        <p:nvSpPr>
          <p:cNvPr id="12" name="Rectangle 8"/>
          <p:cNvSpPr>
            <a:spLocks noChangeArrowheads="1"/>
          </p:cNvSpPr>
          <p:nvPr/>
        </p:nvSpPr>
        <p:spPr bwMode="auto">
          <a:xfrm>
            <a:off x="3810000" y="5257800"/>
            <a:ext cx="2209800" cy="450716"/>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a:solidFill>
                  <a:srgbClr val="31C142"/>
                </a:solidFill>
                <a:latin typeface="+mj-lt"/>
              </a:rPr>
              <a:t>recycled aluminum</a:t>
            </a:r>
          </a:p>
        </p:txBody>
      </p:sp>
      <p:sp>
        <p:nvSpPr>
          <p:cNvPr id="13" name="Rectangle 9"/>
          <p:cNvSpPr>
            <a:spLocks noChangeArrowheads="1"/>
          </p:cNvSpPr>
          <p:nvPr/>
        </p:nvSpPr>
        <p:spPr bwMode="auto">
          <a:xfrm>
            <a:off x="6629400" y="5264284"/>
            <a:ext cx="2514600" cy="526916"/>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a:solidFill>
                  <a:srgbClr val="31C142"/>
                </a:solidFill>
                <a:latin typeface="+mj-lt"/>
              </a:rPr>
              <a:t>recycled glass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sp>
        <p:nvSpPr>
          <p:cNvPr id="7" name="Rectangle 2"/>
          <p:cNvSpPr txBox="1">
            <a:spLocks noChangeArrowheads="1"/>
          </p:cNvSpPr>
          <p:nvPr/>
        </p:nvSpPr>
        <p:spPr>
          <a:xfrm>
            <a:off x="1524000" y="6267708"/>
            <a:ext cx="2895600" cy="5140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THE ROOF GARDEN</a:t>
            </a:r>
          </a:p>
        </p:txBody>
      </p:sp>
      <p:pic>
        <p:nvPicPr>
          <p:cNvPr id="8" name="Picture 6" descr="rvaafter green roof"/>
          <p:cNvPicPr>
            <a:picLocks noChangeAspect="1" noChangeArrowheads="1"/>
          </p:cNvPicPr>
          <p:nvPr/>
        </p:nvPicPr>
        <p:blipFill>
          <a:blip r:embed="rId2"/>
          <a:srcRect/>
          <a:stretch>
            <a:fillRect/>
          </a:stretch>
        </p:blipFill>
        <p:spPr bwMode="auto">
          <a:xfrm>
            <a:off x="5486400" y="1676400"/>
            <a:ext cx="3248025" cy="2362200"/>
          </a:xfrm>
          <a:prstGeom prst="rect">
            <a:avLst/>
          </a:prstGeom>
          <a:noFill/>
          <a:ln w="9525">
            <a:noFill/>
            <a:miter lim="800000"/>
            <a:headEnd/>
            <a:tailEnd/>
          </a:ln>
        </p:spPr>
      </p:pic>
      <p:pic>
        <p:nvPicPr>
          <p:cNvPr id="9" name="Picture 7" descr="rvabefore green roof"/>
          <p:cNvPicPr>
            <a:picLocks noChangeAspect="1" noChangeArrowheads="1"/>
          </p:cNvPicPr>
          <p:nvPr/>
        </p:nvPicPr>
        <p:blipFill>
          <a:blip r:embed="rId3"/>
          <a:srcRect/>
          <a:stretch>
            <a:fillRect/>
          </a:stretch>
        </p:blipFill>
        <p:spPr bwMode="auto">
          <a:xfrm>
            <a:off x="1904999" y="1676401"/>
            <a:ext cx="3192295" cy="2362199"/>
          </a:xfrm>
          <a:prstGeom prst="rect">
            <a:avLst/>
          </a:prstGeom>
          <a:noFill/>
          <a:ln w="9525">
            <a:noFill/>
            <a:miter lim="800000"/>
            <a:headEnd/>
            <a:tailEnd/>
          </a:ln>
        </p:spPr>
      </p:pic>
      <p:sp>
        <p:nvSpPr>
          <p:cNvPr id="10" name="Rectangle 8"/>
          <p:cNvSpPr>
            <a:spLocks noChangeArrowheads="1"/>
          </p:cNvSpPr>
          <p:nvPr/>
        </p:nvSpPr>
        <p:spPr bwMode="auto">
          <a:xfrm>
            <a:off x="1755422" y="4135936"/>
            <a:ext cx="2206978" cy="359864"/>
          </a:xfrm>
          <a:prstGeom prst="rect">
            <a:avLst/>
          </a:prstGeom>
          <a:noFill/>
          <a:ln w="9525">
            <a:noFill/>
            <a:miter lim="800000"/>
            <a:headEnd/>
            <a:tailEnd/>
          </a:ln>
        </p:spPr>
        <p:txBody>
          <a:bodyPr/>
          <a:lstStyle/>
          <a:p>
            <a:pPr marL="342900" indent="-342900" algn="l">
              <a:lnSpc>
                <a:spcPct val="90000"/>
              </a:lnSpc>
              <a:buFont typeface="Wingdings" pitchFamily="2" charset="2"/>
              <a:buNone/>
            </a:pPr>
            <a:r>
              <a:rPr lang="en-US" sz="1600" dirty="0" smtClean="0">
                <a:solidFill>
                  <a:srgbClr val="31C142"/>
                </a:solidFill>
                <a:latin typeface="+mj-lt"/>
              </a:rPr>
              <a:t>BEFORE</a:t>
            </a:r>
            <a:r>
              <a:rPr lang="en-US" sz="1600" dirty="0" smtClean="0">
                <a:solidFill>
                  <a:srgbClr val="FF3300"/>
                </a:solidFill>
                <a:latin typeface="Swis721 Blk BT" pitchFamily="34" charset="0"/>
              </a:rPr>
              <a:t> </a:t>
            </a:r>
            <a:endParaRPr lang="en-US" sz="2800" dirty="0">
              <a:solidFill>
                <a:schemeClr val="bg1"/>
              </a:solidFill>
              <a:latin typeface="Swis721 Blk BT" pitchFamily="34" charset="0"/>
            </a:endParaRPr>
          </a:p>
        </p:txBody>
      </p:sp>
      <p:sp>
        <p:nvSpPr>
          <p:cNvPr id="11" name="Rectangle 9"/>
          <p:cNvSpPr>
            <a:spLocks noChangeArrowheads="1"/>
          </p:cNvSpPr>
          <p:nvPr/>
        </p:nvSpPr>
        <p:spPr bwMode="auto">
          <a:xfrm>
            <a:off x="5410200" y="4135936"/>
            <a:ext cx="2206978" cy="359864"/>
          </a:xfrm>
          <a:prstGeom prst="rect">
            <a:avLst/>
          </a:prstGeom>
          <a:noFill/>
          <a:ln w="9525">
            <a:noFill/>
            <a:miter lim="800000"/>
            <a:headEnd/>
            <a:tailEnd/>
          </a:ln>
        </p:spPr>
        <p:txBody>
          <a:bodyPr/>
          <a:lstStyle/>
          <a:p>
            <a:pPr marL="342900" indent="-342900" algn="l">
              <a:lnSpc>
                <a:spcPct val="90000"/>
              </a:lnSpc>
              <a:buFont typeface="Wingdings" pitchFamily="2" charset="2"/>
              <a:buNone/>
            </a:pPr>
            <a:r>
              <a:rPr lang="en-US" sz="1600" dirty="0" smtClean="0">
                <a:solidFill>
                  <a:srgbClr val="31C142"/>
                </a:solidFill>
              </a:rPr>
              <a:t>AFTER</a:t>
            </a:r>
            <a:r>
              <a:rPr lang="en-US" sz="1600" dirty="0" smtClean="0">
                <a:solidFill>
                  <a:srgbClr val="FF3300"/>
                </a:solidFill>
                <a:latin typeface="Swis721 Blk BT" pitchFamily="34" charset="0"/>
              </a:rPr>
              <a:t> </a:t>
            </a:r>
            <a:endParaRPr lang="en-US" sz="2800" dirty="0">
              <a:solidFill>
                <a:schemeClr val="bg1"/>
              </a:solidFill>
              <a:latin typeface="Swis721 Blk BT" pitchFamily="34" charset="0"/>
            </a:endParaRPr>
          </a:p>
        </p:txBody>
      </p:sp>
      <p:sp>
        <p:nvSpPr>
          <p:cNvPr id="12" name="Rectangle 10"/>
          <p:cNvSpPr>
            <a:spLocks noChangeArrowheads="1"/>
          </p:cNvSpPr>
          <p:nvPr/>
        </p:nvSpPr>
        <p:spPr bwMode="auto">
          <a:xfrm>
            <a:off x="1752600" y="4572000"/>
            <a:ext cx="4704644" cy="1355947"/>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smtClean="0">
                <a:solidFill>
                  <a:srgbClr val="31C142"/>
                </a:solidFill>
                <a:latin typeface="+mj-lt"/>
              </a:rPr>
              <a:t>REDUCE BUILDING HEAT GAIN</a:t>
            </a:r>
          </a:p>
          <a:p>
            <a:pPr marL="342900" indent="-342900" algn="l">
              <a:lnSpc>
                <a:spcPct val="90000"/>
              </a:lnSpc>
              <a:buFont typeface="Wingdings" pitchFamily="2" charset="2"/>
              <a:buChar char="§"/>
            </a:pPr>
            <a:r>
              <a:rPr lang="en-US" sz="1600" dirty="0" smtClean="0">
                <a:solidFill>
                  <a:srgbClr val="31C142"/>
                </a:solidFill>
                <a:latin typeface="+mj-lt"/>
              </a:rPr>
              <a:t>REDUCE ‘GREENHOUSE’ EFFECT</a:t>
            </a:r>
          </a:p>
          <a:p>
            <a:pPr marL="342900" indent="-342900" algn="l">
              <a:lnSpc>
                <a:spcPct val="90000"/>
              </a:lnSpc>
              <a:buFont typeface="Wingdings" pitchFamily="2" charset="2"/>
              <a:buChar char="§"/>
            </a:pPr>
            <a:r>
              <a:rPr lang="en-US" sz="1600" dirty="0" smtClean="0">
                <a:solidFill>
                  <a:srgbClr val="31C142"/>
                </a:solidFill>
                <a:latin typeface="+mj-lt"/>
              </a:rPr>
              <a:t>REDUCE CO2 </a:t>
            </a:r>
          </a:p>
          <a:p>
            <a:pPr marL="342900" indent="-342900" algn="l">
              <a:lnSpc>
                <a:spcPct val="90000"/>
              </a:lnSpc>
              <a:buFont typeface="Wingdings" pitchFamily="2" charset="2"/>
              <a:buChar char="§"/>
            </a:pPr>
            <a:r>
              <a:rPr lang="en-US" sz="1600" dirty="0" smtClean="0">
                <a:solidFill>
                  <a:srgbClr val="31C142"/>
                </a:solidFill>
                <a:latin typeface="+mj-lt"/>
              </a:rPr>
              <a:t>REDUCE STORM WATER RUNOFF</a:t>
            </a:r>
          </a:p>
          <a:p>
            <a:pPr marL="342900" indent="-342900" algn="l">
              <a:lnSpc>
                <a:spcPct val="90000"/>
              </a:lnSpc>
              <a:buFont typeface="Wingdings" pitchFamily="2" charset="2"/>
              <a:buChar char="§"/>
            </a:pPr>
            <a:endParaRPr lang="en-US" sz="1600" dirty="0" smtClean="0">
              <a:solidFill>
                <a:srgbClr val="31C142"/>
              </a:solidFill>
              <a:latin typeface="+mj-lt"/>
            </a:endParaRPr>
          </a:p>
          <a:p>
            <a:pPr marL="342900" indent="-342900" algn="l">
              <a:lnSpc>
                <a:spcPct val="90000"/>
              </a:lnSpc>
              <a:buFont typeface="Wingdings" pitchFamily="2" charset="2"/>
              <a:buNone/>
            </a:pPr>
            <a:endParaRPr lang="en-US" sz="1600" dirty="0">
              <a:solidFill>
                <a:srgbClr val="31C142"/>
              </a:solidFill>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pic>
        <p:nvPicPr>
          <p:cNvPr id="8" name="Picture 4" descr="newyork_roof_gardens_original"/>
          <p:cNvPicPr>
            <a:picLocks noChangeAspect="1" noChangeArrowheads="1"/>
          </p:cNvPicPr>
          <p:nvPr/>
        </p:nvPicPr>
        <p:blipFill>
          <a:blip r:embed="rId2"/>
          <a:srcRect/>
          <a:stretch>
            <a:fillRect/>
          </a:stretch>
        </p:blipFill>
        <p:spPr bwMode="auto">
          <a:xfrm>
            <a:off x="5562600" y="1752600"/>
            <a:ext cx="2853151" cy="3124200"/>
          </a:xfrm>
          <a:prstGeom prst="rect">
            <a:avLst/>
          </a:prstGeom>
          <a:noFill/>
          <a:ln w="9525">
            <a:noFill/>
            <a:miter lim="800000"/>
            <a:headEnd/>
            <a:tailEnd/>
          </a:ln>
        </p:spPr>
      </p:pic>
      <p:pic>
        <p:nvPicPr>
          <p:cNvPr id="9" name="Picture 6" descr="greenroof1"/>
          <p:cNvPicPr>
            <a:picLocks noChangeAspect="1" noChangeArrowheads="1"/>
          </p:cNvPicPr>
          <p:nvPr/>
        </p:nvPicPr>
        <p:blipFill>
          <a:blip r:embed="rId3"/>
          <a:srcRect/>
          <a:stretch>
            <a:fillRect/>
          </a:stretch>
        </p:blipFill>
        <p:spPr bwMode="auto">
          <a:xfrm>
            <a:off x="1676400" y="1752600"/>
            <a:ext cx="3138466" cy="3138466"/>
          </a:xfrm>
          <a:prstGeom prst="rect">
            <a:avLst/>
          </a:prstGeom>
          <a:noFill/>
          <a:ln w="9525">
            <a:noFill/>
            <a:miter lim="800000"/>
            <a:headEnd/>
            <a:tailEnd/>
          </a:ln>
        </p:spPr>
      </p:pic>
      <p:sp>
        <p:nvSpPr>
          <p:cNvPr id="10" name="Rectangle 8"/>
          <p:cNvSpPr>
            <a:spLocks noChangeArrowheads="1"/>
          </p:cNvSpPr>
          <p:nvPr/>
        </p:nvSpPr>
        <p:spPr bwMode="auto">
          <a:xfrm>
            <a:off x="1676400" y="4953000"/>
            <a:ext cx="3505200" cy="533400"/>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600" dirty="0">
                <a:solidFill>
                  <a:srgbClr val="31C142"/>
                </a:solidFill>
                <a:latin typeface="+mj-lt"/>
              </a:rPr>
              <a:t>schematic section</a:t>
            </a:r>
            <a:endParaRPr lang="en-US" sz="2800" dirty="0">
              <a:solidFill>
                <a:srgbClr val="31C142"/>
              </a:solidFill>
              <a:latin typeface="+mj-lt"/>
            </a:endParaRPr>
          </a:p>
        </p:txBody>
      </p:sp>
      <p:sp>
        <p:nvSpPr>
          <p:cNvPr id="11" name="Rectangle 2"/>
          <p:cNvSpPr txBox="1">
            <a:spLocks noChangeArrowheads="1"/>
          </p:cNvSpPr>
          <p:nvPr/>
        </p:nvSpPr>
        <p:spPr>
          <a:xfrm>
            <a:off x="1524000" y="6267708"/>
            <a:ext cx="2895600" cy="5140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THE ROOF GARDEN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p:txBody>
          <a:bodyPr/>
          <a:lstStyle/>
          <a:p>
            <a:r>
              <a:rPr lang="en-US" dirty="0" smtClean="0"/>
              <a:t>Attendance</a:t>
            </a:r>
          </a:p>
          <a:p>
            <a:pPr lvl="1"/>
            <a:r>
              <a:rPr lang="en-US" dirty="0" smtClean="0"/>
              <a:t>No more than 2 absences are permitted</a:t>
            </a:r>
          </a:p>
          <a:p>
            <a:pPr lvl="1"/>
            <a:r>
              <a:rPr lang="en-US" dirty="0" smtClean="0"/>
              <a:t>2 </a:t>
            </a:r>
            <a:r>
              <a:rPr lang="en-US" dirty="0" err="1" smtClean="0"/>
              <a:t>tardies</a:t>
            </a:r>
            <a:r>
              <a:rPr lang="en-US" dirty="0" smtClean="0"/>
              <a:t> (more than 10 minutes late) equal 1 absence</a:t>
            </a:r>
          </a:p>
          <a:p>
            <a:pPr lvl="1"/>
            <a:r>
              <a:rPr lang="en-US" dirty="0" smtClean="0"/>
              <a:t>What’s the penalty?  Potential failure of the class</a:t>
            </a:r>
          </a:p>
          <a:p>
            <a:r>
              <a:rPr lang="en-US" dirty="0" smtClean="0"/>
              <a:t>Grading</a:t>
            </a:r>
          </a:p>
          <a:p>
            <a:pPr lvl="1"/>
            <a:r>
              <a:rPr lang="en-US" dirty="0"/>
              <a:t>Class Participation 20%, </a:t>
            </a:r>
            <a:endParaRPr lang="en-US" sz="3200" dirty="0"/>
          </a:p>
          <a:p>
            <a:pPr lvl="1"/>
            <a:r>
              <a:rPr lang="en-US" dirty="0"/>
              <a:t>Class Presentations 20%, </a:t>
            </a:r>
            <a:endParaRPr lang="en-US" sz="3200" dirty="0"/>
          </a:p>
          <a:p>
            <a:pPr lvl="1"/>
            <a:r>
              <a:rPr lang="en-US" dirty="0"/>
              <a:t>Written Assignments 30%, </a:t>
            </a:r>
            <a:endParaRPr lang="en-US" sz="3200" dirty="0"/>
          </a:p>
          <a:p>
            <a:pPr lvl="1"/>
            <a:r>
              <a:rPr lang="en-US" dirty="0"/>
              <a:t>Final Research Paper 30%</a:t>
            </a:r>
            <a:endParaRPr lang="en-US" sz="3200" dirty="0"/>
          </a:p>
          <a:p>
            <a:pPr lvl="1"/>
            <a:r>
              <a:rPr lang="en-US" dirty="0" smtClean="0"/>
              <a:t>Copied, borrowed, or shared work will be considered cheating, and will result in an F for the project, and possibly for the course.</a:t>
            </a:r>
          </a:p>
          <a:p>
            <a:endParaRPr lang="en-US" dirty="0" smtClean="0"/>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6" name="Rectangle 3"/>
          <p:cNvSpPr txBox="1">
            <a:spLocks noChangeArrowheads="1"/>
          </p:cNvSpPr>
          <p:nvPr/>
        </p:nvSpPr>
        <p:spPr bwMode="auto">
          <a:xfrm>
            <a:off x="1524000" y="1093420"/>
            <a:ext cx="6934200" cy="50678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rgbClr val="FF3300"/>
                </a:solidFill>
                <a:effectLst/>
                <a:uLnTx/>
                <a:uFillTx/>
                <a:latin typeface="+mj-lt"/>
                <a:ea typeface="+mn-ea"/>
                <a:cs typeface="+mn-cs"/>
              </a:rPr>
              <a:t>SMALL</a:t>
            </a:r>
            <a:r>
              <a:rPr kumimoji="0" lang="en-US" sz="2400" b="1" i="0" u="none" strike="noStrike" kern="1200" cap="none" spc="0" normalizeH="0" baseline="0" noProof="0" dirty="0" smtClean="0">
                <a:ln>
                  <a:noFill/>
                </a:ln>
                <a:solidFill>
                  <a:srgbClr val="FF3300"/>
                </a:solidFill>
                <a:effectLst/>
                <a:uLnTx/>
                <a:uFillTx/>
                <a:latin typeface="+mj-lt"/>
                <a:ea typeface="+mn-ea"/>
                <a:cs typeface="+mn-cs"/>
              </a:rPr>
              <a:t> SCALE </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CASE STUDIES</a:t>
            </a:r>
            <a:r>
              <a:rPr kumimoji="0" lang="en-US" sz="2400" b="0" i="0" u="none" strike="noStrike" kern="1200" cap="none" spc="0" normalizeH="0" baseline="0" noProof="0" dirty="0" smtClean="0">
                <a:ln>
                  <a:noFill/>
                </a:ln>
                <a:solidFill>
                  <a:srgbClr val="FF3300"/>
                </a:solidFill>
                <a:effectLst/>
                <a:uLnTx/>
                <a:uFillTx/>
                <a:latin typeface="+mj-lt"/>
                <a:ea typeface="+mn-ea"/>
                <a:cs typeface="+mn-cs"/>
              </a:rPr>
              <a:t> </a:t>
            </a:r>
            <a:endParaRPr kumimoji="0" lang="en-US" sz="2400" b="0" i="0" u="none" strike="noStrike" kern="1200" cap="none" spc="0" normalizeH="0" baseline="0" noProof="0" dirty="0">
              <a:ln>
                <a:noFill/>
              </a:ln>
              <a:solidFill>
                <a:srgbClr val="FF3300"/>
              </a:solidFill>
              <a:effectLst/>
              <a:uLnTx/>
              <a:uFillTx/>
              <a:latin typeface="+mj-lt"/>
              <a:ea typeface="+mn-ea"/>
              <a:cs typeface="+mn-cs"/>
            </a:endParaRPr>
          </a:p>
        </p:txBody>
      </p:sp>
      <p:pic>
        <p:nvPicPr>
          <p:cNvPr id="8" name="Picture 4" descr="nanosolar-thin-film-solar-panel-thumb-425x369"/>
          <p:cNvPicPr>
            <a:picLocks noChangeAspect="1" noChangeArrowheads="1"/>
          </p:cNvPicPr>
          <p:nvPr/>
        </p:nvPicPr>
        <p:blipFill>
          <a:blip r:embed="rId2"/>
          <a:srcRect/>
          <a:stretch>
            <a:fillRect/>
          </a:stretch>
        </p:blipFill>
        <p:spPr bwMode="auto">
          <a:xfrm>
            <a:off x="3170903" y="1606856"/>
            <a:ext cx="2448606" cy="2126944"/>
          </a:xfrm>
          <a:prstGeom prst="rect">
            <a:avLst/>
          </a:prstGeom>
          <a:noFill/>
          <a:ln w="9525">
            <a:noFill/>
            <a:miter lim="800000"/>
            <a:headEnd/>
            <a:tailEnd/>
          </a:ln>
        </p:spPr>
      </p:pic>
      <p:pic>
        <p:nvPicPr>
          <p:cNvPr id="9" name="Picture 5" descr="solar panels nyc"/>
          <p:cNvPicPr>
            <a:picLocks noChangeAspect="1" noChangeArrowheads="1"/>
          </p:cNvPicPr>
          <p:nvPr/>
        </p:nvPicPr>
        <p:blipFill>
          <a:blip r:embed="rId3"/>
          <a:srcRect/>
          <a:stretch>
            <a:fillRect/>
          </a:stretch>
        </p:blipFill>
        <p:spPr bwMode="auto">
          <a:xfrm>
            <a:off x="1600200" y="1600200"/>
            <a:ext cx="1463983" cy="2133600"/>
          </a:xfrm>
          <a:prstGeom prst="rect">
            <a:avLst/>
          </a:prstGeom>
          <a:noFill/>
          <a:ln w="9525">
            <a:noFill/>
            <a:miter lim="800000"/>
            <a:headEnd/>
            <a:tailEnd/>
          </a:ln>
        </p:spPr>
      </p:pic>
      <p:sp>
        <p:nvSpPr>
          <p:cNvPr id="10" name="Rectangle 7"/>
          <p:cNvSpPr>
            <a:spLocks noChangeArrowheads="1"/>
          </p:cNvSpPr>
          <p:nvPr/>
        </p:nvSpPr>
        <p:spPr bwMode="auto">
          <a:xfrm>
            <a:off x="1600200" y="3898490"/>
            <a:ext cx="4822170" cy="1130710"/>
          </a:xfrm>
          <a:prstGeom prst="rect">
            <a:avLst/>
          </a:prstGeom>
          <a:noFill/>
          <a:ln w="9525">
            <a:noFill/>
            <a:miter lim="800000"/>
            <a:headEnd/>
            <a:tailEnd/>
          </a:ln>
        </p:spPr>
        <p:txBody>
          <a:bodyPr/>
          <a:lstStyle/>
          <a:p>
            <a:pPr marL="342900" indent="-342900" algn="l">
              <a:lnSpc>
                <a:spcPct val="90000"/>
              </a:lnSpc>
              <a:buFont typeface="Wingdings" pitchFamily="2" charset="2"/>
              <a:buChar char="§"/>
            </a:pPr>
            <a:r>
              <a:rPr lang="en-US" sz="1800" dirty="0" smtClean="0">
                <a:solidFill>
                  <a:srgbClr val="31C142"/>
                </a:solidFill>
                <a:latin typeface="+mj-lt"/>
              </a:rPr>
              <a:t>SMALLER, LIGHTER, MORE EFFICIENT</a:t>
            </a:r>
          </a:p>
          <a:p>
            <a:pPr marL="342900" indent="-342900" algn="l">
              <a:lnSpc>
                <a:spcPct val="90000"/>
              </a:lnSpc>
              <a:buFont typeface="Wingdings" pitchFamily="2" charset="2"/>
              <a:buChar char="§"/>
            </a:pPr>
            <a:r>
              <a:rPr lang="en-US" sz="1800" dirty="0" smtClean="0">
                <a:solidFill>
                  <a:srgbClr val="31C142"/>
                </a:solidFill>
                <a:latin typeface="+mj-lt"/>
              </a:rPr>
              <a:t>INSTALLED VERTICALLY AND HORIZONTALLY</a:t>
            </a:r>
          </a:p>
          <a:p>
            <a:pPr marL="342900" indent="-342900" algn="l">
              <a:lnSpc>
                <a:spcPct val="90000"/>
              </a:lnSpc>
              <a:buFont typeface="Wingdings" pitchFamily="2" charset="2"/>
              <a:buChar char="§"/>
            </a:pPr>
            <a:r>
              <a:rPr lang="en-US" sz="1800" dirty="0" smtClean="0">
                <a:solidFill>
                  <a:srgbClr val="31C142"/>
                </a:solidFill>
                <a:latin typeface="+mj-lt"/>
              </a:rPr>
              <a:t>PERFORMS IN LOW LIGHT CONDITIONS</a:t>
            </a:r>
          </a:p>
          <a:p>
            <a:pPr marL="342900" indent="-342900" algn="l">
              <a:lnSpc>
                <a:spcPct val="90000"/>
              </a:lnSpc>
              <a:buFont typeface="Wingdings" pitchFamily="2" charset="2"/>
              <a:buNone/>
            </a:pPr>
            <a:r>
              <a:rPr lang="en-US" sz="1800" dirty="0" smtClean="0">
                <a:solidFill>
                  <a:srgbClr val="31C142"/>
                </a:solidFill>
                <a:latin typeface="+mj-lt"/>
              </a:rPr>
              <a:t> </a:t>
            </a:r>
          </a:p>
          <a:p>
            <a:pPr marL="342900" indent="-342900" algn="l">
              <a:lnSpc>
                <a:spcPct val="90000"/>
              </a:lnSpc>
              <a:buFont typeface="Wingdings" pitchFamily="2" charset="2"/>
              <a:buNone/>
            </a:pPr>
            <a:endParaRPr lang="en-US" sz="1800" dirty="0" smtClean="0">
              <a:solidFill>
                <a:srgbClr val="31C142"/>
              </a:solidFill>
              <a:latin typeface="+mj-lt"/>
            </a:endParaRPr>
          </a:p>
          <a:p>
            <a:pPr marL="342900" indent="-342900" algn="l">
              <a:lnSpc>
                <a:spcPct val="90000"/>
              </a:lnSpc>
              <a:buFont typeface="Wingdings" pitchFamily="2" charset="2"/>
              <a:buChar char="§"/>
            </a:pPr>
            <a:endParaRPr lang="en-US" sz="1600" dirty="0" smtClean="0">
              <a:solidFill>
                <a:srgbClr val="31C142"/>
              </a:solidFill>
              <a:latin typeface="+mj-lt"/>
            </a:endParaRPr>
          </a:p>
          <a:p>
            <a:pPr marL="342900" indent="-342900" algn="l">
              <a:lnSpc>
                <a:spcPct val="90000"/>
              </a:lnSpc>
              <a:buFont typeface="Wingdings" pitchFamily="2" charset="2"/>
              <a:buNone/>
            </a:pPr>
            <a:endParaRPr lang="en-US" sz="2800" dirty="0">
              <a:solidFill>
                <a:srgbClr val="31C142"/>
              </a:solidFill>
              <a:latin typeface="+mj-lt"/>
            </a:endParaRPr>
          </a:p>
        </p:txBody>
      </p:sp>
      <p:pic>
        <p:nvPicPr>
          <p:cNvPr id="11" name="Picture 8" descr="solar wall_lumi wall"/>
          <p:cNvPicPr>
            <a:picLocks noChangeAspect="1" noChangeArrowheads="1"/>
          </p:cNvPicPr>
          <p:nvPr/>
        </p:nvPicPr>
        <p:blipFill>
          <a:blip r:embed="rId4"/>
          <a:srcRect/>
          <a:stretch>
            <a:fillRect/>
          </a:stretch>
        </p:blipFill>
        <p:spPr bwMode="auto">
          <a:xfrm>
            <a:off x="5791200" y="1600200"/>
            <a:ext cx="2928026" cy="2133600"/>
          </a:xfrm>
          <a:prstGeom prst="rect">
            <a:avLst/>
          </a:prstGeom>
          <a:noFill/>
          <a:ln w="9525">
            <a:noFill/>
            <a:miter lim="800000"/>
            <a:headEnd/>
            <a:tailEnd/>
          </a:ln>
        </p:spPr>
      </p:pic>
      <p:pic>
        <p:nvPicPr>
          <p:cNvPr id="12" name="Picture 9" descr="lumi wall"/>
          <p:cNvPicPr>
            <a:picLocks noChangeAspect="1" noChangeArrowheads="1"/>
          </p:cNvPicPr>
          <p:nvPr/>
        </p:nvPicPr>
        <p:blipFill>
          <a:blip r:embed="rId5"/>
          <a:srcRect/>
          <a:stretch>
            <a:fillRect/>
          </a:stretch>
        </p:blipFill>
        <p:spPr bwMode="auto">
          <a:xfrm>
            <a:off x="4038600" y="4876800"/>
            <a:ext cx="1447800" cy="1735690"/>
          </a:xfrm>
          <a:prstGeom prst="rect">
            <a:avLst/>
          </a:prstGeom>
          <a:noFill/>
          <a:ln w="9525">
            <a:noFill/>
            <a:miter lim="800000"/>
            <a:headEnd/>
            <a:tailEnd/>
          </a:ln>
        </p:spPr>
      </p:pic>
      <p:sp>
        <p:nvSpPr>
          <p:cNvPr id="13" name="Rectangle 2"/>
          <p:cNvSpPr txBox="1">
            <a:spLocks noChangeArrowheads="1"/>
          </p:cNvSpPr>
          <p:nvPr/>
        </p:nvSpPr>
        <p:spPr>
          <a:xfrm>
            <a:off x="1524000" y="6267708"/>
            <a:ext cx="2895600" cy="5140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SOLAR PANELS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2"/>
          <p:cNvSpPr txBox="1">
            <a:spLocks noChangeArrowheads="1"/>
          </p:cNvSpPr>
          <p:nvPr/>
        </p:nvSpPr>
        <p:spPr bwMode="auto">
          <a:xfrm>
            <a:off x="1447800" y="1371600"/>
            <a:ext cx="76200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Swis721 Blk BT" pitchFamily="34" charset="0"/>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rgbClr val="31C142"/>
              </a:solidFill>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n-ea"/>
                <a:cs typeface="+mn-cs"/>
              </a:rPr>
              <a:t>FUTURE VISIONS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n-ea"/>
                <a:cs typeface="+mn-cs"/>
              </a:rPr>
              <a:t>OF THE CITY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4800" b="0" i="0" u="none" strike="noStrike" kern="1200" cap="none" spc="0" normalizeH="0" baseline="0" noProof="0" dirty="0" smtClean="0">
              <a:ln>
                <a:noFill/>
              </a:ln>
              <a:solidFill>
                <a:srgbClr val="FF3300"/>
              </a:solidFill>
              <a:effectLst/>
              <a:uLnTx/>
              <a:uFillTx/>
              <a:latin typeface="Swis721 Blk BT"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aVerde"/>
          <p:cNvPicPr>
            <a:picLocks noChangeAspect="1" noChangeArrowheads="1"/>
          </p:cNvPicPr>
          <p:nvPr/>
        </p:nvPicPr>
        <p:blipFill>
          <a:blip r:embed="rId2"/>
          <a:srcRect/>
          <a:stretch>
            <a:fillRect/>
          </a:stretch>
        </p:blipFill>
        <p:spPr bwMode="auto">
          <a:xfrm>
            <a:off x="1371600" y="0"/>
            <a:ext cx="7772400" cy="6858000"/>
          </a:xfrm>
          <a:prstGeom prst="rect">
            <a:avLst/>
          </a:prstGeom>
          <a:noFill/>
          <a:ln w="9525">
            <a:noFill/>
            <a:miter lim="800000"/>
            <a:headEnd/>
            <a:tailEnd/>
          </a:ln>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7" name="Rectangle 6"/>
          <p:cNvSpPr txBox="1">
            <a:spLocks noChangeArrowheads="1"/>
          </p:cNvSpPr>
          <p:nvPr/>
        </p:nvSpPr>
        <p:spPr bwMode="auto">
          <a:xfrm>
            <a:off x="6248400" y="5181600"/>
            <a:ext cx="2895600" cy="762000"/>
          </a:xfrm>
          <a:prstGeom prst="rect">
            <a:avLst/>
          </a:prstGeom>
          <a:solidFill>
            <a:srgbClr val="31C1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mj-lt"/>
                <a:ea typeface="+mj-ea"/>
                <a:cs typeface="+mj-cs"/>
              </a:rPr>
              <a:t>AFFORDABLE + SUSTAINABLE HOUSING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7" descr="highline 6"/>
          <p:cNvPicPr>
            <a:picLocks noChangeAspect="1" noChangeArrowheads="1"/>
          </p:cNvPicPr>
          <p:nvPr/>
        </p:nvPicPr>
        <p:blipFill>
          <a:blip r:embed="rId2"/>
          <a:srcRect/>
          <a:stretch>
            <a:fillRect/>
          </a:stretch>
        </p:blipFill>
        <p:spPr bwMode="auto">
          <a:xfrm>
            <a:off x="1371600" y="1219200"/>
            <a:ext cx="7810919" cy="4038600"/>
          </a:xfrm>
          <a:prstGeom prst="rect">
            <a:avLst/>
          </a:prstGeom>
          <a:noFill/>
          <a:ln w="9525">
            <a:noFill/>
            <a:miter lim="800000"/>
            <a:headEnd/>
            <a:tailEnd/>
          </a:ln>
        </p:spPr>
      </p:pic>
      <p:sp>
        <p:nvSpPr>
          <p:cNvPr id="8" name="Rectangle 6"/>
          <p:cNvSpPr txBox="1">
            <a:spLocks noChangeArrowheads="1"/>
          </p:cNvSpPr>
          <p:nvPr/>
        </p:nvSpPr>
        <p:spPr bwMode="auto">
          <a:xfrm>
            <a:off x="6248400" y="5181600"/>
            <a:ext cx="2895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31C142"/>
                </a:solidFill>
                <a:effectLst/>
                <a:uLnTx/>
                <a:uFillTx/>
                <a:latin typeface="+mj-lt"/>
                <a:ea typeface="+mj-ea"/>
                <a:cs typeface="+mj-cs"/>
              </a:rPr>
              <a:t>THE HIGHLINE COMPETITION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CURRENT PROBLEMS</a:t>
            </a:r>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6" name="Picture 4" descr="highline_pd02"/>
          <p:cNvPicPr>
            <a:picLocks noChangeAspect="1" noChangeArrowheads="1"/>
          </p:cNvPicPr>
          <p:nvPr/>
        </p:nvPicPr>
        <p:blipFill>
          <a:blip r:embed="rId2"/>
          <a:srcRect/>
          <a:stretch>
            <a:fillRect/>
          </a:stretch>
        </p:blipFill>
        <p:spPr bwMode="auto">
          <a:xfrm>
            <a:off x="7086600" y="1184887"/>
            <a:ext cx="1609344" cy="2159977"/>
          </a:xfrm>
          <a:prstGeom prst="rect">
            <a:avLst/>
          </a:prstGeom>
          <a:noFill/>
          <a:ln w="9525">
            <a:noFill/>
            <a:miter lim="800000"/>
            <a:headEnd/>
            <a:tailEnd/>
          </a:ln>
        </p:spPr>
      </p:pic>
      <p:pic>
        <p:nvPicPr>
          <p:cNvPr id="7" name="Picture 5" descr="highline 5"/>
          <p:cNvPicPr>
            <a:picLocks noChangeAspect="1" noChangeArrowheads="1"/>
          </p:cNvPicPr>
          <p:nvPr/>
        </p:nvPicPr>
        <p:blipFill>
          <a:blip r:embed="rId3"/>
          <a:srcRect/>
          <a:stretch>
            <a:fillRect/>
          </a:stretch>
        </p:blipFill>
        <p:spPr bwMode="auto">
          <a:xfrm>
            <a:off x="1600200" y="1186375"/>
            <a:ext cx="5029200" cy="2166425"/>
          </a:xfrm>
          <a:prstGeom prst="rect">
            <a:avLst/>
          </a:prstGeom>
          <a:noFill/>
          <a:ln w="9525">
            <a:noFill/>
            <a:miter lim="800000"/>
            <a:headEnd/>
            <a:tailEnd/>
          </a:ln>
        </p:spPr>
      </p:pic>
      <p:pic>
        <p:nvPicPr>
          <p:cNvPr id="8" name="Picture 6" descr="highline 4"/>
          <p:cNvPicPr>
            <a:picLocks noChangeAspect="1" noChangeArrowheads="1"/>
          </p:cNvPicPr>
          <p:nvPr/>
        </p:nvPicPr>
        <p:blipFill>
          <a:blip r:embed="rId4"/>
          <a:srcRect/>
          <a:stretch>
            <a:fillRect/>
          </a:stretch>
        </p:blipFill>
        <p:spPr bwMode="auto">
          <a:xfrm>
            <a:off x="1600200" y="4234375"/>
            <a:ext cx="5029200" cy="2166425"/>
          </a:xfrm>
          <a:prstGeom prst="rect">
            <a:avLst/>
          </a:prstGeom>
          <a:noFill/>
          <a:ln w="9525">
            <a:noFill/>
            <a:miter lim="800000"/>
            <a:headEnd/>
            <a:tailEnd/>
          </a:ln>
        </p:spPr>
      </p:pic>
      <p:pic>
        <p:nvPicPr>
          <p:cNvPr id="9" name="Picture 9" descr="highline1"/>
          <p:cNvPicPr>
            <a:picLocks noChangeAspect="1" noChangeArrowheads="1"/>
          </p:cNvPicPr>
          <p:nvPr/>
        </p:nvPicPr>
        <p:blipFill>
          <a:blip r:embed="rId5"/>
          <a:srcRect/>
          <a:stretch>
            <a:fillRect/>
          </a:stretch>
        </p:blipFill>
        <p:spPr bwMode="auto">
          <a:xfrm>
            <a:off x="7086600" y="4234375"/>
            <a:ext cx="1609344" cy="2166425"/>
          </a:xfrm>
          <a:prstGeom prst="rect">
            <a:avLst/>
          </a:prstGeom>
          <a:noFill/>
          <a:ln w="9525">
            <a:noFill/>
            <a:miter lim="800000"/>
            <a:headEnd/>
            <a:tailEnd/>
          </a:ln>
        </p:spPr>
      </p:pic>
      <p:sp>
        <p:nvSpPr>
          <p:cNvPr id="10" name="Rectangle 9"/>
          <p:cNvSpPr/>
          <p:nvPr/>
        </p:nvSpPr>
        <p:spPr>
          <a:xfrm>
            <a:off x="1524000" y="3505200"/>
            <a:ext cx="7620000" cy="646331"/>
          </a:xfrm>
          <a:prstGeom prst="rect">
            <a:avLst/>
          </a:prstGeom>
        </p:spPr>
        <p:txBody>
          <a:bodyPr wrap="square">
            <a:spAutoFit/>
          </a:bodyPr>
          <a:lstStyle/>
          <a:p>
            <a:r>
              <a:rPr lang="en-US" b="1" dirty="0" smtClean="0">
                <a:solidFill>
                  <a:srgbClr val="31C142"/>
                </a:solidFill>
              </a:rPr>
              <a:t>"Old ideas can sometimes use new buildings. New ideas must use old buildings.“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ising water"/>
          <p:cNvPicPr>
            <a:picLocks noChangeAspect="1" noChangeArrowheads="1"/>
          </p:cNvPicPr>
          <p:nvPr/>
        </p:nvPicPr>
        <p:blipFill>
          <a:blip r:embed="rId2"/>
          <a:srcRect/>
          <a:stretch>
            <a:fillRect/>
          </a:stretch>
        </p:blipFill>
        <p:spPr bwMode="auto">
          <a:xfrm>
            <a:off x="1371600" y="0"/>
            <a:ext cx="7772400" cy="687572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
        <p:nvSpPr>
          <p:cNvPr id="8" name="Rectangle 2"/>
          <p:cNvSpPr txBox="1">
            <a:spLocks noChangeArrowheads="1"/>
          </p:cNvSpPr>
          <p:nvPr/>
        </p:nvSpPr>
        <p:spPr>
          <a:xfrm>
            <a:off x="6705600" y="5181600"/>
            <a:ext cx="2286000" cy="762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31C142"/>
                </a:solidFill>
                <a:effectLst/>
                <a:uLnTx/>
                <a:uFillTx/>
                <a:latin typeface="+mj-lt"/>
                <a:ea typeface="+mj-ea"/>
                <a:cs typeface="+mj-cs"/>
              </a:rPr>
              <a:t>NEW YORK CITY 2106</a:t>
            </a:r>
            <a:br>
              <a:rPr kumimoji="0" lang="en-US" sz="1800" b="0" i="0" u="none" strike="noStrike" kern="1200" cap="none" spc="0" normalizeH="0" baseline="0" noProof="0" dirty="0" smtClean="0">
                <a:ln>
                  <a:noFill/>
                </a:ln>
                <a:solidFill>
                  <a:srgbClr val="31C142"/>
                </a:solidFill>
                <a:effectLst/>
                <a:uLnTx/>
                <a:uFillTx/>
                <a:latin typeface="+mj-lt"/>
                <a:ea typeface="+mj-ea"/>
                <a:cs typeface="+mj-cs"/>
              </a:rPr>
            </a:br>
            <a:r>
              <a:rPr kumimoji="0" lang="en-US" sz="1800" b="0" i="0" u="none" strike="noStrike" kern="1200" cap="none" spc="0" normalizeH="0" baseline="0" noProof="0" dirty="0" smtClean="0">
                <a:ln>
                  <a:noFill/>
                </a:ln>
                <a:solidFill>
                  <a:srgbClr val="31C142"/>
                </a:solidFill>
                <a:effectLst/>
                <a:uLnTx/>
                <a:uFillTx/>
                <a:latin typeface="+mj-lt"/>
                <a:ea typeface="+mj-ea"/>
                <a:cs typeface="+mj-cs"/>
              </a:rPr>
              <a:t>BY ARO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5" descr="discover channel rising water"/>
          <p:cNvPicPr>
            <a:picLocks noChangeAspect="1" noChangeArrowheads="1"/>
          </p:cNvPicPr>
          <p:nvPr/>
        </p:nvPicPr>
        <p:blipFill>
          <a:blip r:embed="rId2"/>
          <a:srcRect/>
          <a:stretch>
            <a:fillRect/>
          </a:stretch>
        </p:blipFill>
        <p:spPr bwMode="auto">
          <a:xfrm>
            <a:off x="1371601" y="1524001"/>
            <a:ext cx="7772400" cy="2986812"/>
          </a:xfrm>
          <a:prstGeom prst="rect">
            <a:avLst/>
          </a:prstGeom>
          <a:noFill/>
          <a:ln w="9525">
            <a:noFill/>
            <a:miter lim="800000"/>
            <a:headEnd/>
            <a:tailEnd/>
          </a:ln>
        </p:spPr>
      </p:pic>
      <p:sp>
        <p:nvSpPr>
          <p:cNvPr id="8" name="Rectangle 2"/>
          <p:cNvSpPr txBox="1">
            <a:spLocks noChangeArrowheads="1"/>
          </p:cNvSpPr>
          <p:nvPr/>
        </p:nvSpPr>
        <p:spPr>
          <a:xfrm>
            <a:off x="6705600" y="5181600"/>
            <a:ext cx="2286000" cy="762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31C142"/>
                </a:solidFill>
                <a:effectLst/>
                <a:uLnTx/>
                <a:uFillTx/>
                <a:latin typeface="+mj-lt"/>
                <a:ea typeface="+mj-ea"/>
                <a:cs typeface="+mj-cs"/>
              </a:rPr>
              <a:t>NEW YORK CITY 2106</a:t>
            </a:r>
            <a:br>
              <a:rPr kumimoji="0" lang="en-US" sz="1800" b="0" i="0" u="none" strike="noStrike" kern="1200" cap="none" spc="0" normalizeH="0" baseline="0" noProof="0" dirty="0" smtClean="0">
                <a:ln>
                  <a:noFill/>
                </a:ln>
                <a:solidFill>
                  <a:srgbClr val="31C142"/>
                </a:solidFill>
                <a:effectLst/>
                <a:uLnTx/>
                <a:uFillTx/>
                <a:latin typeface="+mj-lt"/>
                <a:ea typeface="+mj-ea"/>
                <a:cs typeface="+mj-cs"/>
              </a:rPr>
            </a:br>
            <a:r>
              <a:rPr kumimoji="0" lang="en-US" sz="1800" b="0" i="0" u="none" strike="noStrike" kern="1200" cap="none" spc="0" normalizeH="0" baseline="0" noProof="0" dirty="0" smtClean="0">
                <a:ln>
                  <a:noFill/>
                </a:ln>
                <a:solidFill>
                  <a:srgbClr val="31C142"/>
                </a:solidFill>
                <a:effectLst/>
                <a:uLnTx/>
                <a:uFillTx/>
                <a:latin typeface="+mj-lt"/>
                <a:ea typeface="+mj-ea"/>
                <a:cs typeface="+mj-cs"/>
              </a:rPr>
              <a:t>BY ARO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5" descr="aro_future-1"/>
          <p:cNvPicPr>
            <a:picLocks noChangeAspect="1" noChangeArrowheads="1"/>
          </p:cNvPicPr>
          <p:nvPr/>
        </p:nvPicPr>
        <p:blipFill>
          <a:blip r:embed="rId2"/>
          <a:srcRect/>
          <a:stretch>
            <a:fillRect/>
          </a:stretch>
        </p:blipFill>
        <p:spPr bwMode="auto">
          <a:xfrm>
            <a:off x="1524000" y="1143000"/>
            <a:ext cx="3841969" cy="2868613"/>
          </a:xfrm>
          <a:prstGeom prst="rect">
            <a:avLst/>
          </a:prstGeom>
          <a:noFill/>
          <a:ln w="9525">
            <a:noFill/>
            <a:miter lim="800000"/>
            <a:headEnd/>
            <a:tailEnd/>
          </a:ln>
        </p:spPr>
      </p:pic>
      <p:pic>
        <p:nvPicPr>
          <p:cNvPr id="8" name="Picture 6" descr="aro_future-4"/>
          <p:cNvPicPr>
            <a:picLocks noChangeAspect="1" noChangeArrowheads="1"/>
          </p:cNvPicPr>
          <p:nvPr/>
        </p:nvPicPr>
        <p:blipFill>
          <a:blip r:embed="rId3"/>
          <a:srcRect/>
          <a:stretch>
            <a:fillRect/>
          </a:stretch>
        </p:blipFill>
        <p:spPr bwMode="auto">
          <a:xfrm>
            <a:off x="5562600" y="1143000"/>
            <a:ext cx="3429000" cy="2895600"/>
          </a:xfrm>
          <a:prstGeom prst="rect">
            <a:avLst/>
          </a:prstGeom>
          <a:noFill/>
          <a:ln w="9525">
            <a:noFill/>
            <a:miter lim="800000"/>
            <a:headEnd/>
            <a:tailEnd/>
          </a:ln>
        </p:spPr>
      </p:pic>
      <p:pic>
        <p:nvPicPr>
          <p:cNvPr id="9" name="Picture 7" descr="aro_future-2jpg"/>
          <p:cNvPicPr>
            <a:picLocks noChangeAspect="1" noChangeArrowheads="1"/>
          </p:cNvPicPr>
          <p:nvPr/>
        </p:nvPicPr>
        <p:blipFill>
          <a:blip r:embed="rId4"/>
          <a:srcRect/>
          <a:stretch>
            <a:fillRect/>
          </a:stretch>
        </p:blipFill>
        <p:spPr bwMode="auto">
          <a:xfrm>
            <a:off x="1523999" y="4191000"/>
            <a:ext cx="3064403" cy="2438400"/>
          </a:xfrm>
          <a:prstGeom prst="rect">
            <a:avLst/>
          </a:prstGeom>
          <a:noFill/>
          <a:ln w="9525">
            <a:noFill/>
            <a:miter lim="800000"/>
            <a:headEnd/>
            <a:tailEnd/>
          </a:ln>
        </p:spPr>
      </p:pic>
      <p:sp>
        <p:nvSpPr>
          <p:cNvPr id="10" name="Rectangle 2"/>
          <p:cNvSpPr txBox="1">
            <a:spLocks noChangeArrowheads="1"/>
          </p:cNvSpPr>
          <p:nvPr/>
        </p:nvSpPr>
        <p:spPr>
          <a:xfrm>
            <a:off x="6705600" y="5181600"/>
            <a:ext cx="2286000" cy="762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31C142"/>
                </a:solidFill>
                <a:effectLst/>
                <a:uLnTx/>
                <a:uFillTx/>
                <a:latin typeface="+mj-lt"/>
                <a:ea typeface="+mj-ea"/>
                <a:cs typeface="+mj-cs"/>
              </a:rPr>
              <a:t>NEW YORK CITY 2106</a:t>
            </a:r>
            <a:br>
              <a:rPr kumimoji="0" lang="en-US" sz="1800" b="0" i="0" u="none" strike="noStrike" kern="1200" cap="none" spc="0" normalizeH="0" baseline="0" noProof="0" dirty="0" smtClean="0">
                <a:ln>
                  <a:noFill/>
                </a:ln>
                <a:solidFill>
                  <a:srgbClr val="31C142"/>
                </a:solidFill>
                <a:effectLst/>
                <a:uLnTx/>
                <a:uFillTx/>
                <a:latin typeface="+mj-lt"/>
                <a:ea typeface="+mj-ea"/>
                <a:cs typeface="+mj-cs"/>
              </a:rPr>
            </a:br>
            <a:r>
              <a:rPr kumimoji="0" lang="en-US" sz="1800" b="0" i="0" u="none" strike="noStrike" kern="1200" cap="none" spc="0" normalizeH="0" baseline="0" noProof="0" dirty="0" smtClean="0">
                <a:ln>
                  <a:noFill/>
                </a:ln>
                <a:solidFill>
                  <a:srgbClr val="31C142"/>
                </a:solidFill>
                <a:effectLst/>
                <a:uLnTx/>
                <a:uFillTx/>
                <a:latin typeface="+mj-lt"/>
                <a:ea typeface="+mj-ea"/>
                <a:cs typeface="+mj-cs"/>
              </a:rPr>
              <a:t>BY ARO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CURRENT PROBLEMS</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7" name="Picture 2" descr="pre colonial development"/>
          <p:cNvPicPr>
            <a:picLocks noChangeAspect="1" noChangeArrowheads="1"/>
          </p:cNvPicPr>
          <p:nvPr/>
        </p:nvPicPr>
        <p:blipFill>
          <a:blip r:embed="rId2" cstate="screen"/>
          <a:srcRect/>
          <a:stretch>
            <a:fillRect/>
          </a:stretch>
        </p:blipFill>
        <p:spPr bwMode="auto">
          <a:xfrm>
            <a:off x="1483413" y="1676400"/>
            <a:ext cx="4223430" cy="2209800"/>
          </a:xfrm>
          <a:prstGeom prst="rect">
            <a:avLst/>
          </a:prstGeom>
          <a:noFill/>
          <a:ln w="9525">
            <a:solidFill>
              <a:srgbClr val="FF3300"/>
            </a:solidFill>
            <a:miter lim="800000"/>
            <a:headEnd/>
            <a:tailEnd/>
          </a:ln>
        </p:spPr>
      </p:pic>
      <p:sp>
        <p:nvSpPr>
          <p:cNvPr id="8" name="Rectangle 3"/>
          <p:cNvSpPr txBox="1">
            <a:spLocks noChangeArrowheads="1"/>
          </p:cNvSpPr>
          <p:nvPr/>
        </p:nvSpPr>
        <p:spPr>
          <a:xfrm>
            <a:off x="6781800" y="5181600"/>
            <a:ext cx="2209800" cy="7620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mj-lt"/>
                <a:ea typeface="+mj-ea"/>
                <a:cs typeface="+mj-cs"/>
              </a:rPr>
              <a:t>NEW YORK CITY</a:t>
            </a:r>
          </a:p>
        </p:txBody>
      </p:sp>
      <p:pic>
        <p:nvPicPr>
          <p:cNvPr id="9" name="Picture 6" descr="aro_future-2jpg"/>
          <p:cNvPicPr>
            <a:picLocks noChangeAspect="1" noChangeArrowheads="1"/>
          </p:cNvPicPr>
          <p:nvPr/>
        </p:nvPicPr>
        <p:blipFill>
          <a:blip r:embed="rId3"/>
          <a:srcRect/>
          <a:stretch>
            <a:fillRect/>
          </a:stretch>
        </p:blipFill>
        <p:spPr bwMode="auto">
          <a:xfrm>
            <a:off x="6032990" y="1653210"/>
            <a:ext cx="2806210" cy="2232990"/>
          </a:xfrm>
          <a:prstGeom prst="rect">
            <a:avLst/>
          </a:prstGeom>
          <a:noFill/>
          <a:ln w="9525">
            <a:noFill/>
            <a:miter lim="800000"/>
            <a:headEnd/>
            <a:tailEnd/>
          </a:ln>
        </p:spPr>
      </p:pic>
      <p:sp>
        <p:nvSpPr>
          <p:cNvPr id="10" name="Line 7"/>
          <p:cNvSpPr>
            <a:spLocks noChangeShapeType="1"/>
          </p:cNvSpPr>
          <p:nvPr/>
        </p:nvSpPr>
        <p:spPr bwMode="auto">
          <a:xfrm>
            <a:off x="3962400" y="2514600"/>
            <a:ext cx="2362200" cy="0"/>
          </a:xfrm>
          <a:prstGeom prst="line">
            <a:avLst/>
          </a:prstGeom>
          <a:noFill/>
          <a:ln w="88900">
            <a:solidFill>
              <a:srgbClr val="FF3300"/>
            </a:solidFill>
            <a:prstDash val="sysDot"/>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Introductions</a:t>
            </a:r>
          </a:p>
          <a:p>
            <a:r>
              <a:rPr lang="en-US" dirty="0" smtClean="0">
                <a:solidFill>
                  <a:schemeClr val="accent1">
                    <a:lumMod val="60000"/>
                    <a:lumOff val="40000"/>
                  </a:schemeClr>
                </a:solidFill>
              </a:rPr>
              <a:t>Review class procedure, goals, and requirements</a:t>
            </a:r>
          </a:p>
          <a:p>
            <a:r>
              <a:rPr lang="en-US" dirty="0" smtClean="0">
                <a:solidFill>
                  <a:schemeClr val="accent1">
                    <a:lumMod val="60000"/>
                    <a:lumOff val="40000"/>
                  </a:schemeClr>
                </a:solidFill>
              </a:rPr>
              <a:t>What is SUSTAINABILITY?</a:t>
            </a:r>
          </a:p>
          <a:p>
            <a:r>
              <a:rPr lang="en-US" dirty="0" smtClean="0">
                <a:solidFill>
                  <a:schemeClr val="accent1">
                    <a:lumMod val="60000"/>
                    <a:lumOff val="40000"/>
                  </a:schemeClr>
                </a:solidFill>
              </a:rPr>
              <a:t>History of current problems in NYC vs. global</a:t>
            </a:r>
          </a:p>
          <a:p>
            <a:r>
              <a:rPr lang="en-US" dirty="0" smtClean="0"/>
              <a:t>The USGBC and green organizations</a:t>
            </a:r>
          </a:p>
          <a:p>
            <a:r>
              <a:rPr lang="en-US" dirty="0" smtClean="0"/>
              <a:t>Green vocabulary</a:t>
            </a:r>
          </a:p>
          <a:p>
            <a:r>
              <a:rPr lang="en-US" dirty="0" smtClean="0"/>
              <a:t>Ecological &amp; carbon footprints</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7315200" cy="5257800"/>
          </a:xfrm>
        </p:spPr>
        <p:txBody>
          <a:bodyPr/>
          <a:lstStyle/>
          <a:p>
            <a:r>
              <a:rPr lang="en-US" dirty="0" smtClean="0"/>
              <a:t>Assignments</a:t>
            </a:r>
          </a:p>
          <a:p>
            <a:pPr lvl="1"/>
            <a:r>
              <a:rPr lang="en-US" dirty="0" smtClean="0"/>
              <a:t>Assignments must be turned in the day they are due, even if the student is absent.</a:t>
            </a:r>
          </a:p>
          <a:p>
            <a:pPr lvl="1"/>
            <a:r>
              <a:rPr lang="en-US" dirty="0" smtClean="0"/>
              <a:t>Exchange email addresses and phone numbers with two students in the class.  It is the student’s responsibility to find out what was missed in class when absent.</a:t>
            </a:r>
          </a:p>
          <a:p>
            <a:pPr lvl="1"/>
            <a:r>
              <a:rPr lang="en-US" dirty="0" smtClean="0"/>
              <a:t>Late assignments will be penalized by 1/3 grade for each class period that it is late.  (A+, A, A-, B+, B, B-)</a:t>
            </a:r>
          </a:p>
          <a:p>
            <a:r>
              <a:rPr lang="en-US" dirty="0" smtClean="0"/>
              <a:t>Quizzes</a:t>
            </a:r>
          </a:p>
          <a:p>
            <a:pPr lvl="1"/>
            <a:r>
              <a:rPr lang="en-US" dirty="0" smtClean="0">
                <a:solidFill>
                  <a:schemeClr val="bg1">
                    <a:lumMod val="75000"/>
                  </a:schemeClr>
                </a:solidFill>
              </a:rPr>
              <a:t>Will begin promptly at the beginning of class and will last for 20 minutes.</a:t>
            </a:r>
          </a:p>
          <a:p>
            <a:pPr lvl="1"/>
            <a:r>
              <a:rPr lang="en-US" dirty="0" smtClean="0">
                <a:solidFill>
                  <a:schemeClr val="bg1">
                    <a:lumMod val="75000"/>
                  </a:schemeClr>
                </a:solidFill>
              </a:rPr>
              <a:t>A student arriving 10 minutes late will only have 10 minutes to complete their quiz.</a:t>
            </a:r>
          </a:p>
          <a:p>
            <a:pPr lvl="1"/>
            <a:r>
              <a:rPr lang="en-US" dirty="0" smtClean="0">
                <a:solidFill>
                  <a:schemeClr val="bg1">
                    <a:lumMod val="75000"/>
                  </a:schemeClr>
                </a:solidFill>
              </a:rPr>
              <a:t>A student arriving 20 minutes or more late, will miss the quiz, and receive a score of 0.</a:t>
            </a:r>
          </a:p>
          <a:p>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bout_usgbc-3.jpg"/>
          <p:cNvPicPr>
            <a:picLocks noChangeAspect="1"/>
          </p:cNvPicPr>
          <p:nvPr/>
        </p:nvPicPr>
        <p:blipFill>
          <a:blip r:embed="rId2"/>
          <a:srcRect/>
          <a:stretch>
            <a:fillRect/>
          </a:stretch>
        </p:blipFill>
        <p:spPr bwMode="auto">
          <a:xfrm>
            <a:off x="4114800" y="2209800"/>
            <a:ext cx="5892800" cy="4419600"/>
          </a:xfrm>
          <a:prstGeom prst="rect">
            <a:avLst/>
          </a:prstGeom>
          <a:noFill/>
          <a:ln w="9525">
            <a:noFill/>
            <a:miter lim="800000"/>
            <a:headEnd/>
            <a:tailEnd/>
          </a:ln>
        </p:spPr>
      </p:pic>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4267200" cy="5257800"/>
          </a:xfrm>
        </p:spPr>
        <p:txBody>
          <a:bodyPr>
            <a:normAutofit/>
          </a:bodyPr>
          <a:lstStyle/>
          <a:p>
            <a:r>
              <a:rPr lang="en-US" dirty="0" smtClean="0"/>
              <a:t>The US Green Building Council</a:t>
            </a:r>
          </a:p>
          <a:p>
            <a:pPr lvl="1"/>
            <a:r>
              <a:rPr lang="en-US" dirty="0" smtClean="0"/>
              <a:t>A non-profit organization that works with professionals, cities, states, the federal government and politicians to expand sustainable building practices.</a:t>
            </a:r>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_usgbc-6.jpg"/>
          <p:cNvPicPr>
            <a:picLocks noChangeAspect="1"/>
          </p:cNvPicPr>
          <p:nvPr/>
        </p:nvPicPr>
        <p:blipFill>
          <a:blip r:embed="rId2"/>
          <a:srcRect/>
          <a:stretch>
            <a:fillRect/>
          </a:stretch>
        </p:blipFill>
        <p:spPr bwMode="auto">
          <a:xfrm>
            <a:off x="2057400" y="1962150"/>
            <a:ext cx="6019800" cy="4514850"/>
          </a:xfrm>
          <a:prstGeom prst="rect">
            <a:avLst/>
          </a:prstGeom>
          <a:noFill/>
          <a:ln w="9525">
            <a:noFill/>
            <a:miter lim="800000"/>
            <a:headEnd/>
            <a:tailEnd/>
          </a:ln>
        </p:spPr>
      </p:pic>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467600" cy="990600"/>
          </a:xfrm>
        </p:spPr>
        <p:txBody>
          <a:bodyPr>
            <a:normAutofit/>
          </a:bodyPr>
          <a:lstStyle/>
          <a:p>
            <a:r>
              <a:rPr lang="en-US" dirty="0" smtClean="0"/>
              <a:t>The US Green Building Council</a:t>
            </a:r>
          </a:p>
          <a:p>
            <a:pPr lvl="1"/>
            <a:r>
              <a:rPr lang="en-US" dirty="0" smtClean="0"/>
              <a:t>A national organization with local chapters</a:t>
            </a:r>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315200" cy="5257800"/>
          </a:xfrm>
        </p:spPr>
        <p:txBody>
          <a:bodyPr>
            <a:normAutofit lnSpcReduction="10000"/>
          </a:bodyPr>
          <a:lstStyle/>
          <a:p>
            <a:r>
              <a:rPr lang="en-US" dirty="0" smtClean="0"/>
              <a:t>The US Green Building Council</a:t>
            </a:r>
          </a:p>
          <a:p>
            <a:pPr lvl="1"/>
            <a:r>
              <a:rPr lang="en-US" dirty="0" smtClean="0"/>
              <a:t>Guiding Principles:</a:t>
            </a:r>
          </a:p>
          <a:p>
            <a:pPr lvl="2"/>
            <a:r>
              <a:rPr lang="en-US" dirty="0" smtClean="0"/>
              <a:t>SUSTAINABILITY – respect the limits of natural systems and non-renewable resources by seeking solutions that produce an abundance of natural and social capital.</a:t>
            </a:r>
          </a:p>
          <a:p>
            <a:pPr lvl="2"/>
            <a:r>
              <a:rPr lang="en-US" dirty="0" smtClean="0"/>
              <a:t>EQUITY – respect all communities and cultures and </a:t>
            </a:r>
            <a:r>
              <a:rPr lang="en-US" dirty="0" err="1" smtClean="0"/>
              <a:t>aspries</a:t>
            </a:r>
            <a:r>
              <a:rPr lang="en-US" dirty="0" smtClean="0"/>
              <a:t> to an equal socio-economic opportunity for all.</a:t>
            </a:r>
          </a:p>
          <a:p>
            <a:pPr lvl="2"/>
            <a:r>
              <a:rPr lang="en-US" dirty="0" smtClean="0"/>
              <a:t>INCLUSIVENESS – practice and promote openness, broad participation and full consideration of consequence in all aspects of decision making processes.</a:t>
            </a:r>
          </a:p>
          <a:p>
            <a:pPr lvl="2"/>
            <a:r>
              <a:rPr lang="en-US" dirty="0" smtClean="0"/>
              <a:t>PROGRESS – strive for immediate and measurable indicators of environmental, social and economic prosperity.</a:t>
            </a:r>
          </a:p>
          <a:p>
            <a:pPr lvl="2"/>
            <a:r>
              <a:rPr lang="en-US" dirty="0" smtClean="0"/>
              <a:t>CONNECTEDNESS – recognize the critical linkage between humanity and nature as well as the importance of place-based decision-making to effect stewardship.</a:t>
            </a:r>
          </a:p>
          <a:p>
            <a:pPr lvl="2"/>
            <a:endParaRPr lang="en-US" dirty="0" smtClean="0"/>
          </a:p>
          <a:p>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ED.jpg"/>
          <p:cNvPicPr>
            <a:picLocks noChangeAspect="1"/>
          </p:cNvPicPr>
          <p:nvPr/>
        </p:nvPicPr>
        <p:blipFill>
          <a:blip r:embed="rId2" cstate="screen"/>
          <a:stretch>
            <a:fillRect/>
          </a:stretch>
        </p:blipFill>
        <p:spPr>
          <a:xfrm rot="20700000">
            <a:off x="1994803" y="3217891"/>
            <a:ext cx="3621024" cy="4114800"/>
          </a:xfrm>
          <a:prstGeom prst="rect">
            <a:avLst/>
          </a:prstGeom>
          <a:ln>
            <a:solidFill>
              <a:schemeClr val="accent1"/>
            </a:solidFill>
          </a:ln>
          <a:effectLst>
            <a:outerShdw blurRad="50800" dist="38100" dir="18900000" algn="bl" rotWithShape="0">
              <a:prstClr val="black">
                <a:alpha val="40000"/>
              </a:prstClr>
            </a:outerShdw>
          </a:effectLst>
        </p:spPr>
      </p:pic>
      <p:pic>
        <p:nvPicPr>
          <p:cNvPr id="6" name="Picture 5" descr="Greenbuild.jpg"/>
          <p:cNvPicPr>
            <a:picLocks noChangeAspect="1"/>
          </p:cNvPicPr>
          <p:nvPr/>
        </p:nvPicPr>
        <p:blipFill>
          <a:blip r:embed="rId3" cstate="screen"/>
          <a:stretch>
            <a:fillRect/>
          </a:stretch>
        </p:blipFill>
        <p:spPr>
          <a:xfrm rot="20700000">
            <a:off x="5115793" y="3242269"/>
            <a:ext cx="3809405" cy="4114800"/>
          </a:xfrm>
          <a:prstGeom prst="rect">
            <a:avLst/>
          </a:prstGeom>
          <a:ln>
            <a:solidFill>
              <a:schemeClr val="accent1"/>
            </a:solidFill>
          </a:ln>
          <a:effectLst>
            <a:outerShdw blurRad="50800" dist="38100" dir="18900000" algn="bl" rotWithShape="0">
              <a:prstClr val="black">
                <a:alpha val="40000"/>
              </a:prstClr>
            </a:outerShdw>
          </a:effectLst>
        </p:spPr>
      </p:pic>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162800" cy="5257800"/>
          </a:xfrm>
        </p:spPr>
        <p:txBody>
          <a:bodyPr>
            <a:normAutofit/>
          </a:bodyPr>
          <a:lstStyle/>
          <a:p>
            <a:r>
              <a:rPr lang="en-US" dirty="0" smtClean="0"/>
              <a:t>The US Green Building Council</a:t>
            </a:r>
          </a:p>
          <a:p>
            <a:pPr lvl="1"/>
            <a:r>
              <a:rPr lang="en-US" dirty="0" smtClean="0"/>
              <a:t>Created the LEED rating system</a:t>
            </a:r>
          </a:p>
          <a:p>
            <a:pPr lvl="1"/>
            <a:r>
              <a:rPr lang="en-US" dirty="0" smtClean="0"/>
              <a:t>Hosts </a:t>
            </a:r>
            <a:r>
              <a:rPr lang="en-US" dirty="0" err="1" smtClean="0"/>
              <a:t>Greenbuild</a:t>
            </a:r>
            <a:r>
              <a:rPr lang="en-US" dirty="0" smtClean="0"/>
              <a:t>, </a:t>
            </a:r>
          </a:p>
          <a:p>
            <a:pPr lvl="2"/>
            <a:r>
              <a:rPr lang="en-US" dirty="0" smtClean="0"/>
              <a:t>an annual conference and expo on green building.</a:t>
            </a:r>
          </a:p>
          <a:p>
            <a:pPr>
              <a:buNone/>
            </a:pPr>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endParaRPr lang="en-US" dirty="0">
              <a:solidFill>
                <a:schemeClr val="accent1">
                  <a:lumMod val="50000"/>
                </a:schemeClr>
              </a:solidFill>
            </a:endParaRPr>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315200" cy="5257800"/>
          </a:xfrm>
        </p:spPr>
        <p:txBody>
          <a:bodyPr>
            <a:normAutofit/>
          </a:bodyPr>
          <a:lstStyle/>
          <a:p>
            <a:r>
              <a:rPr lang="en-US" dirty="0" smtClean="0"/>
              <a:t>The LEED rating system</a:t>
            </a:r>
          </a:p>
          <a:p>
            <a:pPr lvl="1"/>
            <a:r>
              <a:rPr lang="en-US" dirty="0" smtClean="0"/>
              <a:t>The LEED (Leadership in Energy and Environmental Design) rating system was formalized 1998.</a:t>
            </a:r>
          </a:p>
          <a:p>
            <a:pPr lvl="1"/>
            <a:r>
              <a:rPr lang="en-US" dirty="0" smtClean="0"/>
              <a:t>LEED rating is a points based system that gives certification level from lowest to highest of CERTIFIED, SILVER, GOLD, PLATINUM.</a:t>
            </a:r>
          </a:p>
          <a:p>
            <a:pPr lvl="2"/>
            <a:endParaRPr lang="en-US" dirty="0" smtClean="0"/>
          </a:p>
          <a:p>
            <a:pPr>
              <a:buNone/>
            </a:pPr>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pic>
        <p:nvPicPr>
          <p:cNvPr id="7" name="Picture 2" descr="about_leed-8.jpg"/>
          <p:cNvPicPr>
            <a:picLocks noChangeAspect="1"/>
          </p:cNvPicPr>
          <p:nvPr/>
        </p:nvPicPr>
        <p:blipFill>
          <a:blip r:embed="rId3"/>
          <a:srcRect/>
          <a:stretch>
            <a:fillRect/>
          </a:stretch>
        </p:blipFill>
        <p:spPr bwMode="auto">
          <a:xfrm>
            <a:off x="1676400" y="3581400"/>
            <a:ext cx="7239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315200" cy="1905000"/>
          </a:xfrm>
        </p:spPr>
        <p:txBody>
          <a:bodyPr>
            <a:normAutofit/>
          </a:bodyPr>
          <a:lstStyle/>
          <a:p>
            <a:r>
              <a:rPr lang="en-US" dirty="0" smtClean="0"/>
              <a:t>The LEED rating system</a:t>
            </a:r>
          </a:p>
          <a:p>
            <a:pPr lvl="1"/>
            <a:r>
              <a:rPr lang="en-US" dirty="0" smtClean="0"/>
              <a:t>Until 2006 was only applicable to new construction, now covers 6 areas of the construction and development process.</a:t>
            </a:r>
          </a:p>
          <a:p>
            <a:pPr lvl="1"/>
            <a:r>
              <a:rPr lang="en-US" dirty="0" smtClean="0"/>
              <a:t>LEED has grown from 6 volunteers, to 200 volunteers on 20 committees and 150 professional staff.</a:t>
            </a:r>
          </a:p>
          <a:p>
            <a:pPr>
              <a:buNone/>
            </a:pPr>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pic>
        <p:nvPicPr>
          <p:cNvPr id="7" name="Picture 6" descr="Docs3455.jpg"/>
          <p:cNvPicPr>
            <a:picLocks noChangeAspect="1"/>
          </p:cNvPicPr>
          <p:nvPr/>
        </p:nvPicPr>
        <p:blipFill>
          <a:blip r:embed="rId3"/>
          <a:stretch>
            <a:fillRect/>
          </a:stretch>
        </p:blipFill>
        <p:spPr>
          <a:xfrm>
            <a:off x="2209800" y="3200399"/>
            <a:ext cx="4495800" cy="2944749"/>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THE USGBC &amp; OTHER GREEN ORGANIZATIONS</a:t>
            </a:r>
            <a:endParaRPr lang="en-US" dirty="0"/>
          </a:p>
        </p:txBody>
      </p:sp>
      <p:sp>
        <p:nvSpPr>
          <p:cNvPr id="3" name="Content Placeholder 2"/>
          <p:cNvSpPr>
            <a:spLocks noGrp="1"/>
          </p:cNvSpPr>
          <p:nvPr>
            <p:ph idx="1"/>
          </p:nvPr>
        </p:nvSpPr>
        <p:spPr>
          <a:xfrm>
            <a:off x="1371600" y="1219200"/>
            <a:ext cx="7315200" cy="5181600"/>
          </a:xfrm>
        </p:spPr>
        <p:txBody>
          <a:bodyPr/>
          <a:lstStyle/>
          <a:p>
            <a:r>
              <a:rPr lang="en-US" dirty="0" smtClean="0"/>
              <a:t>Other Sustainable Architecture Organizations</a:t>
            </a:r>
          </a:p>
          <a:p>
            <a:pPr lvl="1"/>
            <a:r>
              <a:rPr lang="en-US" dirty="0" smtClean="0"/>
              <a:t>World Green Building Council</a:t>
            </a:r>
          </a:p>
          <a:p>
            <a:pPr lvl="2"/>
            <a:r>
              <a:rPr lang="en-US" dirty="0" smtClean="0"/>
              <a:t>Founded in 1999 with meeting of 8 countries (US, Australia, Spain, UK, Japan, UAE, Russia, Canada)</a:t>
            </a:r>
          </a:p>
          <a:p>
            <a:pPr lvl="2"/>
            <a:r>
              <a:rPr lang="en-US" dirty="0" err="1" smtClean="0"/>
              <a:t>WorldGBC</a:t>
            </a:r>
            <a:r>
              <a:rPr lang="en-US" dirty="0" smtClean="0"/>
              <a:t> formalized in 2002</a:t>
            </a:r>
          </a:p>
          <a:p>
            <a:pPr lvl="2"/>
            <a:r>
              <a:rPr lang="en-US" dirty="0" smtClean="0"/>
              <a:t>A coalition of GBC’s from around the world</a:t>
            </a:r>
          </a:p>
          <a:p>
            <a:pPr lvl="1"/>
            <a:r>
              <a:rPr lang="en-US" dirty="0" smtClean="0"/>
              <a:t>Canada Green Building Council</a:t>
            </a:r>
          </a:p>
          <a:p>
            <a:pPr lvl="2"/>
            <a:r>
              <a:rPr lang="en-US" dirty="0" smtClean="0"/>
              <a:t>Initially a member of the USGBC, Canada now has it’s own GBC which promotes the LEED rating system.</a:t>
            </a:r>
          </a:p>
          <a:p>
            <a:pPr lvl="1"/>
            <a:r>
              <a:rPr lang="en-US" dirty="0" smtClean="0"/>
              <a:t>Green Building Certification Institute</a:t>
            </a:r>
          </a:p>
          <a:p>
            <a:pPr lvl="2"/>
            <a:r>
              <a:rPr lang="en-US" dirty="0" smtClean="0"/>
              <a:t>Launched in November 2007, the GBCI is a USGBC organization created specifically to oversee Professional Accreditation.</a:t>
            </a:r>
          </a:p>
          <a:p>
            <a:pPr lvl="2"/>
            <a:r>
              <a:rPr lang="en-US" dirty="0" smtClean="0"/>
              <a:t>January 2009 full launch</a:t>
            </a:r>
          </a:p>
          <a:p>
            <a:pPr lvl="2"/>
            <a:endParaRPr lang="en-US" dirty="0" smtClean="0"/>
          </a:p>
          <a:p>
            <a:endParaRPr lang="en-US" dirty="0" smtClean="0"/>
          </a:p>
          <a:p>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Introductions</a:t>
            </a:r>
          </a:p>
          <a:p>
            <a:r>
              <a:rPr lang="en-US" dirty="0" smtClean="0">
                <a:solidFill>
                  <a:schemeClr val="accent1">
                    <a:lumMod val="60000"/>
                    <a:lumOff val="40000"/>
                  </a:schemeClr>
                </a:solidFill>
              </a:rPr>
              <a:t>Review class procedure, goals, and requirements</a:t>
            </a:r>
          </a:p>
          <a:p>
            <a:r>
              <a:rPr lang="en-US" dirty="0" smtClean="0">
                <a:solidFill>
                  <a:schemeClr val="accent1">
                    <a:lumMod val="60000"/>
                    <a:lumOff val="40000"/>
                  </a:schemeClr>
                </a:solidFill>
              </a:rPr>
              <a:t>What is SUSTAINABILITY?</a:t>
            </a:r>
          </a:p>
          <a:p>
            <a:r>
              <a:rPr lang="en-US" dirty="0" smtClean="0">
                <a:solidFill>
                  <a:schemeClr val="accent1">
                    <a:lumMod val="60000"/>
                    <a:lumOff val="40000"/>
                  </a:schemeClr>
                </a:solidFill>
              </a:rPr>
              <a:t>History of current problems in NYC vs. global</a:t>
            </a:r>
          </a:p>
          <a:p>
            <a:r>
              <a:rPr lang="en-US" dirty="0" smtClean="0">
                <a:solidFill>
                  <a:schemeClr val="accent1">
                    <a:lumMod val="60000"/>
                    <a:lumOff val="40000"/>
                  </a:schemeClr>
                </a:solidFill>
              </a:rPr>
              <a:t>The USGBC and green organizations</a:t>
            </a:r>
          </a:p>
          <a:p>
            <a:r>
              <a:rPr lang="en-US" dirty="0" smtClean="0">
                <a:solidFill>
                  <a:schemeClr val="accent1">
                    <a:lumMod val="60000"/>
                    <a:lumOff val="40000"/>
                  </a:schemeClr>
                </a:solidFill>
              </a:rPr>
              <a:t>Green vocabulary</a:t>
            </a:r>
          </a:p>
          <a:p>
            <a:r>
              <a:rPr lang="en-US" dirty="0" smtClean="0"/>
              <a:t>Ecological &amp; carbon footprints</a:t>
            </a:r>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ologicalFootprint.png"/>
          <p:cNvPicPr>
            <a:picLocks noChangeAspect="1"/>
          </p:cNvPicPr>
          <p:nvPr/>
        </p:nvPicPr>
        <p:blipFill>
          <a:blip r:embed="rId2"/>
          <a:srcRect b="31610"/>
          <a:stretch>
            <a:fillRect/>
          </a:stretch>
        </p:blipFill>
        <p:spPr>
          <a:xfrm>
            <a:off x="4876800" y="1981200"/>
            <a:ext cx="4050811" cy="2895600"/>
          </a:xfrm>
          <a:prstGeom prst="rect">
            <a:avLst/>
          </a:prstGeom>
        </p:spPr>
      </p:pic>
      <p:sp>
        <p:nvSpPr>
          <p:cNvPr id="2" name="Title 1"/>
          <p:cNvSpPr>
            <a:spLocks noGrp="1"/>
          </p:cNvSpPr>
          <p:nvPr>
            <p:ph type="title"/>
          </p:nvPr>
        </p:nvSpPr>
        <p:spPr>
          <a:xfrm>
            <a:off x="1371600" y="457200"/>
            <a:ext cx="7772400" cy="715962"/>
          </a:xfrm>
        </p:spPr>
        <p:txBody>
          <a:bodyPr>
            <a:normAutofit/>
          </a:bodyPr>
          <a:lstStyle/>
          <a:p>
            <a:r>
              <a:rPr lang="en-US" dirty="0" smtClean="0"/>
              <a:t>ECOLOGICAL FOOTPRINT</a:t>
            </a:r>
            <a:endParaRPr lang="en-US" dirty="0"/>
          </a:p>
        </p:txBody>
      </p:sp>
      <p:sp>
        <p:nvSpPr>
          <p:cNvPr id="3" name="Content Placeholder 2"/>
          <p:cNvSpPr>
            <a:spLocks noGrp="1"/>
          </p:cNvSpPr>
          <p:nvPr>
            <p:ph idx="1"/>
          </p:nvPr>
        </p:nvSpPr>
        <p:spPr>
          <a:xfrm>
            <a:off x="1371600" y="1219200"/>
            <a:ext cx="4114800" cy="4906963"/>
          </a:xfrm>
        </p:spPr>
        <p:txBody>
          <a:bodyPr/>
          <a:lstStyle/>
          <a:p>
            <a:r>
              <a:rPr lang="en-US" dirty="0" smtClean="0"/>
              <a:t>The Ecological Footprint is a measure of the “load” imposed by a given population on nature.  It represents the land area necessary to sustain current levels of resource consumption and waste discharged by that population.</a:t>
            </a:r>
          </a:p>
          <a:p>
            <a:pPr>
              <a:buNone/>
            </a:pPr>
            <a:r>
              <a:rPr lang="en-US" dirty="0" smtClean="0"/>
              <a:t>	</a:t>
            </a:r>
            <a:r>
              <a:rPr lang="en-US" dirty="0" err="1" smtClean="0">
                <a:solidFill>
                  <a:schemeClr val="bg1">
                    <a:lumMod val="50000"/>
                  </a:schemeClr>
                </a:solidFill>
              </a:rPr>
              <a:t>Wackernagel</a:t>
            </a:r>
            <a:r>
              <a:rPr lang="en-US" dirty="0" smtClean="0">
                <a:solidFill>
                  <a:schemeClr val="bg1">
                    <a:lumMod val="50000"/>
                  </a:schemeClr>
                </a:solidFill>
              </a:rPr>
              <a:t> &amp; Rees, p. 5</a:t>
            </a:r>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6_world_region.gif"/>
          <p:cNvPicPr>
            <a:picLocks noChangeAspect="1"/>
          </p:cNvPicPr>
          <p:nvPr/>
        </p:nvPicPr>
        <p:blipFill>
          <a:blip r:embed="rId2"/>
          <a:srcRect t="13827"/>
          <a:stretch>
            <a:fillRect/>
          </a:stretch>
        </p:blipFill>
        <p:spPr>
          <a:xfrm>
            <a:off x="2286000" y="3124200"/>
            <a:ext cx="6324600" cy="3239794"/>
          </a:xfrm>
          <a:prstGeom prst="rect">
            <a:avLst/>
          </a:prstGeom>
        </p:spPr>
      </p:pic>
      <p:sp>
        <p:nvSpPr>
          <p:cNvPr id="2" name="Title 1"/>
          <p:cNvSpPr>
            <a:spLocks noGrp="1"/>
          </p:cNvSpPr>
          <p:nvPr>
            <p:ph type="title"/>
          </p:nvPr>
        </p:nvSpPr>
        <p:spPr>
          <a:xfrm>
            <a:off x="1371600" y="457200"/>
            <a:ext cx="7772400" cy="715962"/>
          </a:xfrm>
        </p:spPr>
        <p:txBody>
          <a:bodyPr>
            <a:normAutofit/>
          </a:bodyPr>
          <a:lstStyle/>
          <a:p>
            <a:r>
              <a:rPr lang="en-US" dirty="0" smtClean="0"/>
              <a:t>ECOLOGICAL FOOTPRINT</a:t>
            </a:r>
            <a:endParaRPr lang="en-US" dirty="0"/>
          </a:p>
        </p:txBody>
      </p:sp>
      <p:sp>
        <p:nvSpPr>
          <p:cNvPr id="3" name="Content Placeholder 2"/>
          <p:cNvSpPr>
            <a:spLocks noGrp="1"/>
          </p:cNvSpPr>
          <p:nvPr>
            <p:ph idx="1"/>
          </p:nvPr>
        </p:nvSpPr>
        <p:spPr>
          <a:xfrm>
            <a:off x="1447800" y="1219201"/>
            <a:ext cx="7543800" cy="2438400"/>
          </a:xfrm>
        </p:spPr>
        <p:txBody>
          <a:bodyPr/>
          <a:lstStyle/>
          <a:p>
            <a:r>
              <a:rPr lang="en-US" dirty="0" smtClean="0"/>
              <a:t>National Footprints:</a:t>
            </a:r>
          </a:p>
          <a:p>
            <a:pPr lvl="1"/>
            <a:r>
              <a:rPr lang="en-US" dirty="0" smtClean="0"/>
              <a:t>Wealthy, industrialized nations have a higher ecological footprint.</a:t>
            </a:r>
          </a:p>
          <a:p>
            <a:pPr lvl="1"/>
            <a:r>
              <a:rPr lang="en-US" dirty="0" smtClean="0"/>
              <a:t>As more nations industrialize and the standard of living increases, there is increased pressure on the earth’s resources	</a:t>
            </a:r>
            <a:endParaRPr lang="en-US" dirty="0" smtClean="0">
              <a:solidFill>
                <a:schemeClr val="bg1">
                  <a:lumMod val="50000"/>
                </a:schemeClr>
              </a:solidFill>
            </a:endParaRPr>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1219200"/>
            <a:ext cx="3657600" cy="5257800"/>
          </a:xfrm>
        </p:spPr>
        <p:txBody>
          <a:bodyPr/>
          <a:lstStyle/>
          <a:p>
            <a:r>
              <a:rPr lang="en-US" dirty="0" smtClean="0"/>
              <a:t>Required readings</a:t>
            </a:r>
          </a:p>
          <a:p>
            <a:pPr lvl="1"/>
            <a:r>
              <a:rPr lang="en-US" u="sng" dirty="0" smtClean="0"/>
              <a:t>Cradle to Cradle: Remaking the Way We Make Things</a:t>
            </a:r>
            <a:r>
              <a:rPr lang="en-US" dirty="0" smtClean="0"/>
              <a:t> </a:t>
            </a:r>
          </a:p>
          <a:p>
            <a:pPr lvl="1">
              <a:buNone/>
            </a:pPr>
            <a:r>
              <a:rPr lang="en-US" dirty="0" smtClean="0"/>
              <a:t>	William McDonough and Michael </a:t>
            </a:r>
            <a:r>
              <a:rPr lang="en-US" dirty="0" err="1" smtClean="0"/>
              <a:t>Braungart</a:t>
            </a:r>
            <a:endParaRPr lang="en-US" dirty="0" smtClean="0"/>
          </a:p>
          <a:p>
            <a:pPr lvl="1">
              <a:buNone/>
            </a:pPr>
            <a:endParaRPr lang="en-US" dirty="0" smtClean="0"/>
          </a:p>
          <a:p>
            <a:pPr lvl="1"/>
            <a:endParaRPr lang="en-US" sz="3200" dirty="0" smtClean="0"/>
          </a:p>
          <a:p>
            <a:pPr lvl="1"/>
            <a:endParaRPr lang="en-US" dirty="0" smtClean="0"/>
          </a:p>
          <a:p>
            <a:pPr lvl="1"/>
            <a:endParaRPr lang="en-US" dirty="0" smtClean="0"/>
          </a:p>
          <a:p>
            <a:pPr>
              <a:buNone/>
            </a:pPr>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pic>
        <p:nvPicPr>
          <p:cNvPr id="6" name="Picture 5" descr="CradleToCradle.png"/>
          <p:cNvPicPr>
            <a:picLocks noChangeAspect="1"/>
          </p:cNvPicPr>
          <p:nvPr/>
        </p:nvPicPr>
        <p:blipFill>
          <a:blip r:embed="rId2" cstate="screen"/>
          <a:stretch>
            <a:fillRect/>
          </a:stretch>
        </p:blipFill>
        <p:spPr>
          <a:xfrm rot="20700000">
            <a:off x="5669280" y="1828800"/>
            <a:ext cx="2635533" cy="4206240"/>
          </a:xfrm>
          <a:prstGeom prst="rect">
            <a:avLst/>
          </a:prstGeom>
          <a:ln>
            <a:solidFill>
              <a:schemeClr val="accent1"/>
            </a:solidFill>
          </a:ln>
          <a:effectLst>
            <a:outerShdw blurRad="50800" dist="38100" dir="18900000" algn="bl" rotWithShape="0">
              <a:prstClr val="black">
                <a:alpha val="40000"/>
              </a:prstClr>
            </a:outerShdw>
          </a:effectLst>
          <a:scene3d>
            <a:camera prst="orthographicFront"/>
            <a:lightRig rig="threePt" dir="t"/>
          </a:scene3d>
          <a:sp3d>
            <a:bevelT w="0" h="0"/>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otprint3-9.jpg"/>
          <p:cNvPicPr>
            <a:picLocks noChangeAspect="1"/>
          </p:cNvPicPr>
          <p:nvPr/>
        </p:nvPicPr>
        <p:blipFill>
          <a:blip r:embed="rId2"/>
          <a:srcRect b="15956"/>
          <a:stretch>
            <a:fillRect/>
          </a:stretch>
        </p:blipFill>
        <p:spPr>
          <a:xfrm>
            <a:off x="4563028" y="914400"/>
            <a:ext cx="4320540" cy="5410200"/>
          </a:xfrm>
          <a:prstGeom prst="rect">
            <a:avLst/>
          </a:prstGeom>
          <a:noFill/>
          <a:ln>
            <a:noFill/>
          </a:ln>
        </p:spPr>
      </p:pic>
      <p:sp>
        <p:nvSpPr>
          <p:cNvPr id="2" name="Title 1"/>
          <p:cNvSpPr>
            <a:spLocks noGrp="1"/>
          </p:cNvSpPr>
          <p:nvPr>
            <p:ph type="title"/>
          </p:nvPr>
        </p:nvSpPr>
        <p:spPr>
          <a:xfrm>
            <a:off x="1371600" y="457200"/>
            <a:ext cx="7772400" cy="715962"/>
          </a:xfrm>
        </p:spPr>
        <p:txBody>
          <a:bodyPr>
            <a:normAutofit/>
          </a:bodyPr>
          <a:lstStyle/>
          <a:p>
            <a:r>
              <a:rPr lang="en-US" dirty="0" smtClean="0"/>
              <a:t>ECOLOGICAL FOOTPRINT</a:t>
            </a:r>
            <a:endParaRPr lang="en-US" dirty="0"/>
          </a:p>
        </p:txBody>
      </p:sp>
      <p:sp>
        <p:nvSpPr>
          <p:cNvPr id="3" name="Content Placeholder 2"/>
          <p:cNvSpPr>
            <a:spLocks noGrp="1"/>
          </p:cNvSpPr>
          <p:nvPr>
            <p:ph idx="1"/>
          </p:nvPr>
        </p:nvSpPr>
        <p:spPr>
          <a:xfrm>
            <a:off x="1524000" y="1219200"/>
            <a:ext cx="4800600" cy="4906963"/>
          </a:xfrm>
        </p:spPr>
        <p:txBody>
          <a:bodyPr/>
          <a:lstStyle/>
          <a:p>
            <a:r>
              <a:rPr lang="en-US" dirty="0" smtClean="0"/>
              <a:t>Individual Footprints:</a:t>
            </a:r>
          </a:p>
          <a:p>
            <a:pPr lvl="1"/>
            <a:r>
              <a:rPr lang="en-US" dirty="0" smtClean="0"/>
              <a:t>Personal affluence is often associated with an increase in material possessions, and access to rare materials and luxuries</a:t>
            </a:r>
          </a:p>
          <a:p>
            <a:pPr lvl="1"/>
            <a:r>
              <a:rPr lang="en-US" dirty="0" smtClean="0"/>
              <a:t>An urban lifestyle results in a lower individual footprint</a:t>
            </a:r>
          </a:p>
          <a:p>
            <a:pPr marL="460375" lvl="1" indent="1588">
              <a:buNone/>
            </a:pPr>
            <a:endParaRPr lang="en-US" i="1" dirty="0" smtClean="0"/>
          </a:p>
          <a:p>
            <a:pPr marL="460375" lvl="1" indent="1588">
              <a:buNone/>
            </a:pPr>
            <a:r>
              <a:rPr lang="en-US" i="1" dirty="0" smtClean="0"/>
              <a:t>What can do as individuals </a:t>
            </a:r>
          </a:p>
          <a:p>
            <a:pPr marL="460375" lvl="1" indent="1588">
              <a:buNone/>
            </a:pPr>
            <a:r>
              <a:rPr lang="en-US" i="1" dirty="0" smtClean="0"/>
              <a:t>to reduce our impact </a:t>
            </a:r>
          </a:p>
          <a:p>
            <a:pPr marL="460375" lvl="1" indent="1588">
              <a:buNone/>
            </a:pPr>
            <a:r>
              <a:rPr lang="en-US" i="1" dirty="0" smtClean="0"/>
              <a:t>on the earth?</a:t>
            </a:r>
          </a:p>
          <a:p>
            <a:pPr>
              <a:buNone/>
            </a:pPr>
            <a:r>
              <a:rPr lang="en-US" dirty="0" smtClean="0"/>
              <a:t>	</a:t>
            </a:r>
            <a:endParaRPr lang="en-US" dirty="0" smtClean="0">
              <a:solidFill>
                <a:schemeClr val="bg1">
                  <a:lumMod val="50000"/>
                </a:schemeClr>
              </a:solidFill>
            </a:endParaRPr>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ECOLOGICAL FOOTPRINT</a:t>
            </a:r>
            <a:endParaRPr lang="en-US" dirty="0"/>
          </a:p>
        </p:txBody>
      </p:sp>
      <p:sp>
        <p:nvSpPr>
          <p:cNvPr id="3" name="Content Placeholder 2"/>
          <p:cNvSpPr>
            <a:spLocks noGrp="1"/>
          </p:cNvSpPr>
          <p:nvPr>
            <p:ph idx="1"/>
          </p:nvPr>
        </p:nvSpPr>
        <p:spPr>
          <a:xfrm>
            <a:off x="1524000" y="1219201"/>
            <a:ext cx="7315200" cy="1219200"/>
          </a:xfrm>
        </p:spPr>
        <p:txBody>
          <a:bodyPr/>
          <a:lstStyle/>
          <a:p>
            <a:r>
              <a:rPr lang="en-US" dirty="0" smtClean="0"/>
              <a:t>Effect of Industrialization on Ecological Footprint:</a:t>
            </a:r>
          </a:p>
          <a:p>
            <a:pPr lvl="1"/>
            <a:r>
              <a:rPr lang="en-US" dirty="0" smtClean="0"/>
              <a:t>Increase in fossil fuel consumption</a:t>
            </a:r>
          </a:p>
          <a:p>
            <a:pPr lvl="1"/>
            <a:r>
              <a:rPr lang="en-US" dirty="0" smtClean="0"/>
              <a:t>Technological advancement leads to a reduction in crop area</a:t>
            </a: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8" name="Picture 7" descr="06_world_comp.gif"/>
          <p:cNvPicPr>
            <a:picLocks noChangeAspect="1"/>
          </p:cNvPicPr>
          <p:nvPr/>
        </p:nvPicPr>
        <p:blipFill>
          <a:blip r:embed="rId2"/>
          <a:stretch>
            <a:fillRect/>
          </a:stretch>
        </p:blipFill>
        <p:spPr>
          <a:xfrm>
            <a:off x="2362200" y="2467610"/>
            <a:ext cx="5867400" cy="400939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15962"/>
          </a:xfrm>
        </p:spPr>
        <p:txBody>
          <a:bodyPr>
            <a:normAutofit/>
          </a:bodyPr>
          <a:lstStyle/>
          <a:p>
            <a:r>
              <a:rPr lang="en-US" dirty="0" smtClean="0"/>
              <a:t>ECOLOGICAL FOOTPRINT</a:t>
            </a:r>
            <a:endParaRPr lang="en-US" dirty="0"/>
          </a:p>
        </p:txBody>
      </p:sp>
      <p:sp>
        <p:nvSpPr>
          <p:cNvPr id="3" name="Content Placeholder 2"/>
          <p:cNvSpPr>
            <a:spLocks noGrp="1"/>
          </p:cNvSpPr>
          <p:nvPr>
            <p:ph idx="1"/>
          </p:nvPr>
        </p:nvSpPr>
        <p:spPr>
          <a:xfrm>
            <a:off x="1524000" y="1219200"/>
            <a:ext cx="7315200" cy="1447799"/>
          </a:xfrm>
        </p:spPr>
        <p:txBody>
          <a:bodyPr>
            <a:normAutofit/>
          </a:bodyPr>
          <a:lstStyle/>
          <a:p>
            <a:r>
              <a:rPr lang="en-US" dirty="0" smtClean="0"/>
              <a:t>Effect of Industrialization on Ecological Footprint:</a:t>
            </a:r>
          </a:p>
          <a:p>
            <a:pPr lvl="1"/>
            <a:r>
              <a:rPr lang="en-US" dirty="0" smtClean="0"/>
              <a:t>Prolonged excavation of non-renewable resources reduces the earth’s overall capacity to support life, while at the same time human’s are increasing demand.</a:t>
            </a:r>
          </a:p>
        </p:txBody>
      </p:sp>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pic>
        <p:nvPicPr>
          <p:cNvPr id="9" name="Picture 8" descr="06_world_debio.gif"/>
          <p:cNvPicPr>
            <a:picLocks noChangeAspect="1"/>
          </p:cNvPicPr>
          <p:nvPr/>
        </p:nvPicPr>
        <p:blipFill>
          <a:blip r:embed="rId2"/>
          <a:stretch>
            <a:fillRect/>
          </a:stretch>
        </p:blipFill>
        <p:spPr>
          <a:xfrm>
            <a:off x="1447800" y="2971800"/>
            <a:ext cx="3333750" cy="3352800"/>
          </a:xfrm>
          <a:prstGeom prst="rect">
            <a:avLst/>
          </a:prstGeom>
        </p:spPr>
      </p:pic>
      <p:pic>
        <p:nvPicPr>
          <p:cNvPr id="10" name="Picture 9" descr="06_world_efbio.gif"/>
          <p:cNvPicPr>
            <a:picLocks noChangeAspect="1"/>
          </p:cNvPicPr>
          <p:nvPr/>
        </p:nvPicPr>
        <p:blipFill>
          <a:blip r:embed="rId3"/>
          <a:stretch>
            <a:fillRect/>
          </a:stretch>
        </p:blipFill>
        <p:spPr>
          <a:xfrm>
            <a:off x="5181600" y="2971800"/>
            <a:ext cx="3333750" cy="334327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ustainability Class\footprint example.jpg"/>
          <p:cNvPicPr>
            <a:picLocks noChangeAspect="1" noChangeArrowheads="1"/>
          </p:cNvPicPr>
          <p:nvPr/>
        </p:nvPicPr>
        <p:blipFill>
          <a:blip r:embed="rId2" cstate="screen"/>
          <a:srcRect/>
          <a:stretch>
            <a:fillRect/>
          </a:stretch>
        </p:blipFill>
        <p:spPr bwMode="auto">
          <a:xfrm rot="-60000">
            <a:off x="2010645" y="199692"/>
            <a:ext cx="5476527" cy="6537156"/>
          </a:xfrm>
          <a:prstGeom prst="rect">
            <a:avLst/>
          </a:prstGeom>
          <a:noFill/>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
        <p:nvSpPr>
          <p:cNvPr id="9" name="Oval 8"/>
          <p:cNvSpPr/>
          <p:nvPr/>
        </p:nvSpPr>
        <p:spPr>
          <a:xfrm>
            <a:off x="5029200" y="57150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print example 2.jpg"/>
          <p:cNvPicPr>
            <a:picLocks noChangeAspect="1"/>
          </p:cNvPicPr>
          <p:nvPr/>
        </p:nvPicPr>
        <p:blipFill>
          <a:blip r:embed="rId2" cstate="screen"/>
          <a:srcRect/>
          <a:stretch>
            <a:fillRect/>
          </a:stretch>
        </p:blipFill>
        <p:spPr>
          <a:xfrm rot="60000">
            <a:off x="2152799" y="46135"/>
            <a:ext cx="5343628" cy="6485560"/>
          </a:xfrm>
          <a:prstGeom prst="rect">
            <a:avLst/>
          </a:prstGeom>
        </p:spPr>
      </p:pic>
      <p:sp>
        <p:nvSpPr>
          <p:cNvPr id="4" name="Text Placeholder 3"/>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solidFill>
                  <a:schemeClr val="accent1">
                    <a:lumMod val="50000"/>
                  </a:schemeClr>
                </a:solidFill>
              </a:rPr>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t>FOOTPRINTS</a:t>
            </a:r>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
        <p:nvSpPr>
          <p:cNvPr id="7" name="Oval 6"/>
          <p:cNvSpPr/>
          <p:nvPr/>
        </p:nvSpPr>
        <p:spPr>
          <a:xfrm>
            <a:off x="6172200" y="35052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60960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b="1" dirty="0"/>
              <a:t>The 19</a:t>
            </a:r>
            <a:r>
              <a:rPr lang="en-US" b="1" baseline="30000" dirty="0"/>
              <a:t>th</a:t>
            </a:r>
            <a:r>
              <a:rPr lang="en-US" b="1" dirty="0"/>
              <a:t> Century development of the Green ideal</a:t>
            </a:r>
            <a:r>
              <a:rPr lang="en-US" dirty="0"/>
              <a:t> </a:t>
            </a:r>
            <a:endParaRPr lang="en-US" dirty="0" smtClean="0"/>
          </a:p>
          <a:p>
            <a:r>
              <a:rPr lang="en-US" dirty="0" smtClean="0"/>
              <a:t>Define the following terms and historic landmarks:</a:t>
            </a:r>
          </a:p>
          <a:p>
            <a:pPr lvl="1"/>
            <a:r>
              <a:rPr lang="en-US" dirty="0" smtClean="0"/>
              <a:t>Pastoralism</a:t>
            </a:r>
            <a:r>
              <a:rPr lang="en-US" dirty="0"/>
              <a:t>, </a:t>
            </a:r>
            <a:endParaRPr lang="en-US" dirty="0" smtClean="0"/>
          </a:p>
          <a:p>
            <a:pPr lvl="1"/>
            <a:r>
              <a:rPr lang="en-US" dirty="0" smtClean="0"/>
              <a:t>The </a:t>
            </a:r>
            <a:r>
              <a:rPr lang="en-US" dirty="0"/>
              <a:t>Industrial Revolution and Cities, </a:t>
            </a:r>
            <a:endParaRPr lang="en-US" dirty="0" smtClean="0"/>
          </a:p>
          <a:p>
            <a:pPr lvl="1"/>
            <a:r>
              <a:rPr lang="en-US" dirty="0" smtClean="0"/>
              <a:t>Nature </a:t>
            </a:r>
            <a:r>
              <a:rPr lang="en-US" dirty="0"/>
              <a:t>as Commodity and the Ecological Picturesque, </a:t>
            </a:r>
            <a:endParaRPr lang="en-US" dirty="0" smtClean="0"/>
          </a:p>
          <a:p>
            <a:pPr lvl="1"/>
            <a:r>
              <a:rPr lang="en-US" dirty="0" smtClean="0"/>
              <a:t>the </a:t>
            </a:r>
            <a:r>
              <a:rPr lang="en-US" dirty="0"/>
              <a:t>American Suburb and Natural Urban </a:t>
            </a:r>
            <a:r>
              <a:rPr lang="en-US" dirty="0" smtClean="0"/>
              <a:t>Park</a:t>
            </a:r>
            <a:endParaRPr lang="en-US" dirty="0"/>
          </a:p>
          <a:p>
            <a:r>
              <a:rPr lang="en-US" dirty="0"/>
              <a:t>Homework assignment: Describe a recently designed city that has been shaped by </a:t>
            </a:r>
            <a:r>
              <a:rPr lang="en-US" dirty="0" smtClean="0"/>
              <a:t>one or more of these ideas. Conclude with how NYC must change to become </a:t>
            </a:r>
            <a:r>
              <a:rPr lang="en-US" dirty="0" err="1" smtClean="0"/>
              <a:t>sustainble</a:t>
            </a:r>
            <a:r>
              <a:rPr lang="en-US" dirty="0" smtClean="0"/>
              <a:t>. </a:t>
            </a:r>
            <a:endParaRPr lang="en-US" dirty="0"/>
          </a:p>
          <a:p>
            <a:r>
              <a:rPr lang="en-US" dirty="0"/>
              <a:t>Reading assignment: Reading from Fein or </a:t>
            </a:r>
            <a:r>
              <a:rPr lang="en-US" dirty="0" smtClean="0"/>
              <a:t>Howard</a:t>
            </a:r>
          </a:p>
          <a:p>
            <a:r>
              <a:rPr lang="en-US" dirty="0" smtClean="0"/>
              <a:t>Purchase your text book</a:t>
            </a:r>
            <a:endParaRPr lang="en-US" dirty="0"/>
          </a:p>
          <a:p>
            <a:endParaRPr lang="en-US" dirty="0" smtClean="0"/>
          </a:p>
          <a:p>
            <a:endParaRPr lang="en-US" dirty="0" smtClean="0"/>
          </a:p>
          <a:p>
            <a:endParaRPr lang="en-US" dirty="0"/>
          </a:p>
        </p:txBody>
      </p:sp>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lgn="r"/>
            <a:r>
              <a:rPr lang="en-US" smtClean="0"/>
              <a:t>OVERVIEW AND INTRODUCTION TO SUSTAINABILITY</a:t>
            </a:r>
            <a:endParaRPr lang="en-US" dirty="0"/>
          </a:p>
        </p:txBody>
      </p:sp>
      <p:pic>
        <p:nvPicPr>
          <p:cNvPr id="8" name="Picture 7" descr="FootprintEnd.jpg"/>
          <p:cNvPicPr>
            <a:picLocks noChangeAspect="1"/>
          </p:cNvPicPr>
          <p:nvPr/>
        </p:nvPicPr>
        <p:blipFill>
          <a:blip r:embed="rId2"/>
          <a:stretch>
            <a:fillRect/>
          </a:stretch>
        </p:blipFill>
        <p:spPr>
          <a:xfrm>
            <a:off x="2209800" y="762000"/>
            <a:ext cx="5417058" cy="48661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715962"/>
          </a:xfrm>
        </p:spPr>
        <p:txBody>
          <a:bodyPr>
            <a:normAutofit/>
          </a:bodyPr>
          <a:lstStyle/>
          <a:p>
            <a:r>
              <a:rPr lang="en-US" dirty="0" smtClean="0"/>
              <a:t>CLASS PROCEDURE, GOALS &amp; REQUIREMENTS</a:t>
            </a:r>
            <a:endParaRPr lang="en-US" dirty="0"/>
          </a:p>
        </p:txBody>
      </p:sp>
      <p:sp>
        <p:nvSpPr>
          <p:cNvPr id="3" name="Content Placeholder 2"/>
          <p:cNvSpPr>
            <a:spLocks noGrp="1"/>
          </p:cNvSpPr>
          <p:nvPr>
            <p:ph idx="1"/>
          </p:nvPr>
        </p:nvSpPr>
        <p:spPr>
          <a:xfrm>
            <a:off x="1371600" y="914400"/>
            <a:ext cx="7772400" cy="5638800"/>
          </a:xfrm>
        </p:spPr>
        <p:txBody>
          <a:bodyPr>
            <a:normAutofit fontScale="70000" lnSpcReduction="20000"/>
          </a:bodyPr>
          <a:lstStyle/>
          <a:p>
            <a:pPr marL="0" indent="0">
              <a:buNone/>
            </a:pPr>
            <a:r>
              <a:rPr lang="en-US" b="1" dirty="0" smtClean="0"/>
              <a:t>Bibliography  </a:t>
            </a:r>
            <a:endParaRPr lang="en-US" dirty="0"/>
          </a:p>
          <a:p>
            <a:pPr marL="0" indent="0">
              <a:buNone/>
            </a:pPr>
            <a:endParaRPr lang="en-US" dirty="0"/>
          </a:p>
          <a:p>
            <a:r>
              <a:rPr lang="en-US" dirty="0"/>
              <a:t>Campbell, Lindsay and Anne </a:t>
            </a:r>
            <a:r>
              <a:rPr lang="en-US" dirty="0" err="1"/>
              <a:t>Wiesen</a:t>
            </a:r>
            <a:r>
              <a:rPr lang="en-US" dirty="0"/>
              <a:t> editors,</a:t>
            </a:r>
            <a:r>
              <a:rPr lang="en-US" i="1" dirty="0"/>
              <a:t> Creating </a:t>
            </a:r>
            <a:r>
              <a:rPr lang="en-US" dirty="0"/>
              <a:t>Health</a:t>
            </a:r>
            <a:r>
              <a:rPr lang="en-US" i="1" dirty="0"/>
              <a:t> and Well-being through Urban Landscapes, </a:t>
            </a:r>
            <a:r>
              <a:rPr lang="en-US" dirty="0"/>
              <a:t>USDA Forest Service 2009</a:t>
            </a:r>
          </a:p>
          <a:p>
            <a:r>
              <a:rPr lang="en-US" dirty="0"/>
              <a:t>Capra, </a:t>
            </a:r>
            <a:r>
              <a:rPr lang="en-US" dirty="0" err="1"/>
              <a:t>Fritjof</a:t>
            </a:r>
            <a:r>
              <a:rPr lang="en-US" dirty="0"/>
              <a:t>, </a:t>
            </a:r>
            <a:r>
              <a:rPr lang="en-US" i="1" dirty="0"/>
              <a:t>The Web of Life.</a:t>
            </a:r>
            <a:r>
              <a:rPr lang="en-US" dirty="0"/>
              <a:t> Anchor Books, 1996</a:t>
            </a:r>
          </a:p>
          <a:p>
            <a:r>
              <a:rPr lang="en-US" dirty="0"/>
              <a:t>Di </a:t>
            </a:r>
            <a:r>
              <a:rPr lang="en-US" dirty="0" err="1"/>
              <a:t>Chiro</a:t>
            </a:r>
            <a:r>
              <a:rPr lang="en-US" dirty="0"/>
              <a:t>, Giovanna. "Nature as Community: The Convergence of Environment and Social Justice", in ed., William </a:t>
            </a:r>
            <a:r>
              <a:rPr lang="en-US" dirty="0" err="1"/>
              <a:t>Cronon</a:t>
            </a:r>
            <a:r>
              <a:rPr lang="en-US" dirty="0"/>
              <a:t>, </a:t>
            </a:r>
            <a:r>
              <a:rPr lang="en-US" i="1" dirty="0"/>
              <a:t>Uncommon Ground: Rethinking the Human Place in Nature</a:t>
            </a:r>
            <a:r>
              <a:rPr lang="en-US" dirty="0"/>
              <a:t>. New York: W. W. Norton and Company, 1996.</a:t>
            </a:r>
          </a:p>
          <a:p>
            <a:r>
              <a:rPr lang="en-US" dirty="0"/>
              <a:t>Fein, Albert.  </a:t>
            </a:r>
            <a:r>
              <a:rPr lang="en-US" i="1" dirty="0"/>
              <a:t>Frederick Law Olmstead and the American Environmental Tradition</a:t>
            </a:r>
            <a:r>
              <a:rPr lang="en-US" dirty="0"/>
              <a:t>.  New York: George </a:t>
            </a:r>
            <a:r>
              <a:rPr lang="en-US" dirty="0" err="1"/>
              <a:t>Braziller</a:t>
            </a:r>
            <a:r>
              <a:rPr lang="en-US" dirty="0"/>
              <a:t>, 1972.</a:t>
            </a:r>
          </a:p>
          <a:p>
            <a:r>
              <a:rPr lang="en-US" dirty="0"/>
              <a:t>Fishman, Robert.  </a:t>
            </a:r>
            <a:r>
              <a:rPr lang="en-US" i="1" dirty="0"/>
              <a:t>Urban Utopias in the Twentieth Century:  </a:t>
            </a:r>
            <a:r>
              <a:rPr lang="en-US" i="1" dirty="0" err="1"/>
              <a:t>Ebeneezer</a:t>
            </a:r>
            <a:r>
              <a:rPr lang="en-US" i="1" dirty="0"/>
              <a:t> Howard, Frank Lloyd Wright and Le Corbusier</a:t>
            </a:r>
            <a:r>
              <a:rPr lang="en-US" dirty="0"/>
              <a:t>.  Cambridge:  MIT Press, 1982.</a:t>
            </a:r>
          </a:p>
          <a:p>
            <a:r>
              <a:rPr lang="en-US" dirty="0"/>
              <a:t>Fox, Tom, Ian </a:t>
            </a:r>
            <a:r>
              <a:rPr lang="en-US" dirty="0" err="1"/>
              <a:t>Koeppel</a:t>
            </a:r>
            <a:r>
              <a:rPr lang="en-US" dirty="0"/>
              <a:t> and Susan </a:t>
            </a:r>
            <a:r>
              <a:rPr lang="en-US" dirty="0" err="1"/>
              <a:t>Kellam</a:t>
            </a:r>
            <a:r>
              <a:rPr lang="en-US" dirty="0"/>
              <a:t>.  </a:t>
            </a:r>
            <a:r>
              <a:rPr lang="en-US" i="1" dirty="0"/>
              <a:t>Struggle for Space, The greening of N.Y.C. 1970-1984.  </a:t>
            </a:r>
            <a:r>
              <a:rPr lang="en-US" dirty="0"/>
              <a:t>New York; Neighborhood Open Space Coalition, 1985.</a:t>
            </a:r>
          </a:p>
          <a:p>
            <a:r>
              <a:rPr lang="en-US" dirty="0"/>
              <a:t>Guy, Simon.  “Reinterpreting Sustainable Architecture: The Place of Technology”, Journal of Architectural Education. February 2001.</a:t>
            </a:r>
          </a:p>
          <a:p>
            <a:r>
              <a:rPr lang="en-US" dirty="0"/>
              <a:t>Hester, Randolph. </a:t>
            </a:r>
            <a:r>
              <a:rPr lang="en-US" i="1" dirty="0"/>
              <a:t>Design for Ecological Democracy</a:t>
            </a:r>
            <a:r>
              <a:rPr lang="en-US" dirty="0"/>
              <a:t>. Cambridge: MIT Press, 2006</a:t>
            </a:r>
          </a:p>
          <a:p>
            <a:r>
              <a:rPr lang="en-US" dirty="0"/>
              <a:t>Howard, </a:t>
            </a:r>
            <a:r>
              <a:rPr lang="en-US" dirty="0" err="1"/>
              <a:t>Ebeneezer</a:t>
            </a:r>
            <a:r>
              <a:rPr lang="en-US" dirty="0"/>
              <a:t>.  </a:t>
            </a:r>
            <a:r>
              <a:rPr lang="en-US" i="1" dirty="0"/>
              <a:t>Garden Cities of To-morrow</a:t>
            </a:r>
            <a:r>
              <a:rPr lang="en-US" dirty="0"/>
              <a:t>.  ed. F.J. Osborn. London: Faber and Faber, 1945.</a:t>
            </a:r>
          </a:p>
          <a:p>
            <a:r>
              <a:rPr lang="en-US" dirty="0"/>
              <a:t>Jacobs, Jane.  </a:t>
            </a:r>
            <a:r>
              <a:rPr lang="en-US" i="1" dirty="0"/>
              <a:t>The Death and Life of Great American Cities</a:t>
            </a:r>
            <a:r>
              <a:rPr lang="en-US" dirty="0"/>
              <a:t>.  New York: Random House, 1961</a:t>
            </a:r>
            <a:r>
              <a:rPr lang="en-US" dirty="0" smtClean="0"/>
              <a:t>.</a:t>
            </a:r>
          </a:p>
          <a:p>
            <a:r>
              <a:rPr lang="en-US" dirty="0"/>
              <a:t>Leopold, Aldo.  </a:t>
            </a:r>
            <a:r>
              <a:rPr lang="en-US" i="1" dirty="0"/>
              <a:t>A Sand County Almanac</a:t>
            </a:r>
            <a:r>
              <a:rPr lang="en-US" dirty="0"/>
              <a:t>.  New York:  Oxford University Press, 1949.</a:t>
            </a:r>
          </a:p>
          <a:p>
            <a:endParaRPr lang="en-US" dirty="0"/>
          </a:p>
          <a:p>
            <a:pPr marL="457200" lvl="1" indent="0">
              <a:buNone/>
            </a:pPr>
            <a:endParaRPr lang="en-US" sz="3200" dirty="0" smtClean="0"/>
          </a:p>
          <a:p>
            <a:pPr lvl="1"/>
            <a:endParaRPr lang="en-US" dirty="0" smtClean="0"/>
          </a:p>
          <a:p>
            <a:pPr lvl="1"/>
            <a:endParaRPr lang="en-US" dirty="0" smtClean="0"/>
          </a:p>
          <a:p>
            <a:pPr>
              <a:buNone/>
            </a:pPr>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solidFill>
                  <a:schemeClr val="accent1">
                    <a:lumMod val="50000"/>
                  </a:schemeClr>
                </a:solidFill>
              </a:rPr>
              <a:t>INTRODUCTIONS</a:t>
            </a:r>
          </a:p>
          <a:p>
            <a:r>
              <a:rPr lang="en-US" dirty="0" smtClean="0"/>
              <a:t>PROCEDURE, GOALS, &amp; REQ’S</a:t>
            </a:r>
          </a:p>
          <a:p>
            <a:r>
              <a:rPr lang="en-US" dirty="0" smtClean="0">
                <a:solidFill>
                  <a:schemeClr val="accent1">
                    <a:lumMod val="50000"/>
                  </a:schemeClr>
                </a:solidFill>
              </a:rPr>
              <a:t>SUSTAINABILITY</a:t>
            </a:r>
          </a:p>
          <a:p>
            <a:r>
              <a:rPr lang="en-US" dirty="0" smtClean="0">
                <a:solidFill>
                  <a:schemeClr val="accent1">
                    <a:lumMod val="50000"/>
                  </a:schemeClr>
                </a:solidFill>
              </a:rPr>
              <a:t>HISTORY</a:t>
            </a:r>
          </a:p>
          <a:p>
            <a:r>
              <a:rPr lang="en-US" dirty="0" smtClean="0">
                <a:solidFill>
                  <a:schemeClr val="accent1">
                    <a:lumMod val="50000"/>
                  </a:schemeClr>
                </a:solidFill>
              </a:rPr>
              <a:t>ORGANIZATIONS</a:t>
            </a:r>
          </a:p>
          <a:p>
            <a:r>
              <a:rPr lang="en-US" dirty="0" smtClean="0">
                <a:solidFill>
                  <a:schemeClr val="accent1">
                    <a:lumMod val="50000"/>
                  </a:schemeClr>
                </a:solidFill>
              </a:rPr>
              <a:t>VOCABULARY</a:t>
            </a:r>
          </a:p>
          <a:p>
            <a:r>
              <a:rPr lang="en-US" dirty="0" smtClean="0">
                <a:solidFill>
                  <a:schemeClr val="accent1">
                    <a:lumMod val="50000"/>
                  </a:schemeClr>
                </a:solidFill>
              </a:rPr>
              <a:t>FOOTPRINTS</a:t>
            </a:r>
          </a:p>
          <a:p>
            <a:endParaRPr lang="en-US" dirty="0"/>
          </a:p>
        </p:txBody>
      </p:sp>
      <p:sp>
        <p:nvSpPr>
          <p:cNvPr id="5" name="Footer Placeholder 4"/>
          <p:cNvSpPr>
            <a:spLocks noGrp="1"/>
          </p:cNvSpPr>
          <p:nvPr>
            <p:ph type="ftr" sz="quarter" idx="3"/>
          </p:nvPr>
        </p:nvSpPr>
        <p:spPr/>
        <p:txBody>
          <a:bodyPr/>
          <a:lstStyle/>
          <a:p>
            <a:pPr algn="r"/>
            <a:r>
              <a:rPr lang="en-US" dirty="0" smtClean="0"/>
              <a:t>OVERVIEW AND INTRODUCTION TO SUSTAINABILITY</a:t>
            </a:r>
            <a:endParaRPr lang="en-US" dirty="0"/>
          </a:p>
        </p:txBody>
      </p:sp>
    </p:spTree>
    <p:extLst>
      <p:ext uri="{BB962C8B-B14F-4D97-AF65-F5344CB8AC3E}">
        <p14:creationId xmlns:p14="http://schemas.microsoft.com/office/powerpoint/2010/main" val="4263111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 2450 POWERPOINT TEMPLATE">
  <a:themeElements>
    <a:clrScheme name="ARCH 2450">
      <a:dk1>
        <a:srgbClr val="000000"/>
      </a:dk1>
      <a:lt1>
        <a:srgbClr val="FFFFFF"/>
      </a:lt1>
      <a:dk2>
        <a:srgbClr val="9BBB59"/>
      </a:dk2>
      <a:lt2>
        <a:srgbClr val="FFFFFF"/>
      </a:lt2>
      <a:accent1>
        <a:srgbClr val="4F81BD"/>
      </a:accent1>
      <a:accent2>
        <a:srgbClr val="4BACC6"/>
      </a:accent2>
      <a:accent3>
        <a:srgbClr val="9BBB59"/>
      </a:accent3>
      <a:accent4>
        <a:srgbClr val="0000FF"/>
      </a:accent4>
      <a:accent5>
        <a:srgbClr val="B7DDE8"/>
      </a:accent5>
      <a:accent6>
        <a:srgbClr val="F79646"/>
      </a:accent6>
      <a:hlink>
        <a:srgbClr val="7F7F7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4909</TotalTime>
  <Words>4214</Words>
  <Application>Microsoft Office PowerPoint</Application>
  <PresentationFormat>On-screen Show (4:3)</PresentationFormat>
  <Paragraphs>1119</Paragraphs>
  <Slides>86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Franklin Gothic Medium</vt:lpstr>
      <vt:lpstr>Swis721 Blk BT</vt:lpstr>
      <vt:lpstr>Times New Roman</vt:lpstr>
      <vt:lpstr>Wingdings</vt:lpstr>
      <vt:lpstr>ARCH 2450 POWERPOINT TEMPLATE</vt:lpstr>
      <vt:lpstr>OVERVIEW AND INTRODUCTION TO SUSTAINABILITY AND PRACTICE</vt:lpstr>
      <vt:lpstr>OUTLINE</vt:lpstr>
      <vt:lpstr>INTRODUCTIONS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CLASS PROCEDURE, GOALS &amp; REQUIREMENTS</vt:lpstr>
      <vt:lpstr>OVERVIEW AND INTRODUCTION TO SUSTAINABILITY</vt:lpstr>
      <vt:lpstr>OUTLINE</vt:lpstr>
      <vt:lpstr>WHAT IS SUSTAINABILITY?</vt:lpstr>
      <vt:lpstr>WHAT IS SUSTAINABILITY</vt:lpstr>
      <vt:lpstr>WHAT IS SUSTAINABILITY</vt:lpstr>
      <vt:lpstr>WHAT IS SUSTAINABILITY</vt:lpstr>
      <vt:lpstr>OUTLINE</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PowerPoint Presentation</vt:lpstr>
      <vt:lpstr>HISTORY OF CURRENT PROBLEMS</vt:lpstr>
      <vt:lpstr>HISTORY OF CURRENT PROBLEMS</vt:lpstr>
      <vt:lpstr>HISTORY OF CURRENT PROBLEMS</vt:lpstr>
      <vt:lpstr>HISTORY OF CURRENT PROBLEMS</vt:lpstr>
      <vt:lpstr>HISTORY OF CURRENT PROBLEMS</vt:lpstr>
      <vt:lpstr>PowerPoint Presentation</vt:lpstr>
      <vt:lpstr>HISTORY OF CURRENT PROBLEMS</vt:lpstr>
      <vt:lpstr>PowerPoint Presentation</vt:lpstr>
      <vt:lpstr>PowerPoint Presentation</vt:lpstr>
      <vt:lpstr>PowerPoint Presentation</vt:lpstr>
      <vt:lpstr>PowerPoint Presentation</vt:lpstr>
      <vt:lpstr>PowerPoint Presentation</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HISTORY OF CURRENT PROBLEMS</vt:lpstr>
      <vt:lpstr>PowerPoint Presentation</vt:lpstr>
      <vt:lpstr>HISTORY OF CURRENT PROBLEMS</vt:lpstr>
      <vt:lpstr>HISTORY OF CURRENT PROBLEMS</vt:lpstr>
      <vt:lpstr>HISTORY OF CURRENT PROBLEMS</vt:lpstr>
      <vt:lpstr>HISTORY OF CURRENT PROBLEMS</vt:lpstr>
      <vt:lpstr>HISTORY OF CURRENT PROBLEMS</vt:lpstr>
      <vt:lpstr>HISTORY OF CURRENT PROBLEMS</vt:lpstr>
      <vt:lpstr>OUTLINE</vt:lpstr>
      <vt:lpstr>THE USGBC &amp; OTHER GREEN ORGANIZATIONS</vt:lpstr>
      <vt:lpstr>THE USGBC &amp; OTHER GREEN ORGANIZATIONS</vt:lpstr>
      <vt:lpstr>THE USGBC &amp; OTHER GREEN ORGANIZATIONS</vt:lpstr>
      <vt:lpstr>THE USGBC &amp; OTHER GREEN ORGANIZATIONS</vt:lpstr>
      <vt:lpstr>THE USGBC &amp; OTHER GREEN ORGANIZATIONS</vt:lpstr>
      <vt:lpstr>THE USGBC &amp; OTHER GREEN ORGANIZATIONS</vt:lpstr>
      <vt:lpstr>THE USGBC &amp; OTHER GREEN ORGANIZATIONS</vt:lpstr>
      <vt:lpstr>OUTLINE</vt:lpstr>
      <vt:lpstr>ECOLOGICAL FOOTPRINT</vt:lpstr>
      <vt:lpstr>ECOLOGICAL FOOTPRINT</vt:lpstr>
      <vt:lpstr>ECOLOGICAL FOOTPRINT</vt:lpstr>
      <vt:lpstr>ECOLOGICAL FOOTPRINT</vt:lpstr>
      <vt:lpstr>ECOLOGICAL FOOTPRINT</vt:lpstr>
      <vt:lpstr>PowerPoint Presentation</vt:lpstr>
      <vt:lpstr>PowerPoint Presentation</vt:lpstr>
      <vt:lpstr>HOMEWORK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INTRODUCTION TO SUSTAINABILITY</dc:title>
  <dc:creator>Carmen Trudell</dc:creator>
  <cp:lastModifiedBy>Professor Professor</cp:lastModifiedBy>
  <cp:revision>76</cp:revision>
  <dcterms:created xsi:type="dcterms:W3CDTF">2008-07-24T23:59:39Z</dcterms:created>
  <dcterms:modified xsi:type="dcterms:W3CDTF">2014-01-28T01:31:55Z</dcterms:modified>
</cp:coreProperties>
</file>