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290" autoAdjust="0"/>
  </p:normalViewPr>
  <p:slideViewPr>
    <p:cSldViewPr snapToGrid="0" snapToObjects="1">
      <p:cViewPr varScale="1">
        <p:scale>
          <a:sx n="101" d="100"/>
          <a:sy n="101" d="100"/>
        </p:scale>
        <p:origin x="-7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E984AB16-CEE9-8946-926F-387F45A0AAFF}" type="datetimeFigureOut">
              <a:rPr lang="en-US" smtClean="0"/>
              <a:t>5/14/20</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A8401CFD-B45C-1D4A-897D-F21DBC3BC0F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4AB16-CEE9-8946-926F-387F45A0AAFF}" type="datetimeFigureOut">
              <a:rPr lang="en-US" smtClean="0"/>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01CFD-B45C-1D4A-897D-F21DBC3BC0F5}" type="slidenum">
              <a:rPr lang="en-US" smtClean="0"/>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E984AB16-CEE9-8946-926F-387F45A0AAFF}" type="datetimeFigureOut">
              <a:rPr lang="en-US" smtClean="0"/>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E984AB16-CEE9-8946-926F-387F45A0AAFF}" type="datetimeFigureOut">
              <a:rPr lang="en-US" smtClean="0"/>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84AB16-CEE9-8946-926F-387F45A0AAFF}" type="datetimeFigureOut">
              <a:rPr lang="en-US" smtClean="0"/>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84AB16-CEE9-8946-926F-387F45A0AAFF}" type="datetimeFigureOut">
              <a:rPr lang="en-US" smtClean="0"/>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84AB16-CEE9-8946-926F-387F45A0AAFF}" type="datetimeFigureOut">
              <a:rPr lang="en-US" smtClean="0"/>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E984AB16-CEE9-8946-926F-387F45A0AAFF}" type="datetimeFigureOut">
              <a:rPr lang="en-US" smtClean="0"/>
              <a:t>5/14/20</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4AB16-CEE9-8946-926F-387F45A0AAFF}" type="datetimeFigureOut">
              <a:rPr lang="en-US" smtClean="0"/>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984AB16-CEE9-8946-926F-387F45A0AAFF}" type="datetimeFigureOut">
              <a:rPr lang="en-US" smtClean="0"/>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84AB16-CEE9-8946-926F-387F45A0AAFF}" type="datetimeFigureOut">
              <a:rPr lang="en-US" smtClean="0"/>
              <a:t>5/14/20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84AB16-CEE9-8946-926F-387F45A0AAFF}" type="datetimeFigureOut">
              <a:rPr lang="en-US" smtClean="0"/>
              <a:t>5/14/20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E984AB16-CEE9-8946-926F-387F45A0AAFF}" type="datetimeFigureOut">
              <a:rPr lang="en-US" smtClean="0"/>
              <a:t>5/14/20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E984AB16-CEE9-8946-926F-387F45A0AAFF}" type="datetimeFigureOut">
              <a:rPr lang="en-US" smtClean="0"/>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01CFD-B45C-1D4A-897D-F21DBC3BC0F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E984AB16-CEE9-8946-926F-387F45A0AAFF}" type="datetimeFigureOut">
              <a:rPr lang="en-US" smtClean="0"/>
              <a:t>5/14/20</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A8401CFD-B45C-1D4A-897D-F21DBC3BC0F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160" y="725974"/>
            <a:ext cx="7175351" cy="1793167"/>
          </a:xfrm>
        </p:spPr>
        <p:txBody>
          <a:bodyPr/>
          <a:lstStyle/>
          <a:p>
            <a:pPr marL="182880" indent="0" algn="ctr">
              <a:buNone/>
            </a:pPr>
            <a:r>
              <a:rPr lang="en-US" sz="3200" dirty="0"/>
              <a:t>New York City College of Technology</a:t>
            </a:r>
            <a:br>
              <a:rPr lang="en-US" sz="3200" dirty="0"/>
            </a:br>
            <a:r>
              <a:rPr lang="en-US" sz="3200" dirty="0"/>
              <a:t>Department of Dental Hygiene</a:t>
            </a:r>
            <a:br>
              <a:rPr lang="en-US" sz="3200" dirty="0"/>
            </a:br>
            <a:r>
              <a:rPr lang="en-US" sz="3200" dirty="0" smtClean="0"/>
              <a:t>Case </a:t>
            </a:r>
            <a:r>
              <a:rPr lang="en-US" sz="3200" dirty="0"/>
              <a:t>Presentation</a:t>
            </a:r>
          </a:p>
        </p:txBody>
      </p:sp>
      <p:sp>
        <p:nvSpPr>
          <p:cNvPr id="3" name="Subtitle 2"/>
          <p:cNvSpPr>
            <a:spLocks noGrp="1"/>
          </p:cNvSpPr>
          <p:nvPr>
            <p:ph type="subTitle" idx="1"/>
          </p:nvPr>
        </p:nvSpPr>
        <p:spPr>
          <a:xfrm>
            <a:off x="1473795" y="4585369"/>
            <a:ext cx="5637010" cy="1349296"/>
          </a:xfrm>
        </p:spPr>
        <p:txBody>
          <a:bodyPr>
            <a:normAutofit/>
          </a:bodyPr>
          <a:lstStyle/>
          <a:p>
            <a:pPr algn="ctr"/>
            <a:r>
              <a:rPr lang="en-US" sz="3000" dirty="0" smtClean="0"/>
              <a:t>       Angie Vargas-Kawall</a:t>
            </a:r>
          </a:p>
          <a:p>
            <a:endParaRPr lang="en-US" dirty="0" smtClean="0"/>
          </a:p>
          <a:p>
            <a:endParaRPr lang="en-US" dirty="0"/>
          </a:p>
        </p:txBody>
      </p:sp>
    </p:spTree>
    <p:extLst>
      <p:ext uri="{BB962C8B-B14F-4D97-AF65-F5344CB8AC3E}">
        <p14:creationId xmlns:p14="http://schemas.microsoft.com/office/powerpoint/2010/main" val="38022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Hypothyroidism</a:t>
            </a:r>
            <a:endParaRPr lang="en-US" dirty="0"/>
          </a:p>
        </p:txBody>
      </p:sp>
      <p:sp>
        <p:nvSpPr>
          <p:cNvPr id="3" name="Content Placeholder 2"/>
          <p:cNvSpPr>
            <a:spLocks noGrp="1"/>
          </p:cNvSpPr>
          <p:nvPr>
            <p:ph idx="1"/>
          </p:nvPr>
        </p:nvSpPr>
        <p:spPr>
          <a:xfrm>
            <a:off x="900112" y="1728843"/>
            <a:ext cx="7345363" cy="4635748"/>
          </a:xfrm>
        </p:spPr>
        <p:txBody>
          <a:bodyPr>
            <a:normAutofit fontScale="85000" lnSpcReduction="10000"/>
          </a:bodyPr>
          <a:lstStyle/>
          <a:p>
            <a:pPr marL="0" indent="0" algn="just">
              <a:buNone/>
            </a:pPr>
            <a:r>
              <a:rPr lang="en-US" dirty="0" smtClean="0">
                <a:solidFill>
                  <a:srgbClr val="000000"/>
                </a:solidFill>
              </a:rPr>
              <a:t>Hypothyroidism cannot be cured, but it can be controlled. The treatment is to replace the amount of hormone the persons thyroid cannot make on his/her own. </a:t>
            </a:r>
          </a:p>
          <a:p>
            <a:pPr marL="0" indent="0" algn="just">
              <a:buNone/>
            </a:pPr>
            <a:r>
              <a:rPr lang="en-US" dirty="0" smtClean="0">
                <a:solidFill>
                  <a:srgbClr val="000000"/>
                </a:solidFill>
              </a:rPr>
              <a:t>Synthetic thyroxine pills contain hormone similar to T4 (hormone that the thyroid produces). The most common medication is Levothyroxine. The dose is based on what is ideal for the patient. </a:t>
            </a:r>
          </a:p>
          <a:p>
            <a:pPr marL="0" indent="0" algn="just">
              <a:buNone/>
            </a:pPr>
            <a:r>
              <a:rPr lang="en-US" dirty="0" smtClean="0">
                <a:solidFill>
                  <a:srgbClr val="000000"/>
                </a:solidFill>
              </a:rPr>
              <a:t>Ms. V is currently being treated with Levothyroxine </a:t>
            </a:r>
            <a:r>
              <a:rPr lang="en-US" dirty="0" smtClean="0">
                <a:solidFill>
                  <a:srgbClr val="000000"/>
                </a:solidFill>
              </a:rPr>
              <a:t>0.05mg</a:t>
            </a:r>
            <a:r>
              <a:rPr lang="en-US" dirty="0" smtClean="0">
                <a:solidFill>
                  <a:srgbClr val="000000"/>
                </a:solidFill>
              </a:rPr>
              <a:t>/day.</a:t>
            </a:r>
          </a:p>
          <a:p>
            <a:pPr marL="0" indent="0" algn="just">
              <a:buNone/>
            </a:pPr>
            <a:r>
              <a:rPr lang="en-US" u="sng" dirty="0" smtClean="0">
                <a:solidFill>
                  <a:srgbClr val="000000"/>
                </a:solidFill>
              </a:rPr>
              <a:t>References: </a:t>
            </a:r>
          </a:p>
          <a:p>
            <a:pPr marL="0" indent="0" algn="just">
              <a:buNone/>
            </a:pPr>
            <a:r>
              <a:rPr lang="en-US" dirty="0">
                <a:solidFill>
                  <a:srgbClr val="000000"/>
                </a:solidFill>
              </a:rPr>
              <a:t>https://www.thyroid.org/hypothyroidism/</a:t>
            </a:r>
          </a:p>
          <a:p>
            <a:pPr marL="0" indent="0" algn="just">
              <a:buNone/>
            </a:pPr>
            <a:r>
              <a:rPr lang="en-US" dirty="0">
                <a:solidFill>
                  <a:srgbClr val="000000"/>
                </a:solidFill>
              </a:rPr>
              <a:t>https://www.niddk.nih.gov/health-information/endocrine-diseases/hypothyroidism</a:t>
            </a:r>
          </a:p>
          <a:p>
            <a:pPr marL="0" indent="0">
              <a:buNone/>
            </a:pPr>
            <a:endParaRPr lang="en-US" u="sng" dirty="0" smtClean="0"/>
          </a:p>
          <a:p>
            <a:pPr marL="0" indent="0">
              <a:buNone/>
            </a:pPr>
            <a:endParaRPr lang="en-US" dirty="0"/>
          </a:p>
        </p:txBody>
      </p:sp>
    </p:spTree>
    <p:extLst>
      <p:ext uri="{BB962C8B-B14F-4D97-AF65-F5344CB8AC3E}">
        <p14:creationId xmlns:p14="http://schemas.microsoft.com/office/powerpoint/2010/main" val="223819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 Hygiene Management</a:t>
            </a:r>
            <a:endParaRPr lang="en-US" dirty="0"/>
          </a:p>
        </p:txBody>
      </p:sp>
      <p:sp>
        <p:nvSpPr>
          <p:cNvPr id="3" name="Content Placeholder 2"/>
          <p:cNvSpPr>
            <a:spLocks noGrp="1"/>
          </p:cNvSpPr>
          <p:nvPr>
            <p:ph idx="1"/>
          </p:nvPr>
        </p:nvSpPr>
        <p:spPr>
          <a:xfrm>
            <a:off x="900112" y="1713544"/>
            <a:ext cx="7345363" cy="4773443"/>
          </a:xfrm>
        </p:spPr>
        <p:txBody>
          <a:bodyPr>
            <a:normAutofit fontScale="55000" lnSpcReduction="20000"/>
          </a:bodyPr>
          <a:lstStyle/>
          <a:p>
            <a:pPr marL="0" indent="0" algn="just">
              <a:buNone/>
            </a:pPr>
            <a:r>
              <a:rPr lang="en-US" sz="2900" dirty="0">
                <a:solidFill>
                  <a:srgbClr val="000000"/>
                </a:solidFill>
              </a:rPr>
              <a:t>The dental hygienist should consult with the physician before proceeding with any dental hygiene treatment for all medical conditions.</a:t>
            </a:r>
          </a:p>
          <a:p>
            <a:pPr marL="0" indent="0" algn="just">
              <a:buNone/>
            </a:pPr>
            <a:r>
              <a:rPr lang="en-US" sz="2900" dirty="0" smtClean="0">
                <a:solidFill>
                  <a:srgbClr val="000000"/>
                </a:solidFill>
              </a:rPr>
              <a:t>There are no contraindications to any dental hygiene care for heart murmur, pituitary adenoma and hypothyroidism. </a:t>
            </a:r>
          </a:p>
          <a:p>
            <a:pPr marL="0" indent="0" algn="just">
              <a:buNone/>
            </a:pPr>
            <a:r>
              <a:rPr lang="en-US" sz="2900" dirty="0" smtClean="0">
                <a:solidFill>
                  <a:srgbClr val="000000"/>
                </a:solidFill>
              </a:rPr>
              <a:t>Cabergoline may effect dental treatment due to causing xerostomia, toothaches, and throat irritation. Vasoconstrictor should be used with caution because Cabergoline may cause vasoconstricting effects.</a:t>
            </a:r>
          </a:p>
          <a:p>
            <a:pPr marL="0" indent="0" algn="just">
              <a:buNone/>
            </a:pPr>
            <a:r>
              <a:rPr lang="en-US" sz="2900" dirty="0" smtClean="0">
                <a:solidFill>
                  <a:srgbClr val="000000"/>
                </a:solidFill>
              </a:rPr>
              <a:t>No precautions are necessary when using a vasoconstrictor for a patient who is controlled under Levothyroxine. </a:t>
            </a:r>
            <a:r>
              <a:rPr lang="en-US" sz="2900" dirty="0">
                <a:solidFill>
                  <a:srgbClr val="000000"/>
                </a:solidFill>
              </a:rPr>
              <a:t>The clinician must take into consideration delayed healing </a:t>
            </a:r>
            <a:r>
              <a:rPr lang="en-US" sz="2900" dirty="0" smtClean="0">
                <a:solidFill>
                  <a:srgbClr val="000000"/>
                </a:solidFill>
              </a:rPr>
              <a:t>for patients with Hypothyroidism.  </a:t>
            </a:r>
          </a:p>
          <a:p>
            <a:pPr marL="0" indent="0" algn="just">
              <a:buNone/>
            </a:pPr>
            <a:r>
              <a:rPr lang="en-US" sz="2900" u="sng" dirty="0" smtClean="0">
                <a:solidFill>
                  <a:srgbClr val="000000"/>
                </a:solidFill>
              </a:rPr>
              <a:t>References:</a:t>
            </a:r>
            <a:endParaRPr lang="en-US" sz="2900" u="sng" dirty="0">
              <a:solidFill>
                <a:srgbClr val="000000"/>
              </a:solidFill>
            </a:endParaRPr>
          </a:p>
          <a:p>
            <a:pPr marL="0" indent="0" algn="just">
              <a:buNone/>
            </a:pPr>
            <a:r>
              <a:rPr lang="en-US" sz="2900" dirty="0" smtClean="0">
                <a:solidFill>
                  <a:srgbClr val="000000"/>
                </a:solidFill>
              </a:rPr>
              <a:t>http</a:t>
            </a:r>
            <a:r>
              <a:rPr lang="en-US" sz="2900" dirty="0">
                <a:solidFill>
                  <a:srgbClr val="000000"/>
                </a:solidFill>
              </a:rPr>
              <a:t>://www.jscisociety.com/article.asp?issn=0974-5009;year=2016;volume=43;issue=1;spage=34;epage=37;aulast=</a:t>
            </a:r>
            <a:r>
              <a:rPr lang="en-US" sz="2900" dirty="0" smtClean="0">
                <a:solidFill>
                  <a:srgbClr val="000000"/>
                </a:solidFill>
              </a:rPr>
              <a:t>Kothiwale</a:t>
            </a:r>
          </a:p>
          <a:p>
            <a:pPr marL="0" indent="0" algn="just">
              <a:buNone/>
            </a:pPr>
            <a:r>
              <a:rPr lang="en-US" sz="2900" dirty="0" smtClean="0">
                <a:solidFill>
                  <a:srgbClr val="000000"/>
                </a:solidFill>
              </a:rPr>
              <a:t>Lexicomp Drug Information Handbook for Dentistry- Including Oral Medicine for Medically Compromised Patients &amp; Specific Oral Conditions 24</a:t>
            </a:r>
            <a:r>
              <a:rPr lang="en-US" sz="2900" baseline="30000" dirty="0" smtClean="0">
                <a:solidFill>
                  <a:srgbClr val="000000"/>
                </a:solidFill>
              </a:rPr>
              <a:t>th</a:t>
            </a:r>
            <a:r>
              <a:rPr lang="en-US" sz="2900" dirty="0" smtClean="0">
                <a:solidFill>
                  <a:srgbClr val="000000"/>
                </a:solidFill>
              </a:rPr>
              <a:t> Edition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329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1667645"/>
            <a:ext cx="7345363" cy="4397876"/>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t>Comprehensive Assessments</a:t>
            </a:r>
            <a:endParaRPr lang="en-US" sz="3600" dirty="0"/>
          </a:p>
        </p:txBody>
      </p:sp>
    </p:spTree>
    <p:extLst>
      <p:ext uri="{BB962C8B-B14F-4D97-AF65-F5344CB8AC3E}">
        <p14:creationId xmlns:p14="http://schemas.microsoft.com/office/powerpoint/2010/main" val="100397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164" y="886397"/>
            <a:ext cx="8637830" cy="2897327"/>
          </a:xfrm>
          <a:prstGeom prst="rect">
            <a:avLst/>
          </a:prstGeom>
        </p:spPr>
      </p:pic>
      <p:sp>
        <p:nvSpPr>
          <p:cNvPr id="10" name="Title 9"/>
          <p:cNvSpPr>
            <a:spLocks noGrp="1"/>
          </p:cNvSpPr>
          <p:nvPr>
            <p:ph type="title"/>
          </p:nvPr>
        </p:nvSpPr>
        <p:spPr>
          <a:xfrm>
            <a:off x="900113" y="244158"/>
            <a:ext cx="7345362" cy="642239"/>
          </a:xfrm>
        </p:spPr>
        <p:txBody>
          <a:bodyPr>
            <a:normAutofit fontScale="90000"/>
          </a:bodyPr>
          <a:lstStyle/>
          <a:p>
            <a:r>
              <a:rPr lang="en-US" dirty="0" smtClean="0"/>
              <a:t>Radiographs</a:t>
            </a:r>
            <a:endParaRPr lang="en-US" dirty="0"/>
          </a:p>
        </p:txBody>
      </p:sp>
      <p:sp>
        <p:nvSpPr>
          <p:cNvPr id="13" name="Content Placeholder 12"/>
          <p:cNvSpPr>
            <a:spLocks noGrp="1"/>
          </p:cNvSpPr>
          <p:nvPr>
            <p:ph idx="1"/>
          </p:nvPr>
        </p:nvSpPr>
        <p:spPr>
          <a:xfrm>
            <a:off x="406880" y="3783724"/>
            <a:ext cx="8359524" cy="2632731"/>
          </a:xfrm>
        </p:spPr>
        <p:txBody>
          <a:bodyPr>
            <a:normAutofit fontScale="55000" lnSpcReduction="20000"/>
          </a:bodyPr>
          <a:lstStyle/>
          <a:p>
            <a:r>
              <a:rPr lang="en-US" dirty="0" smtClean="0">
                <a:solidFill>
                  <a:srgbClr val="000000"/>
                </a:solidFill>
              </a:rPr>
              <a:t>Radiographic evidence of localized moderate bone loss present on molars/premolars on all quadrants. Localized minimal bone loss on upper and lower anterior teeth.</a:t>
            </a:r>
          </a:p>
          <a:p>
            <a:r>
              <a:rPr lang="en-US" dirty="0">
                <a:solidFill>
                  <a:srgbClr val="000000"/>
                </a:solidFill>
              </a:rPr>
              <a:t>Radiographic evidence of suspicious carious lesions on #2-M, #3-D, #4-D, #11-D, #13-D, #14-D, #15-M, #16-O, and #30-M</a:t>
            </a:r>
            <a:r>
              <a:rPr lang="en-US" dirty="0" smtClean="0">
                <a:solidFill>
                  <a:srgbClr val="000000"/>
                </a:solidFill>
              </a:rPr>
              <a:t>.</a:t>
            </a:r>
          </a:p>
          <a:p>
            <a:pPr algn="just"/>
            <a:r>
              <a:rPr lang="en-US" dirty="0">
                <a:solidFill>
                  <a:srgbClr val="000000"/>
                </a:solidFill>
              </a:rPr>
              <a:t>Composite restoration on #3-OL.</a:t>
            </a:r>
          </a:p>
          <a:p>
            <a:pPr algn="just"/>
            <a:r>
              <a:rPr lang="en-US" dirty="0">
                <a:solidFill>
                  <a:srgbClr val="000000"/>
                </a:solidFill>
              </a:rPr>
              <a:t>Amalgam restorations on #14-O, #</a:t>
            </a:r>
            <a:r>
              <a:rPr lang="en-US" dirty="0" smtClean="0">
                <a:solidFill>
                  <a:srgbClr val="000000"/>
                </a:solidFill>
              </a:rPr>
              <a:t>15-O, #</a:t>
            </a:r>
            <a:r>
              <a:rPr lang="en-US" dirty="0">
                <a:solidFill>
                  <a:srgbClr val="000000"/>
                </a:solidFill>
              </a:rPr>
              <a:t>18-O, #19-OB, #30-O, #31-O, and #32-O. </a:t>
            </a:r>
            <a:endParaRPr lang="en-US" dirty="0" smtClean="0">
              <a:solidFill>
                <a:srgbClr val="000000"/>
              </a:solidFill>
            </a:endParaRPr>
          </a:p>
          <a:p>
            <a:pPr algn="just"/>
            <a:r>
              <a:rPr lang="en-US" dirty="0" smtClean="0">
                <a:solidFill>
                  <a:srgbClr val="000000"/>
                </a:solidFill>
              </a:rPr>
              <a:t>Extrusion on #16.</a:t>
            </a:r>
          </a:p>
          <a:p>
            <a:pPr algn="just"/>
            <a:r>
              <a:rPr lang="en-US" dirty="0" smtClean="0">
                <a:solidFill>
                  <a:srgbClr val="000000"/>
                </a:solidFill>
              </a:rPr>
              <a:t>Localized interproximal subgingival calculus on molars and premolars.</a:t>
            </a:r>
          </a:p>
          <a:p>
            <a:pPr algn="just"/>
            <a:endParaRPr lang="en-US" dirty="0" smtClean="0"/>
          </a:p>
          <a:p>
            <a:pPr algn="just"/>
            <a:endParaRPr lang="en-US" dirty="0" smtClean="0"/>
          </a:p>
          <a:p>
            <a:pPr algn="just"/>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59433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Clinical Findings</a:t>
            </a:r>
            <a:endParaRPr lang="en-US" dirty="0"/>
          </a:p>
        </p:txBody>
      </p:sp>
      <p:sp>
        <p:nvSpPr>
          <p:cNvPr id="3" name="Content Placeholder 2"/>
          <p:cNvSpPr>
            <a:spLocks noGrp="1"/>
          </p:cNvSpPr>
          <p:nvPr>
            <p:ph idx="1"/>
          </p:nvPr>
        </p:nvSpPr>
        <p:spPr>
          <a:xfrm>
            <a:off x="900112" y="1697790"/>
            <a:ext cx="7345363" cy="4665578"/>
          </a:xfrm>
        </p:spPr>
        <p:txBody>
          <a:bodyPr>
            <a:normAutofit fontScale="92500" lnSpcReduction="20000"/>
          </a:bodyPr>
          <a:lstStyle/>
          <a:p>
            <a:pPr marL="0" indent="0" algn="just">
              <a:buNone/>
            </a:pPr>
            <a:r>
              <a:rPr lang="en-US" u="sng" dirty="0" smtClean="0">
                <a:solidFill>
                  <a:srgbClr val="000000"/>
                </a:solidFill>
              </a:rPr>
              <a:t>Extraoral/Intraoral Findings:</a:t>
            </a:r>
            <a:r>
              <a:rPr lang="en-US" dirty="0" smtClean="0">
                <a:solidFill>
                  <a:srgbClr val="000000"/>
                </a:solidFill>
              </a:rPr>
              <a:t> Bilateral submandibular nodes mobile (asymptomatic), and fibrotic. Patient verbally  reported that she had a cold less than a week ago. </a:t>
            </a:r>
            <a:r>
              <a:rPr lang="en-US" dirty="0">
                <a:solidFill>
                  <a:srgbClr val="000000"/>
                </a:solidFill>
              </a:rPr>
              <a:t>B</a:t>
            </a:r>
            <a:r>
              <a:rPr lang="en-US" dirty="0" smtClean="0">
                <a:solidFill>
                  <a:srgbClr val="000000"/>
                </a:solidFill>
              </a:rPr>
              <a:t>ony exostosis adjacent to the lower anteriors</a:t>
            </a:r>
            <a:r>
              <a:rPr lang="en-US" dirty="0">
                <a:solidFill>
                  <a:srgbClr val="000000"/>
                </a:solidFill>
              </a:rPr>
              <a:t>.</a:t>
            </a:r>
            <a:r>
              <a:rPr lang="en-US" dirty="0" smtClean="0">
                <a:solidFill>
                  <a:srgbClr val="000000"/>
                </a:solidFill>
              </a:rPr>
              <a:t> </a:t>
            </a:r>
            <a:r>
              <a:rPr lang="en-US" dirty="0">
                <a:solidFill>
                  <a:srgbClr val="000000"/>
                </a:solidFill>
              </a:rPr>
              <a:t>B</a:t>
            </a:r>
            <a:r>
              <a:rPr lang="en-US" dirty="0" smtClean="0">
                <a:solidFill>
                  <a:srgbClr val="000000"/>
                </a:solidFill>
              </a:rPr>
              <a:t>ilateral linea alba adjacent to the lower molars. </a:t>
            </a:r>
            <a:r>
              <a:rPr lang="en-US" dirty="0">
                <a:solidFill>
                  <a:srgbClr val="000000"/>
                </a:solidFill>
              </a:rPr>
              <a:t>B</a:t>
            </a:r>
            <a:r>
              <a:rPr lang="en-US" dirty="0" smtClean="0">
                <a:solidFill>
                  <a:srgbClr val="000000"/>
                </a:solidFill>
              </a:rPr>
              <a:t>ilateral mandibular tori (more pronounced on the the left side), and slight coated/grooved tongue.</a:t>
            </a:r>
          </a:p>
          <a:p>
            <a:pPr marL="0" indent="0" algn="just">
              <a:buNone/>
            </a:pPr>
            <a:r>
              <a:rPr lang="en-US" u="sng" dirty="0" smtClean="0">
                <a:solidFill>
                  <a:srgbClr val="000000"/>
                </a:solidFill>
              </a:rPr>
              <a:t>Occlusion:</a:t>
            </a:r>
            <a:r>
              <a:rPr lang="en-US" dirty="0" smtClean="0">
                <a:solidFill>
                  <a:srgbClr val="000000"/>
                </a:solidFill>
              </a:rPr>
              <a:t> Class II- right side/Class I- left side, overjet</a:t>
            </a:r>
            <a:r>
              <a:rPr lang="en-US" dirty="0">
                <a:solidFill>
                  <a:srgbClr val="000000"/>
                </a:solidFill>
              </a:rPr>
              <a:t> </a:t>
            </a:r>
            <a:r>
              <a:rPr lang="en-US" dirty="0" smtClean="0">
                <a:solidFill>
                  <a:srgbClr val="000000"/>
                </a:solidFill>
              </a:rPr>
              <a:t>7mm and overbite 50%.</a:t>
            </a:r>
          </a:p>
          <a:p>
            <a:pPr marL="0" indent="0" algn="just">
              <a:buNone/>
            </a:pPr>
            <a:r>
              <a:rPr lang="en-US" u="sng" dirty="0" smtClean="0">
                <a:solidFill>
                  <a:srgbClr val="000000"/>
                </a:solidFill>
              </a:rPr>
              <a:t>Deposits:</a:t>
            </a:r>
            <a:r>
              <a:rPr lang="en-US" dirty="0" smtClean="0">
                <a:solidFill>
                  <a:srgbClr val="000000"/>
                </a:solidFill>
              </a:rPr>
              <a:t> Generalized heavy subgingival calculus on all quadrants. Localized moderate supragingival calculus on the  upper and lower anterior teeth. Localized moderate extrinsic stains on the lingual aspect of the upper anterior teeth. Localized visible biofilm on the facial of the upper and lower anterior teeth.</a:t>
            </a:r>
            <a:endParaRPr lang="en-US" u="sng" dirty="0" smtClean="0">
              <a:solidFill>
                <a:srgbClr val="000000"/>
              </a:solidFill>
            </a:endParaRP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6157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705000"/>
          </a:xfrm>
        </p:spPr>
        <p:txBody>
          <a:bodyPr>
            <a:normAutofit fontScale="90000"/>
          </a:bodyPr>
          <a:lstStyle/>
          <a:p>
            <a:r>
              <a:rPr lang="en-US" dirty="0" smtClean="0"/>
              <a:t>Dental Charting</a:t>
            </a:r>
            <a:endParaRPr lang="en-US" dirty="0"/>
          </a:p>
        </p:txBody>
      </p:sp>
      <p:sp>
        <p:nvSpPr>
          <p:cNvPr id="3" name="Content Placeholder 2"/>
          <p:cNvSpPr>
            <a:spLocks noGrp="1"/>
          </p:cNvSpPr>
          <p:nvPr>
            <p:ph idx="1"/>
          </p:nvPr>
        </p:nvSpPr>
        <p:spPr>
          <a:xfrm>
            <a:off x="900112" y="4157579"/>
            <a:ext cx="7345363" cy="2232527"/>
          </a:xfrm>
        </p:spPr>
        <p:txBody>
          <a:bodyPr>
            <a:noAutofit/>
          </a:bodyPr>
          <a:lstStyle/>
          <a:p>
            <a:pPr algn="just"/>
            <a:r>
              <a:rPr lang="en-US" sz="1400" dirty="0" smtClean="0">
                <a:solidFill>
                  <a:srgbClr val="000000"/>
                </a:solidFill>
              </a:rPr>
              <a:t>Composite restoration on #3-OL.</a:t>
            </a:r>
          </a:p>
          <a:p>
            <a:pPr algn="just"/>
            <a:r>
              <a:rPr lang="en-US" sz="1400" dirty="0" smtClean="0">
                <a:solidFill>
                  <a:srgbClr val="000000"/>
                </a:solidFill>
              </a:rPr>
              <a:t>Amalgam restorations on #14-O, #16-B, #18-O, #19-OB, #30-O, #31-O, and #32-O. </a:t>
            </a:r>
          </a:p>
          <a:p>
            <a:pPr algn="just"/>
            <a:r>
              <a:rPr lang="en-US" sz="1400" dirty="0" smtClean="0">
                <a:solidFill>
                  <a:srgbClr val="000000"/>
                </a:solidFill>
              </a:rPr>
              <a:t>Suspicious carious lesions on #2-O, #14-L, #15-O, and #16-O. </a:t>
            </a:r>
          </a:p>
          <a:p>
            <a:pPr algn="just"/>
            <a:r>
              <a:rPr lang="en-US" sz="1400" dirty="0" smtClean="0">
                <a:solidFill>
                  <a:srgbClr val="000000"/>
                </a:solidFill>
              </a:rPr>
              <a:t>Localized attrition on #23-26. </a:t>
            </a:r>
            <a:r>
              <a:rPr lang="en-US" sz="1400" dirty="0">
                <a:solidFill>
                  <a:srgbClr val="000000"/>
                </a:solidFill>
              </a:rPr>
              <a:t>E</a:t>
            </a:r>
            <a:r>
              <a:rPr lang="en-US" sz="1400" dirty="0" smtClean="0">
                <a:solidFill>
                  <a:srgbClr val="000000"/>
                </a:solidFill>
              </a:rPr>
              <a:t>xtrusion on #16.</a:t>
            </a:r>
          </a:p>
          <a:p>
            <a:pPr algn="just"/>
            <a:r>
              <a:rPr lang="en-US" sz="1400" dirty="0" smtClean="0">
                <a:solidFill>
                  <a:srgbClr val="000000"/>
                </a:solidFill>
              </a:rPr>
              <a:t>Very slight lower anterior crowding. </a:t>
            </a:r>
            <a:endParaRPr lang="en-US" sz="1400" dirty="0">
              <a:solidFill>
                <a:srgbClr val="000000"/>
              </a:solidFill>
            </a:endParaRPr>
          </a:p>
        </p:txBody>
      </p:sp>
      <p:pic>
        <p:nvPicPr>
          <p:cNvPr id="4" name="Picture 3"/>
          <p:cNvPicPr>
            <a:picLocks noChangeAspect="1"/>
          </p:cNvPicPr>
          <p:nvPr/>
        </p:nvPicPr>
        <p:blipFill>
          <a:blip r:embed="rId2"/>
          <a:stretch>
            <a:fillRect/>
          </a:stretch>
        </p:blipFill>
        <p:spPr>
          <a:xfrm>
            <a:off x="200526" y="951832"/>
            <a:ext cx="8756316" cy="3205747"/>
          </a:xfrm>
          <a:prstGeom prst="rect">
            <a:avLst/>
          </a:prstGeom>
        </p:spPr>
      </p:pic>
    </p:spTree>
    <p:extLst>
      <p:ext uri="{BB962C8B-B14F-4D97-AF65-F5344CB8AC3E}">
        <p14:creationId xmlns:p14="http://schemas.microsoft.com/office/powerpoint/2010/main" val="88613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Caries Risk Assessment</a:t>
            </a:r>
            <a:endParaRPr lang="en-US" dirty="0"/>
          </a:p>
        </p:txBody>
      </p:sp>
      <p:sp>
        <p:nvSpPr>
          <p:cNvPr id="12" name="Content Placeholder 11"/>
          <p:cNvSpPr>
            <a:spLocks noGrp="1"/>
          </p:cNvSpPr>
          <p:nvPr>
            <p:ph sz="half" idx="2"/>
          </p:nvPr>
        </p:nvSpPr>
        <p:spPr>
          <a:xfrm>
            <a:off x="4648199" y="1584009"/>
            <a:ext cx="4134854" cy="4846202"/>
          </a:xfrm>
        </p:spPr>
        <p:txBody>
          <a:bodyPr/>
          <a:lstStyle/>
          <a:p>
            <a:endParaRPr lang="en-US" dirty="0" smtClean="0"/>
          </a:p>
          <a:p>
            <a:endParaRPr lang="en-US" dirty="0"/>
          </a:p>
          <a:p>
            <a:pPr algn="just"/>
            <a:r>
              <a:rPr lang="en-US" dirty="0" smtClean="0">
                <a:solidFill>
                  <a:srgbClr val="000000"/>
                </a:solidFill>
              </a:rPr>
              <a:t>Clinically visible suspicious </a:t>
            </a:r>
            <a:r>
              <a:rPr lang="en-US" dirty="0">
                <a:solidFill>
                  <a:srgbClr val="000000"/>
                </a:solidFill>
              </a:rPr>
              <a:t>carious lesions on #2-O, #14-L, #15-O, and #16-</a:t>
            </a:r>
            <a:r>
              <a:rPr lang="en-US" dirty="0" smtClean="0">
                <a:solidFill>
                  <a:srgbClr val="000000"/>
                </a:solidFill>
              </a:rPr>
              <a:t>O.</a:t>
            </a:r>
          </a:p>
          <a:p>
            <a:pPr algn="just"/>
            <a:r>
              <a:rPr lang="en-US" dirty="0" smtClean="0">
                <a:solidFill>
                  <a:srgbClr val="000000"/>
                </a:solidFill>
              </a:rPr>
              <a:t>Radiographic evidence of suspicious carious lesions on #2-M, #3-D, #4-D, #11-D, #13-D, #14-D, #15-M, #16-O, and #30-M.</a:t>
            </a:r>
          </a:p>
          <a:p>
            <a:endParaRPr lang="en-US" dirty="0" smtClean="0"/>
          </a:p>
          <a:p>
            <a:endParaRPr lang="en-US" dirty="0" smtClean="0"/>
          </a:p>
          <a:p>
            <a:endParaRPr lang="en-US" dirty="0"/>
          </a:p>
          <a:p>
            <a:pPr marL="0" indent="0">
              <a:buNone/>
            </a:pPr>
            <a:endParaRPr lang="en-US"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705" y="1737340"/>
            <a:ext cx="4191316" cy="4840589"/>
          </a:xfrm>
          <a:prstGeom prst="rect">
            <a:avLst/>
          </a:prstGeom>
        </p:spPr>
      </p:pic>
    </p:spTree>
    <p:extLst>
      <p:ext uri="{BB962C8B-B14F-4D97-AF65-F5344CB8AC3E}">
        <p14:creationId xmlns:p14="http://schemas.microsoft.com/office/powerpoint/2010/main" val="24875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Gingival Description and Periodontal Status</a:t>
            </a:r>
            <a:endParaRPr lang="en-US" dirty="0"/>
          </a:p>
        </p:txBody>
      </p:sp>
      <p:sp>
        <p:nvSpPr>
          <p:cNvPr id="6" name="Content Placeholder 5"/>
          <p:cNvSpPr>
            <a:spLocks noGrp="1"/>
          </p:cNvSpPr>
          <p:nvPr>
            <p:ph idx="1"/>
          </p:nvPr>
        </p:nvSpPr>
        <p:spPr/>
        <p:txBody>
          <a:bodyPr/>
          <a:lstStyle/>
          <a:p>
            <a:pPr marL="0" indent="0" algn="just">
              <a:buNone/>
            </a:pPr>
            <a:r>
              <a:rPr lang="en-US" u="sng" dirty="0" smtClean="0">
                <a:solidFill>
                  <a:srgbClr val="000000"/>
                </a:solidFill>
              </a:rPr>
              <a:t>Gingival Description:</a:t>
            </a:r>
            <a:r>
              <a:rPr lang="en-US" dirty="0" smtClean="0">
                <a:solidFill>
                  <a:srgbClr val="000000"/>
                </a:solidFill>
              </a:rPr>
              <a:t> Generalized pigmented gingiva,</a:t>
            </a:r>
            <a:r>
              <a:rPr lang="en-US" dirty="0">
                <a:solidFill>
                  <a:srgbClr val="000000"/>
                </a:solidFill>
              </a:rPr>
              <a:t> </a:t>
            </a:r>
            <a:r>
              <a:rPr lang="en-US" dirty="0" smtClean="0">
                <a:solidFill>
                  <a:srgbClr val="000000"/>
                </a:solidFill>
              </a:rPr>
              <a:t>shiny, and blunted interproximals on buccal/facial. Moderate localized erythematous rolled gingival margins on the palatal of the right and left upper molars. Generalized moderate bleeding on probing and inflammation. </a:t>
            </a:r>
          </a:p>
          <a:p>
            <a:pPr marL="0" indent="0" algn="just">
              <a:buNone/>
            </a:pPr>
            <a:r>
              <a:rPr lang="en-US" u="sng" dirty="0" smtClean="0">
                <a:solidFill>
                  <a:srgbClr val="000000"/>
                </a:solidFill>
              </a:rPr>
              <a:t>Periodontal Status:</a:t>
            </a:r>
            <a:r>
              <a:rPr lang="en-US" dirty="0" smtClean="0">
                <a:solidFill>
                  <a:srgbClr val="000000"/>
                </a:solidFill>
              </a:rPr>
              <a:t> Active Periodontal Type II/Localized III with clinical and radiographic evidence. </a:t>
            </a:r>
            <a:endParaRPr lang="en-US" u="sng" dirty="0">
              <a:solidFill>
                <a:srgbClr val="000000"/>
              </a:solidFill>
            </a:endParaRPr>
          </a:p>
        </p:txBody>
      </p:sp>
    </p:spTree>
    <p:extLst>
      <p:ext uri="{BB962C8B-B14F-4D97-AF65-F5344CB8AC3E}">
        <p14:creationId xmlns:p14="http://schemas.microsoft.com/office/powerpoint/2010/main" val="429430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678429"/>
          </a:xfrm>
        </p:spPr>
        <p:txBody>
          <a:bodyPr>
            <a:normAutofit fontScale="90000"/>
          </a:bodyPr>
          <a:lstStyle/>
          <a:p>
            <a:r>
              <a:rPr lang="en-US" dirty="0" smtClean="0"/>
              <a:t>Periodontal Charting</a:t>
            </a:r>
            <a:endParaRPr lang="en-US" dirty="0"/>
          </a:p>
        </p:txBody>
      </p:sp>
      <p:sp>
        <p:nvSpPr>
          <p:cNvPr id="3" name="Content Placeholder 2"/>
          <p:cNvSpPr>
            <a:spLocks noGrp="1"/>
          </p:cNvSpPr>
          <p:nvPr>
            <p:ph idx="1"/>
          </p:nvPr>
        </p:nvSpPr>
        <p:spPr>
          <a:xfrm>
            <a:off x="756349" y="4600957"/>
            <a:ext cx="7345363" cy="1809229"/>
          </a:xfrm>
        </p:spPr>
        <p:txBody>
          <a:bodyPr>
            <a:normAutofit fontScale="62500" lnSpcReduction="20000"/>
          </a:bodyPr>
          <a:lstStyle/>
          <a:p>
            <a:pPr algn="just"/>
            <a:r>
              <a:rPr lang="en-US" dirty="0" smtClean="0">
                <a:solidFill>
                  <a:srgbClr val="000000"/>
                </a:solidFill>
              </a:rPr>
              <a:t>Generalized moderate bleeding on all quadrants.</a:t>
            </a:r>
          </a:p>
          <a:p>
            <a:pPr algn="just"/>
            <a:r>
              <a:rPr lang="en-US" dirty="0" smtClean="0">
                <a:solidFill>
                  <a:srgbClr val="000000"/>
                </a:solidFill>
              </a:rPr>
              <a:t>Localized probing depth readings of 5-7mm found on the molars/premolars and upper anterior teeth.</a:t>
            </a:r>
          </a:p>
          <a:p>
            <a:pPr algn="just"/>
            <a:r>
              <a:rPr lang="en-US" dirty="0" smtClean="0">
                <a:solidFill>
                  <a:srgbClr val="000000"/>
                </a:solidFill>
              </a:rPr>
              <a:t>Generalized probing depth readings of 4mm on all quadrants. </a:t>
            </a:r>
          </a:p>
          <a:p>
            <a:pPr algn="just"/>
            <a:r>
              <a:rPr lang="en-US" dirty="0" smtClean="0">
                <a:solidFill>
                  <a:srgbClr val="000000"/>
                </a:solidFill>
              </a:rPr>
              <a:t>No gingival recession, no furcations and no mobility present.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67724" y="922589"/>
            <a:ext cx="8733674" cy="3678368"/>
          </a:xfrm>
          <a:prstGeom prst="rect">
            <a:avLst/>
          </a:prstGeom>
        </p:spPr>
      </p:pic>
    </p:spTree>
    <p:extLst>
      <p:ext uri="{BB962C8B-B14F-4D97-AF65-F5344CB8AC3E}">
        <p14:creationId xmlns:p14="http://schemas.microsoft.com/office/powerpoint/2010/main" val="42246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Hygiene Diagnosis</a:t>
            </a:r>
            <a:endParaRPr lang="en-US" dirty="0"/>
          </a:p>
        </p:txBody>
      </p:sp>
      <p:sp>
        <p:nvSpPr>
          <p:cNvPr id="3" name="Content Placeholder 2"/>
          <p:cNvSpPr>
            <a:spLocks noGrp="1"/>
          </p:cNvSpPr>
          <p:nvPr>
            <p:ph idx="1"/>
          </p:nvPr>
        </p:nvSpPr>
        <p:spPr>
          <a:xfrm>
            <a:off x="900112" y="1701395"/>
            <a:ext cx="7345363" cy="4660864"/>
          </a:xfrm>
        </p:spPr>
        <p:txBody>
          <a:bodyPr>
            <a:normAutofit fontScale="55000" lnSpcReduction="20000"/>
          </a:bodyPr>
          <a:lstStyle/>
          <a:p>
            <a:pPr marL="0" indent="0" algn="just">
              <a:buNone/>
            </a:pPr>
            <a:r>
              <a:rPr lang="en-US" u="sng" dirty="0" smtClean="0">
                <a:solidFill>
                  <a:srgbClr val="000000"/>
                </a:solidFill>
              </a:rPr>
              <a:t>Periodontal Diagnosis:</a:t>
            </a:r>
          </a:p>
          <a:p>
            <a:pPr marL="0" indent="0" algn="just">
              <a:buNone/>
            </a:pPr>
            <a:r>
              <a:rPr lang="en-US" dirty="0" smtClean="0">
                <a:solidFill>
                  <a:srgbClr val="000000"/>
                </a:solidFill>
              </a:rPr>
              <a:t>Type II/Localized III Active Periodontitis due to multiple factors:</a:t>
            </a:r>
          </a:p>
          <a:p>
            <a:pPr algn="just"/>
            <a:r>
              <a:rPr lang="en-US" dirty="0" smtClean="0">
                <a:solidFill>
                  <a:srgbClr val="000000"/>
                </a:solidFill>
              </a:rPr>
              <a:t>Patients chief complaint was based on her concern of bleeding gums.</a:t>
            </a:r>
          </a:p>
          <a:p>
            <a:pPr algn="just"/>
            <a:r>
              <a:rPr lang="en-US" dirty="0" smtClean="0">
                <a:solidFill>
                  <a:srgbClr val="000000"/>
                </a:solidFill>
              </a:rPr>
              <a:t>Generalized moderate bleeding on probing and exploring. </a:t>
            </a:r>
          </a:p>
          <a:p>
            <a:pPr algn="just"/>
            <a:r>
              <a:rPr lang="en-US" dirty="0">
                <a:solidFill>
                  <a:srgbClr val="000000"/>
                </a:solidFill>
              </a:rPr>
              <a:t>Radiographic evidence of localized moderate bone loss on </a:t>
            </a:r>
            <a:r>
              <a:rPr lang="en-US" dirty="0" smtClean="0">
                <a:solidFill>
                  <a:srgbClr val="000000"/>
                </a:solidFill>
              </a:rPr>
              <a:t>molars</a:t>
            </a:r>
            <a:r>
              <a:rPr lang="en-US" dirty="0">
                <a:solidFill>
                  <a:srgbClr val="000000"/>
                </a:solidFill>
              </a:rPr>
              <a:t>/premolars on all quadrants. Localized minimal bone loss on upper and lower </a:t>
            </a:r>
            <a:r>
              <a:rPr lang="en-US" dirty="0" smtClean="0">
                <a:solidFill>
                  <a:srgbClr val="000000"/>
                </a:solidFill>
              </a:rPr>
              <a:t>anterior teeth.</a:t>
            </a:r>
          </a:p>
          <a:p>
            <a:pPr algn="just"/>
            <a:r>
              <a:rPr lang="en-US" dirty="0" smtClean="0">
                <a:solidFill>
                  <a:srgbClr val="000000"/>
                </a:solidFill>
              </a:rPr>
              <a:t>Generalized moderate inflammation on all quadrants.</a:t>
            </a:r>
            <a:r>
              <a:rPr lang="en-US" dirty="0">
                <a:solidFill>
                  <a:srgbClr val="000000"/>
                </a:solidFill>
              </a:rPr>
              <a:t> Localized probing depth readings of 5-7mm found on the </a:t>
            </a:r>
            <a:r>
              <a:rPr lang="en-US" dirty="0" smtClean="0">
                <a:solidFill>
                  <a:srgbClr val="000000"/>
                </a:solidFill>
              </a:rPr>
              <a:t>molars</a:t>
            </a:r>
            <a:r>
              <a:rPr lang="en-US" dirty="0">
                <a:solidFill>
                  <a:srgbClr val="000000"/>
                </a:solidFill>
              </a:rPr>
              <a:t>/premolars and </a:t>
            </a:r>
            <a:r>
              <a:rPr lang="en-US" dirty="0" smtClean="0">
                <a:solidFill>
                  <a:srgbClr val="000000"/>
                </a:solidFill>
              </a:rPr>
              <a:t>maxillary teeth.</a:t>
            </a:r>
            <a:endParaRPr lang="en-US" dirty="0">
              <a:solidFill>
                <a:srgbClr val="000000"/>
              </a:solidFill>
            </a:endParaRPr>
          </a:p>
          <a:p>
            <a:pPr algn="just"/>
            <a:r>
              <a:rPr lang="en-US" dirty="0">
                <a:solidFill>
                  <a:srgbClr val="000000"/>
                </a:solidFill>
              </a:rPr>
              <a:t>Generalized probing depth readings of 4mm on all quadrants. </a:t>
            </a:r>
            <a:endParaRPr lang="en-US" dirty="0" smtClean="0">
              <a:solidFill>
                <a:srgbClr val="000000"/>
              </a:solidFill>
            </a:endParaRPr>
          </a:p>
          <a:p>
            <a:pPr algn="just"/>
            <a:r>
              <a:rPr lang="en-US" dirty="0" smtClean="0">
                <a:solidFill>
                  <a:srgbClr val="000000"/>
                </a:solidFill>
              </a:rPr>
              <a:t>Generalized </a:t>
            </a:r>
            <a:r>
              <a:rPr lang="en-US" dirty="0">
                <a:solidFill>
                  <a:srgbClr val="000000"/>
                </a:solidFill>
              </a:rPr>
              <a:t>heavy subgingival calculus on all quadrants. Localized moderate supragingival calculus on the </a:t>
            </a:r>
            <a:r>
              <a:rPr lang="en-US" dirty="0" smtClean="0">
                <a:solidFill>
                  <a:srgbClr val="000000"/>
                </a:solidFill>
              </a:rPr>
              <a:t>upper </a:t>
            </a:r>
            <a:r>
              <a:rPr lang="en-US" dirty="0">
                <a:solidFill>
                  <a:srgbClr val="000000"/>
                </a:solidFill>
              </a:rPr>
              <a:t>and lower </a:t>
            </a:r>
            <a:r>
              <a:rPr lang="en-US" dirty="0" smtClean="0">
                <a:solidFill>
                  <a:srgbClr val="000000"/>
                </a:solidFill>
              </a:rPr>
              <a:t>anterior teeth.</a:t>
            </a:r>
          </a:p>
          <a:p>
            <a:pPr algn="just"/>
            <a:r>
              <a:rPr lang="en-US" dirty="0">
                <a:solidFill>
                  <a:srgbClr val="000000"/>
                </a:solidFill>
              </a:rPr>
              <a:t>Localized visible biofilm on the facial of the </a:t>
            </a:r>
            <a:r>
              <a:rPr lang="en-US" dirty="0" smtClean="0">
                <a:solidFill>
                  <a:srgbClr val="000000"/>
                </a:solidFill>
              </a:rPr>
              <a:t>maxillary and mandibular anterior teeth.</a:t>
            </a:r>
          </a:p>
          <a:p>
            <a:pPr algn="just"/>
            <a:r>
              <a:rPr lang="en-US" dirty="0" smtClean="0">
                <a:solidFill>
                  <a:srgbClr val="000000"/>
                </a:solidFill>
              </a:rPr>
              <a:t>Very slight mandibular crowding which gave the patient difficulty to maintain free of biofilm.</a:t>
            </a:r>
            <a:endParaRPr lang="en-US" u="sng" dirty="0">
              <a:solidFill>
                <a:srgbClr val="000000"/>
              </a:solidFill>
            </a:endParaRPr>
          </a:p>
          <a:p>
            <a:endParaRPr lang="en-US" u="sng" dirty="0"/>
          </a:p>
          <a:p>
            <a:endParaRPr lang="en-US" dirty="0"/>
          </a:p>
          <a:p>
            <a:endParaRPr lang="en-US" dirty="0" smtClean="0"/>
          </a:p>
        </p:txBody>
      </p:sp>
    </p:spTree>
    <p:extLst>
      <p:ext uri="{BB962C8B-B14F-4D97-AF65-F5344CB8AC3E}">
        <p14:creationId xmlns:p14="http://schemas.microsoft.com/office/powerpoint/2010/main" val="269744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Profile</a:t>
            </a:r>
            <a:endParaRPr lang="en-US" dirty="0"/>
          </a:p>
        </p:txBody>
      </p:sp>
      <p:sp>
        <p:nvSpPr>
          <p:cNvPr id="3" name="Content Placeholder 2"/>
          <p:cNvSpPr>
            <a:spLocks noGrp="1"/>
          </p:cNvSpPr>
          <p:nvPr>
            <p:ph idx="1"/>
          </p:nvPr>
        </p:nvSpPr>
        <p:spPr>
          <a:xfrm>
            <a:off x="900112" y="1698106"/>
            <a:ext cx="7345363" cy="4638727"/>
          </a:xfrm>
        </p:spPr>
        <p:txBody>
          <a:bodyPr>
            <a:normAutofit fontScale="77500" lnSpcReduction="20000"/>
          </a:bodyPr>
          <a:lstStyle/>
          <a:p>
            <a:pPr marL="0" indent="0" algn="just">
              <a:buNone/>
            </a:pPr>
            <a:r>
              <a:rPr lang="en-US" sz="2800" dirty="0" smtClean="0"/>
              <a:t>Ms. </a:t>
            </a:r>
            <a:r>
              <a:rPr lang="en-US" sz="2800" dirty="0"/>
              <a:t>V</a:t>
            </a:r>
            <a:r>
              <a:rPr lang="en-US" sz="2800" dirty="0" smtClean="0"/>
              <a:t> is a 46 year-old African-American female.</a:t>
            </a:r>
          </a:p>
          <a:p>
            <a:pPr marL="0" indent="0" algn="just">
              <a:buNone/>
            </a:pPr>
            <a:r>
              <a:rPr lang="en-US" sz="2800" dirty="0" smtClean="0"/>
              <a:t>The patient’s status is single, self-employed, and lives in the city with her son. She does have access to dental care. </a:t>
            </a:r>
          </a:p>
          <a:p>
            <a:pPr marL="0" indent="0" algn="just">
              <a:buNone/>
            </a:pPr>
            <a:r>
              <a:rPr lang="en-US" sz="2800" dirty="0" smtClean="0"/>
              <a:t>Her last dental and dental hygiene visit was in March 2019. A dental prophylaxis was fulfilled and a total of 5 films were exposed. </a:t>
            </a:r>
          </a:p>
          <a:p>
            <a:pPr marL="0" indent="0" algn="just">
              <a:buNone/>
            </a:pPr>
            <a:r>
              <a:rPr lang="en-US" sz="2800" dirty="0" smtClean="0"/>
              <a:t>The patient states that she uses an electric toothbrush twice a day with Parodontax toothpaste. She flosses 5-6 times per day due to localized removal of stuck food,</a:t>
            </a:r>
            <a:r>
              <a:rPr lang="en-US" sz="2800" dirty="0"/>
              <a:t> </a:t>
            </a:r>
            <a:r>
              <a:rPr lang="en-US" sz="2800" dirty="0" smtClean="0"/>
              <a:t>although she does not eat 5-6 times a day. It was addressed that it is not necessary to floss so many times, and in the OHI we will observe and instruct flossing. She stated that she uses Listerine mouth rinse twice a day.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9651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Hygiene Diagnosis</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u="sng" dirty="0" smtClean="0">
                <a:solidFill>
                  <a:srgbClr val="000000"/>
                </a:solidFill>
              </a:rPr>
              <a:t>Risk for Caries:</a:t>
            </a:r>
          </a:p>
          <a:p>
            <a:pPr marL="0" indent="0" algn="just">
              <a:buNone/>
            </a:pPr>
            <a:r>
              <a:rPr lang="en-US" dirty="0" smtClean="0">
                <a:solidFill>
                  <a:srgbClr val="000000"/>
                </a:solidFill>
              </a:rPr>
              <a:t>Patient is at high risk for caries due to multiple factors:</a:t>
            </a:r>
          </a:p>
          <a:p>
            <a:pPr algn="just"/>
            <a:r>
              <a:rPr lang="en-US" dirty="0" smtClean="0">
                <a:solidFill>
                  <a:srgbClr val="000000"/>
                </a:solidFill>
              </a:rPr>
              <a:t>Clinical and radiographic evidence of suspicious carious lesions.</a:t>
            </a:r>
          </a:p>
          <a:p>
            <a:pPr algn="just"/>
            <a:r>
              <a:rPr lang="en-US" dirty="0" smtClean="0">
                <a:solidFill>
                  <a:srgbClr val="000000"/>
                </a:solidFill>
              </a:rPr>
              <a:t>The medication Cabergoline is known to cause xerostomia.</a:t>
            </a:r>
          </a:p>
          <a:p>
            <a:pPr algn="just"/>
            <a:r>
              <a:rPr lang="en-US" dirty="0" smtClean="0">
                <a:solidFill>
                  <a:srgbClr val="000000"/>
                </a:solidFill>
              </a:rPr>
              <a:t>Her diet consists of eating prolonged sticky candy at least once a day. </a:t>
            </a:r>
          </a:p>
          <a:p>
            <a:pPr algn="just"/>
            <a:r>
              <a:rPr lang="en-US" dirty="0" smtClean="0">
                <a:solidFill>
                  <a:srgbClr val="000000"/>
                </a:solidFill>
              </a:rPr>
              <a:t>The patient reported using dental floss 5-6 times a day, but the technique was not adequate. As previously mentioned, it was stated to the patient that flossing 5-6 times was not necessary. It was recommended to Ms. V to floss at least twice per day. </a:t>
            </a:r>
          </a:p>
          <a:p>
            <a:endParaRPr lang="en-US" dirty="0" smtClean="0"/>
          </a:p>
          <a:p>
            <a:endParaRPr lang="en-US" dirty="0" smtClean="0"/>
          </a:p>
          <a:p>
            <a:endParaRPr lang="en-US" dirty="0"/>
          </a:p>
        </p:txBody>
      </p:sp>
    </p:spTree>
    <p:extLst>
      <p:ext uri="{BB962C8B-B14F-4D97-AF65-F5344CB8AC3E}">
        <p14:creationId xmlns:p14="http://schemas.microsoft.com/office/powerpoint/2010/main" val="275527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Hygiene Care Plan</a:t>
            </a:r>
            <a:endParaRPr lang="en-US" dirty="0"/>
          </a:p>
        </p:txBody>
      </p:sp>
      <p:sp>
        <p:nvSpPr>
          <p:cNvPr id="3" name="Content Placeholder 2"/>
          <p:cNvSpPr>
            <a:spLocks noGrp="1"/>
          </p:cNvSpPr>
          <p:nvPr>
            <p:ph idx="1"/>
          </p:nvPr>
        </p:nvSpPr>
        <p:spPr>
          <a:xfrm>
            <a:off x="740780" y="1737340"/>
            <a:ext cx="7504695" cy="4636901"/>
          </a:xfrm>
        </p:spPr>
        <p:txBody>
          <a:bodyPr>
            <a:normAutofit fontScale="40000" lnSpcReduction="20000"/>
          </a:bodyPr>
          <a:lstStyle/>
          <a:p>
            <a:pPr marL="0" indent="0" algn="just">
              <a:buNone/>
            </a:pPr>
            <a:r>
              <a:rPr lang="en-US" sz="2900" u="sng" dirty="0" smtClean="0">
                <a:solidFill>
                  <a:srgbClr val="000000"/>
                </a:solidFill>
              </a:rPr>
              <a:t>Visit One: </a:t>
            </a:r>
          </a:p>
          <a:p>
            <a:pPr algn="just"/>
            <a:r>
              <a:rPr lang="en-US" sz="2900" dirty="0" smtClean="0">
                <a:solidFill>
                  <a:srgbClr val="000000"/>
                </a:solidFill>
              </a:rPr>
              <a:t>PI/OHI: Sulcular toothbrushing. Although Ms.V has mentioned that she uses an electric toothbrush; she wanted to learn how to use properly a soft manual toothbrush. </a:t>
            </a:r>
          </a:p>
          <a:p>
            <a:pPr algn="just"/>
            <a:r>
              <a:rPr lang="en-US" sz="2900" dirty="0" smtClean="0">
                <a:solidFill>
                  <a:srgbClr val="000000"/>
                </a:solidFill>
              </a:rPr>
              <a:t>Exposure of digital radiographs FMS.</a:t>
            </a:r>
          </a:p>
          <a:p>
            <a:pPr algn="just"/>
            <a:r>
              <a:rPr lang="en-US" sz="2900" dirty="0" smtClean="0">
                <a:solidFill>
                  <a:srgbClr val="000000"/>
                </a:solidFill>
              </a:rPr>
              <a:t>Debridement of quadrants UR and LR with hand instruments and ultrasonics.</a:t>
            </a:r>
          </a:p>
          <a:p>
            <a:pPr marL="0" indent="0" algn="just">
              <a:buNone/>
            </a:pPr>
            <a:r>
              <a:rPr lang="en-US" sz="2900" u="sng" dirty="0" smtClean="0">
                <a:solidFill>
                  <a:srgbClr val="000000"/>
                </a:solidFill>
              </a:rPr>
              <a:t>Visit Two:</a:t>
            </a:r>
          </a:p>
          <a:p>
            <a:pPr algn="just"/>
            <a:r>
              <a:rPr lang="en-US" sz="2900" dirty="0" smtClean="0">
                <a:solidFill>
                  <a:srgbClr val="000000"/>
                </a:solidFill>
              </a:rPr>
              <a:t>PI/OHI: Dental Flossing.</a:t>
            </a:r>
          </a:p>
          <a:p>
            <a:pPr algn="just"/>
            <a:r>
              <a:rPr lang="en-US" sz="2900" dirty="0" smtClean="0">
                <a:solidFill>
                  <a:srgbClr val="000000"/>
                </a:solidFill>
              </a:rPr>
              <a:t>Debridement of quadrant UL with hand instruments and ultrasonics.</a:t>
            </a:r>
          </a:p>
          <a:p>
            <a:pPr marL="0" indent="0" algn="just">
              <a:buNone/>
            </a:pPr>
            <a:r>
              <a:rPr lang="en-US" sz="2900" u="sng" dirty="0" smtClean="0">
                <a:solidFill>
                  <a:srgbClr val="000000"/>
                </a:solidFill>
              </a:rPr>
              <a:t>Visit Three:</a:t>
            </a:r>
          </a:p>
          <a:p>
            <a:pPr algn="just"/>
            <a:r>
              <a:rPr lang="en-US" sz="2900" dirty="0" smtClean="0">
                <a:solidFill>
                  <a:srgbClr val="000000"/>
                </a:solidFill>
              </a:rPr>
              <a:t>Mock Board- Debridement of quadrant LL with hand instruments and ultrasonics.</a:t>
            </a:r>
          </a:p>
          <a:p>
            <a:pPr marL="0" indent="0" algn="just">
              <a:buNone/>
            </a:pPr>
            <a:r>
              <a:rPr lang="en-US" sz="2900" u="sng" dirty="0" smtClean="0">
                <a:solidFill>
                  <a:srgbClr val="000000"/>
                </a:solidFill>
              </a:rPr>
              <a:t>Visit Four: </a:t>
            </a:r>
          </a:p>
          <a:p>
            <a:pPr algn="just"/>
            <a:r>
              <a:rPr lang="en-US" sz="2900" dirty="0" smtClean="0">
                <a:solidFill>
                  <a:srgbClr val="000000"/>
                </a:solidFill>
              </a:rPr>
              <a:t>Engine polish with fine paste and administration of topical neutral sodium fluoride 2% (tray method).</a:t>
            </a:r>
          </a:p>
          <a:p>
            <a:endParaRPr lang="en-US" dirty="0" smtClean="0"/>
          </a:p>
          <a:p>
            <a:endParaRPr lang="en-US" dirty="0" smtClean="0"/>
          </a:p>
          <a:p>
            <a:endParaRPr lang="en-US" dirty="0"/>
          </a:p>
        </p:txBody>
      </p:sp>
    </p:spTree>
    <p:extLst>
      <p:ext uri="{BB962C8B-B14F-4D97-AF65-F5344CB8AC3E}">
        <p14:creationId xmlns:p14="http://schemas.microsoft.com/office/powerpoint/2010/main" val="231258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764" y="158659"/>
            <a:ext cx="8805555" cy="3339984"/>
          </a:xfrm>
          <a:prstGeom prst="rect">
            <a:avLst/>
          </a:prstGeom>
        </p:spPr>
      </p:pic>
      <p:pic>
        <p:nvPicPr>
          <p:cNvPr id="5" name="Picture 4"/>
          <p:cNvPicPr>
            <a:picLocks noChangeAspect="1"/>
          </p:cNvPicPr>
          <p:nvPr/>
        </p:nvPicPr>
        <p:blipFill>
          <a:blip r:embed="rId3"/>
          <a:stretch>
            <a:fillRect/>
          </a:stretch>
        </p:blipFill>
        <p:spPr>
          <a:xfrm>
            <a:off x="143764" y="3498643"/>
            <a:ext cx="8805555" cy="3187121"/>
          </a:xfrm>
          <a:prstGeom prst="rect">
            <a:avLst/>
          </a:prstGeom>
        </p:spPr>
      </p:pic>
    </p:spTree>
    <p:extLst>
      <p:ext uri="{BB962C8B-B14F-4D97-AF65-F5344CB8AC3E}">
        <p14:creationId xmlns:p14="http://schemas.microsoft.com/office/powerpoint/2010/main" val="294274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900112" y="1689412"/>
            <a:ext cx="7345363" cy="4555055"/>
          </a:xfrm>
        </p:spPr>
        <p:txBody>
          <a:bodyPr>
            <a:normAutofit fontScale="62500" lnSpcReduction="20000"/>
          </a:bodyPr>
          <a:lstStyle/>
          <a:p>
            <a:pPr marL="0" indent="0" algn="just">
              <a:buNone/>
            </a:pPr>
            <a:r>
              <a:rPr lang="en-US" u="sng" dirty="0" smtClean="0">
                <a:solidFill>
                  <a:srgbClr val="000000"/>
                </a:solidFill>
              </a:rPr>
              <a:t>Visit One:</a:t>
            </a:r>
          </a:p>
          <a:p>
            <a:pPr algn="just"/>
            <a:r>
              <a:rPr lang="en-US" dirty="0" smtClean="0">
                <a:solidFill>
                  <a:srgbClr val="000000"/>
                </a:solidFill>
              </a:rPr>
              <a:t>Exposure to FMS digital radiographs were completed. </a:t>
            </a:r>
            <a:r>
              <a:rPr lang="en-US" dirty="0">
                <a:solidFill>
                  <a:srgbClr val="000000"/>
                </a:solidFill>
              </a:rPr>
              <a:t>T</a:t>
            </a:r>
            <a:r>
              <a:rPr lang="en-US" dirty="0" smtClean="0">
                <a:solidFill>
                  <a:srgbClr val="000000"/>
                </a:solidFill>
              </a:rPr>
              <a:t>he professor and I both demonstrated to Ms. V the radiographs and explained to her the bone loss, suspicious carious lesions, and the amount of subgingival calculus observed interproximally. She understood better how the calculus contributed to her bleeding. </a:t>
            </a:r>
          </a:p>
          <a:p>
            <a:pPr algn="just"/>
            <a:r>
              <a:rPr lang="en-US" dirty="0" smtClean="0">
                <a:solidFill>
                  <a:srgbClr val="000000"/>
                </a:solidFill>
              </a:rPr>
              <a:t>At first I was going to show Ms. V how to use an electric toothbrush with a typhodont. Ms. V preferred learning how to use the soft manual toothbrush for a few reasons. One reason was because she saw the soft manual toothbrush that was in the oral hygiene homecare bag. The other reason was due to her concern of her bleeding gums. She wanted to learn the Sulcular technique, and see if it would help minimize the gum bleeding.</a:t>
            </a:r>
          </a:p>
          <a:p>
            <a:pPr algn="just"/>
            <a:r>
              <a:rPr lang="en-US" dirty="0" smtClean="0">
                <a:solidFill>
                  <a:srgbClr val="000000"/>
                </a:solidFill>
              </a:rPr>
              <a:t>Debridement of the UR and LR with hand instruments and ultrasonics were initiated but not completed due to finding residual calculus on #3-D, #31-D, #30-D, and #29-D. No pain management was necessary. </a:t>
            </a:r>
          </a:p>
          <a:p>
            <a:pPr algn="just"/>
            <a:r>
              <a:rPr lang="en-US" dirty="0" smtClean="0">
                <a:solidFill>
                  <a:srgbClr val="000000"/>
                </a:solidFill>
              </a:rPr>
              <a:t>*An adult referral was given to her to see a general dentist for the suspicious carious lesions, an oral surgeon for extraction of #16, and a periodontist. </a:t>
            </a:r>
          </a:p>
          <a:p>
            <a:endParaRPr lang="en-US" dirty="0"/>
          </a:p>
        </p:txBody>
      </p:sp>
    </p:spTree>
    <p:extLst>
      <p:ext uri="{BB962C8B-B14F-4D97-AF65-F5344CB8AC3E}">
        <p14:creationId xmlns:p14="http://schemas.microsoft.com/office/powerpoint/2010/main" val="2357031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fontScale="55000" lnSpcReduction="20000"/>
          </a:bodyPr>
          <a:lstStyle/>
          <a:p>
            <a:pPr marL="0" indent="0" algn="just">
              <a:buNone/>
            </a:pPr>
            <a:r>
              <a:rPr lang="en-US" sz="2600" u="sng" dirty="0" smtClean="0">
                <a:solidFill>
                  <a:srgbClr val="000000"/>
                </a:solidFill>
              </a:rPr>
              <a:t>Visit Two (revisit):</a:t>
            </a:r>
          </a:p>
          <a:p>
            <a:pPr marL="0" indent="0" algn="just">
              <a:buNone/>
            </a:pPr>
            <a:r>
              <a:rPr lang="en-US" sz="2600" dirty="0" smtClean="0">
                <a:solidFill>
                  <a:srgbClr val="000000"/>
                </a:solidFill>
              </a:rPr>
              <a:t>*Due to the patient cancelling on her second visit, we did not do what was originally scheduled for visit two. The Mock Board exam was done on visit two.</a:t>
            </a:r>
          </a:p>
          <a:p>
            <a:pPr algn="just"/>
            <a:r>
              <a:rPr lang="en-US" sz="2600" dirty="0" smtClean="0">
                <a:solidFill>
                  <a:srgbClr val="000000"/>
                </a:solidFill>
              </a:rPr>
              <a:t>Pt. reported that there was no changes in medical history, no recent hospitalizations/surgeries. BP was 136/79, P:82. Intraoral: WNL. </a:t>
            </a:r>
          </a:p>
          <a:p>
            <a:pPr algn="just"/>
            <a:r>
              <a:rPr lang="en-US" sz="2600" dirty="0" smtClean="0">
                <a:solidFill>
                  <a:srgbClr val="000000"/>
                </a:solidFill>
              </a:rPr>
              <a:t>Gingival statement on the quadrants previously scaled: Generalized pigmented, shiny </a:t>
            </a:r>
            <a:r>
              <a:rPr lang="en-US" sz="2600" dirty="0">
                <a:solidFill>
                  <a:srgbClr val="000000"/>
                </a:solidFill>
              </a:rPr>
              <a:t>and moderate </a:t>
            </a:r>
            <a:r>
              <a:rPr lang="en-US" sz="2600" dirty="0" smtClean="0">
                <a:solidFill>
                  <a:srgbClr val="000000"/>
                </a:solidFill>
              </a:rPr>
              <a:t>inflamed gingiva. </a:t>
            </a:r>
            <a:r>
              <a:rPr lang="en-US" sz="2600" dirty="0">
                <a:solidFill>
                  <a:srgbClr val="000000"/>
                </a:solidFill>
              </a:rPr>
              <a:t>Generalized blunted interproximals on buccal/facial. Generalized moderate bleeding on </a:t>
            </a:r>
            <a:r>
              <a:rPr lang="en-US" sz="2600" dirty="0" smtClean="0">
                <a:solidFill>
                  <a:srgbClr val="000000"/>
                </a:solidFill>
              </a:rPr>
              <a:t>exploring. Minimal improvement was observed. </a:t>
            </a:r>
          </a:p>
          <a:p>
            <a:pPr algn="just"/>
            <a:r>
              <a:rPr lang="en-US" sz="2600" dirty="0" smtClean="0">
                <a:solidFill>
                  <a:srgbClr val="000000"/>
                </a:solidFill>
              </a:rPr>
              <a:t>Debridement of quadrant LL with hand instruments and ultrasonics with pain management Lidocaine</a:t>
            </a:r>
            <a:r>
              <a:rPr lang="en-US" sz="2600" dirty="0">
                <a:solidFill>
                  <a:srgbClr val="000000"/>
                </a:solidFill>
              </a:rPr>
              <a:t> </a:t>
            </a:r>
            <a:r>
              <a:rPr lang="en-US" sz="2600" dirty="0" smtClean="0">
                <a:solidFill>
                  <a:srgbClr val="000000"/>
                </a:solidFill>
              </a:rPr>
              <a:t>HCL 2%. A mandibular block and infiltration were administered for patient comfort. The treatment plan had to be modified due to the patient not being able to tolerate the removal of the subgingival calculus on the LL quadrant during the mock board exam. Engine polish with medium grit on quadrant LL was completed.</a:t>
            </a:r>
            <a:endParaRPr lang="en-US" sz="2600" dirty="0">
              <a:solidFill>
                <a:srgbClr val="000000"/>
              </a:solidFill>
            </a:endParaRP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929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900112" y="1753810"/>
            <a:ext cx="7345363" cy="4620380"/>
          </a:xfrm>
        </p:spPr>
        <p:txBody>
          <a:bodyPr>
            <a:normAutofit fontScale="25000" lnSpcReduction="20000"/>
          </a:bodyPr>
          <a:lstStyle/>
          <a:p>
            <a:pPr marL="0" indent="0" algn="just">
              <a:buNone/>
            </a:pPr>
            <a:r>
              <a:rPr lang="en-US" sz="5600" u="sng" dirty="0" smtClean="0">
                <a:solidFill>
                  <a:srgbClr val="000000"/>
                </a:solidFill>
              </a:rPr>
              <a:t>Visit Three (revisit):</a:t>
            </a:r>
          </a:p>
          <a:p>
            <a:pPr algn="just"/>
            <a:r>
              <a:rPr lang="en-US" sz="4800" dirty="0" smtClean="0">
                <a:solidFill>
                  <a:srgbClr val="000000"/>
                </a:solidFill>
              </a:rPr>
              <a:t>Pt. reported no changes in medical history, no recent hospitalization/surgeries. Ms. V mentioned that she was using both the electric toothbrush and soft manual toothbrush. She stated that she has been flossing and noticed less bleeding on the quadrants previously scaled.</a:t>
            </a:r>
          </a:p>
          <a:p>
            <a:pPr algn="just"/>
            <a:r>
              <a:rPr lang="en-US" sz="4800" dirty="0" smtClean="0">
                <a:solidFill>
                  <a:srgbClr val="000000"/>
                </a:solidFill>
              </a:rPr>
              <a:t>BP: 129/85, P:92. IO: WNL. Gingival Statement on previous scaled quadrants: generalized moderate bleeding on exploring, pigmented gingiva, rolled and erythematous gingival margin on palatal of molars. Residual calculus on </a:t>
            </a:r>
            <a:r>
              <a:rPr lang="en-US" sz="4800" dirty="0">
                <a:solidFill>
                  <a:srgbClr val="000000"/>
                </a:solidFill>
              </a:rPr>
              <a:t>#3-D, #31-D, #30-D</a:t>
            </a:r>
            <a:r>
              <a:rPr lang="en-US" sz="4800" dirty="0" smtClean="0">
                <a:solidFill>
                  <a:srgbClr val="000000"/>
                </a:solidFill>
              </a:rPr>
              <a:t>, #21-D, #22-D and #</a:t>
            </a:r>
            <a:r>
              <a:rPr lang="en-US" sz="4800" dirty="0">
                <a:solidFill>
                  <a:srgbClr val="000000"/>
                </a:solidFill>
              </a:rPr>
              <a:t>29-</a:t>
            </a:r>
            <a:r>
              <a:rPr lang="en-US" sz="4800" dirty="0" smtClean="0">
                <a:solidFill>
                  <a:srgbClr val="000000"/>
                </a:solidFill>
              </a:rPr>
              <a:t>D. </a:t>
            </a:r>
          </a:p>
          <a:p>
            <a:pPr algn="just"/>
            <a:r>
              <a:rPr lang="en-US" sz="4800" dirty="0" smtClean="0">
                <a:solidFill>
                  <a:srgbClr val="000000"/>
                </a:solidFill>
              </a:rPr>
              <a:t>Review of the Sulcular method and demonstration of flossing were completed. Ms. V demonstrated the technique on a </a:t>
            </a:r>
            <a:r>
              <a:rPr lang="en-US" sz="4800" dirty="0" err="1" smtClean="0">
                <a:solidFill>
                  <a:srgbClr val="000000"/>
                </a:solidFill>
              </a:rPr>
              <a:t>typodont</a:t>
            </a:r>
            <a:r>
              <a:rPr lang="en-US" sz="4800" dirty="0" smtClean="0">
                <a:solidFill>
                  <a:srgbClr val="000000"/>
                </a:solidFill>
              </a:rPr>
              <a:t> and inside her mouth. She understood </a:t>
            </a:r>
            <a:r>
              <a:rPr lang="en-US" sz="4800" dirty="0">
                <a:solidFill>
                  <a:srgbClr val="000000"/>
                </a:solidFill>
              </a:rPr>
              <a:t>why her flossing technique was not adequate. The </a:t>
            </a:r>
            <a:r>
              <a:rPr lang="en-US" sz="4800" dirty="0" smtClean="0">
                <a:solidFill>
                  <a:srgbClr val="000000"/>
                </a:solidFill>
              </a:rPr>
              <a:t>consumption of prolonged sticky candy was addressed through a verbal conversation. It was recommended to not consume sticky candy everyday.  </a:t>
            </a:r>
            <a:endParaRPr lang="en-US" sz="4800" dirty="0">
              <a:solidFill>
                <a:srgbClr val="000000"/>
              </a:solidFill>
            </a:endParaRPr>
          </a:p>
          <a:p>
            <a:pPr algn="just"/>
            <a:r>
              <a:rPr lang="en-US" sz="4800" dirty="0" smtClean="0">
                <a:solidFill>
                  <a:srgbClr val="000000"/>
                </a:solidFill>
              </a:rPr>
              <a:t>Debridement of residual </a:t>
            </a:r>
            <a:r>
              <a:rPr lang="en-US" sz="4800" dirty="0">
                <a:solidFill>
                  <a:srgbClr val="000000"/>
                </a:solidFill>
              </a:rPr>
              <a:t>calculus on #3-D, #31-D, #30-D, #</a:t>
            </a:r>
            <a:r>
              <a:rPr lang="en-US" sz="4800" dirty="0" smtClean="0">
                <a:solidFill>
                  <a:srgbClr val="000000"/>
                </a:solidFill>
              </a:rPr>
              <a:t>21-D, #22-D and #29-D were completed. After all the residual calculus were scaled, I proceeded to debride the UL quadrant with hand instruments and ultrasonics. Oraqix (2.5mg lidocaine/2.5mg prilocaine) was administered for pain management.</a:t>
            </a:r>
          </a:p>
          <a:p>
            <a:pPr algn="just"/>
            <a:r>
              <a:rPr lang="en-US" sz="4800" dirty="0" smtClean="0">
                <a:solidFill>
                  <a:srgbClr val="000000"/>
                </a:solidFill>
              </a:rPr>
              <a:t>After the quadrant was checked for residual calculus, engine polish with fine paste and administration of topical neutral fluoride 2% (tray method) for four minutes were finished. Post-op instructions were given to the patient of no drinking, no eating, and no rinsing for 30 minutes.</a:t>
            </a:r>
          </a:p>
          <a:p>
            <a:pPr algn="just"/>
            <a:r>
              <a:rPr lang="en-US" sz="4800" dirty="0" smtClean="0">
                <a:solidFill>
                  <a:srgbClr val="000000"/>
                </a:solidFill>
              </a:rPr>
              <a:t>*A copy of Ms. V digital radiographs were given to her. </a:t>
            </a:r>
          </a:p>
          <a:p>
            <a:endParaRPr lang="en-US" dirty="0" smtClean="0"/>
          </a:p>
          <a:p>
            <a:pPr marL="0" indent="0">
              <a:buNone/>
            </a:pPr>
            <a:endParaRPr lang="en-US" u="sng" dirty="0"/>
          </a:p>
        </p:txBody>
      </p:sp>
    </p:spTree>
    <p:extLst>
      <p:ext uri="{BB962C8B-B14F-4D97-AF65-F5344CB8AC3E}">
        <p14:creationId xmlns:p14="http://schemas.microsoft.com/office/powerpoint/2010/main" val="1304154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900112" y="1701394"/>
            <a:ext cx="7345363" cy="4612937"/>
          </a:xfrm>
        </p:spPr>
        <p:txBody>
          <a:bodyPr>
            <a:normAutofit lnSpcReduction="10000"/>
          </a:bodyPr>
          <a:lstStyle/>
          <a:p>
            <a:pPr marL="0" indent="0" algn="just">
              <a:buNone/>
            </a:pPr>
            <a:r>
              <a:rPr lang="en-US" dirty="0" smtClean="0"/>
              <a:t>The challenge that I faced throughout her treatment was the use of the ultrasonics. </a:t>
            </a:r>
          </a:p>
          <a:p>
            <a:pPr marL="0" indent="0" algn="just">
              <a:buNone/>
            </a:pPr>
            <a:r>
              <a:rPr lang="en-US" dirty="0" smtClean="0"/>
              <a:t>Ms. V was a very cooperative patient, but she did not like the noise of the ultrasonics. </a:t>
            </a:r>
          </a:p>
          <a:p>
            <a:pPr marL="0" indent="0" algn="just">
              <a:buNone/>
            </a:pPr>
            <a:r>
              <a:rPr lang="en-US" dirty="0" smtClean="0"/>
              <a:t>She was a heavy case with tenacious subgingival calculus, and hand scaling alone was very difficult to accomplish. I was able to use the ultrasonics, but only for a period of time until she would say she could not tolerate it anymore. </a:t>
            </a:r>
          </a:p>
          <a:p>
            <a:pPr marL="0" indent="0" algn="just">
              <a:buNone/>
            </a:pPr>
            <a:r>
              <a:rPr lang="en-US" dirty="0" smtClean="0"/>
              <a:t>Most of the debridement had to be accomplished through hand scaling.</a:t>
            </a:r>
          </a:p>
          <a:p>
            <a:pPr marL="0" indent="0">
              <a:buNone/>
            </a:pPr>
            <a:endParaRPr lang="en-US" dirty="0"/>
          </a:p>
        </p:txBody>
      </p:sp>
    </p:spTree>
    <p:extLst>
      <p:ext uri="{BB962C8B-B14F-4D97-AF65-F5344CB8AC3E}">
        <p14:creationId xmlns:p14="http://schemas.microsoft.com/office/powerpoint/2010/main" val="3666264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Care- Outcome of Care-Prognosis</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t>Ms. V was trying her best to implement the oral hygiene care that was demonstrated to her throughout the treatment. Her main concern was the gum bleeding, and she was very interested in learning on how to stop it completely or at least minimize it. </a:t>
            </a:r>
          </a:p>
          <a:p>
            <a:pPr marL="0" indent="0" algn="just">
              <a:buNone/>
            </a:pPr>
            <a:r>
              <a:rPr lang="en-US" dirty="0" smtClean="0"/>
              <a:t>If she continues to implement the oral hygiene care and use the referral that was given to visit the general dentist, oral surgeon and a periodontist to treat the suspicious carious lesions and periodontal concerns; she should accomplish having a stable oral cavity. </a:t>
            </a:r>
            <a:endParaRPr lang="en-US" dirty="0"/>
          </a:p>
        </p:txBody>
      </p:sp>
    </p:spTree>
    <p:extLst>
      <p:ext uri="{BB962C8B-B14F-4D97-AF65-F5344CB8AC3E}">
        <p14:creationId xmlns:p14="http://schemas.microsoft.com/office/powerpoint/2010/main" val="2957728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Referrals</a:t>
            </a:r>
            <a:endParaRPr lang="en-US" dirty="0"/>
          </a:p>
        </p:txBody>
      </p:sp>
      <p:sp>
        <p:nvSpPr>
          <p:cNvPr id="3" name="Content Placeholder 2"/>
          <p:cNvSpPr>
            <a:spLocks noGrp="1"/>
          </p:cNvSpPr>
          <p:nvPr>
            <p:ph idx="1"/>
          </p:nvPr>
        </p:nvSpPr>
        <p:spPr>
          <a:xfrm>
            <a:off x="900112" y="1701395"/>
            <a:ext cx="7345363" cy="4648882"/>
          </a:xfrm>
        </p:spPr>
        <p:txBody>
          <a:bodyPr>
            <a:normAutofit fontScale="92500" lnSpcReduction="20000"/>
          </a:bodyPr>
          <a:lstStyle/>
          <a:p>
            <a:pPr marL="0" indent="0" algn="just">
              <a:buNone/>
            </a:pPr>
            <a:endParaRPr lang="en-US" dirty="0" smtClean="0"/>
          </a:p>
          <a:p>
            <a:pPr marL="0" indent="0" algn="just">
              <a:buNone/>
            </a:pPr>
            <a:endParaRPr lang="en-US" dirty="0"/>
          </a:p>
          <a:p>
            <a:pPr marL="0" indent="0" algn="just">
              <a:buNone/>
            </a:pPr>
            <a:r>
              <a:rPr lang="en-US" dirty="0" smtClean="0"/>
              <a:t>A referral was given to the patient because of the suspicious carious lesions (clinically and radiographically visible), extrusion of #16, generalized moderate inflammation, the subgingival calculus and the bone loss observed on the FMS.</a:t>
            </a:r>
          </a:p>
          <a:p>
            <a:pPr marL="0" indent="0" algn="just">
              <a:buNone/>
            </a:pPr>
            <a:r>
              <a:rPr lang="en-US" dirty="0" smtClean="0"/>
              <a:t>The patient was referred to the general dentist, oral surgeon and the periodontist.</a:t>
            </a:r>
          </a:p>
          <a:p>
            <a:pPr marL="0" indent="0" algn="just">
              <a:buNone/>
            </a:pPr>
            <a:endParaRPr lang="en-US" dirty="0" smtClean="0"/>
          </a:p>
          <a:p>
            <a:pPr marL="0" indent="0" algn="just">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820715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Continued Care Recommendations</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The recare recommendation interval given to the patient is four months.</a:t>
            </a:r>
          </a:p>
          <a:p>
            <a:pPr marL="0" indent="0" algn="just">
              <a:buNone/>
            </a:pPr>
            <a:r>
              <a:rPr lang="en-US" dirty="0" smtClean="0"/>
              <a:t>A 4-month recare was recommended to the patient due to the radiographic evidence of bone loss and the generalized subgingival calculus. We would like to be updated about the patients incorporation of the oral hygiene instructions and diet in her daily routine</a:t>
            </a:r>
            <a:r>
              <a:rPr lang="en-US" dirty="0"/>
              <a:t> </a:t>
            </a:r>
            <a:r>
              <a:rPr lang="en-US" dirty="0" smtClean="0"/>
              <a:t>because our goal is to help her achieve </a:t>
            </a:r>
            <a:r>
              <a:rPr lang="en-US" dirty="0"/>
              <a:t>a stable oral health. </a:t>
            </a:r>
            <a:endParaRPr lang="en-US" dirty="0" smtClean="0"/>
          </a:p>
          <a:p>
            <a:pPr marL="0" indent="0">
              <a:buNone/>
            </a:pPr>
            <a:endParaRPr lang="en-US" dirty="0"/>
          </a:p>
        </p:txBody>
      </p:sp>
    </p:spTree>
    <p:extLst>
      <p:ext uri="{BB962C8B-B14F-4D97-AF65-F5344CB8AC3E}">
        <p14:creationId xmlns:p14="http://schemas.microsoft.com/office/powerpoint/2010/main" val="361066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Complaint</a:t>
            </a:r>
            <a:endParaRPr lang="en-US" dirty="0"/>
          </a:p>
        </p:txBody>
      </p:sp>
      <p:sp>
        <p:nvSpPr>
          <p:cNvPr id="3" name="Content Placeholder 2"/>
          <p:cNvSpPr>
            <a:spLocks noGrp="1"/>
          </p:cNvSpPr>
          <p:nvPr>
            <p:ph idx="1"/>
          </p:nvPr>
        </p:nvSpPr>
        <p:spPr/>
        <p:txBody>
          <a:bodyPr/>
          <a:lstStyle/>
          <a:p>
            <a:pPr algn="just"/>
            <a:r>
              <a:rPr lang="en-US" dirty="0" smtClean="0">
                <a:solidFill>
                  <a:srgbClr val="000000"/>
                </a:solidFill>
              </a:rPr>
              <a:t>Patient states “Bleeding from the gums”. </a:t>
            </a:r>
          </a:p>
          <a:p>
            <a:pPr algn="just"/>
            <a:r>
              <a:rPr lang="en-US" dirty="0" smtClean="0">
                <a:solidFill>
                  <a:srgbClr val="000000"/>
                </a:solidFill>
              </a:rPr>
              <a:t>Ms. V bleeds from her gums every time she toothbrushes. </a:t>
            </a:r>
          </a:p>
          <a:p>
            <a:pPr algn="just"/>
            <a:r>
              <a:rPr lang="en-US" dirty="0" smtClean="0">
                <a:solidFill>
                  <a:srgbClr val="000000"/>
                </a:solidFill>
              </a:rPr>
              <a:t>Ms. V was really concerned about the gum bleeding. She would like to have a deep cleaning in hopes that the bleeding would minimize.</a:t>
            </a:r>
          </a:p>
          <a:p>
            <a:pPr algn="just"/>
            <a:r>
              <a:rPr lang="en-US" dirty="0" smtClean="0">
                <a:solidFill>
                  <a:srgbClr val="000000"/>
                </a:solidFill>
              </a:rPr>
              <a:t>Ms. V mentioned she did not feel great with the overall appearance of her teeth.</a:t>
            </a:r>
          </a:p>
          <a:p>
            <a:endParaRPr lang="en-US" dirty="0"/>
          </a:p>
        </p:txBody>
      </p:sp>
    </p:spTree>
    <p:extLst>
      <p:ext uri="{BB962C8B-B14F-4D97-AF65-F5344CB8AC3E}">
        <p14:creationId xmlns:p14="http://schemas.microsoft.com/office/powerpoint/2010/main" val="1267210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Reflection</a:t>
            </a:r>
            <a:endParaRPr lang="en-US" dirty="0"/>
          </a:p>
        </p:txBody>
      </p:sp>
      <p:sp>
        <p:nvSpPr>
          <p:cNvPr id="3" name="Content Placeholder 2"/>
          <p:cNvSpPr>
            <a:spLocks noGrp="1"/>
          </p:cNvSpPr>
          <p:nvPr>
            <p:ph idx="1"/>
          </p:nvPr>
        </p:nvSpPr>
        <p:spPr/>
        <p:txBody>
          <a:bodyPr>
            <a:normAutofit fontScale="92500"/>
          </a:bodyPr>
          <a:lstStyle/>
          <a:p>
            <a:pPr marL="0" indent="0" algn="just">
              <a:buNone/>
            </a:pPr>
            <a:r>
              <a:rPr lang="en-US" dirty="0" smtClean="0"/>
              <a:t>As I reflect on Ms. V’s case, I realized that she was a patient who wanted to improve and wanted to learn. She was eager in learning different ways of toothbrushing. </a:t>
            </a:r>
          </a:p>
          <a:p>
            <a:pPr marL="0" indent="0" algn="just">
              <a:buNone/>
            </a:pPr>
            <a:r>
              <a:rPr lang="en-US" dirty="0" smtClean="0"/>
              <a:t>I learned from her case that it is important to explain to the patient the reasons of why it is important for them to address their periodontal disease/carious lesions. If the clinician does not address them in a manner that the patient can understand; there is a great chance the patient will not cooperate to improve their oral healthcare. </a:t>
            </a:r>
          </a:p>
        </p:txBody>
      </p:sp>
    </p:spTree>
    <p:extLst>
      <p:ext uri="{BB962C8B-B14F-4D97-AF65-F5344CB8AC3E}">
        <p14:creationId xmlns:p14="http://schemas.microsoft.com/office/powerpoint/2010/main" val="243269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Reflection </a:t>
            </a:r>
            <a:endParaRPr lang="en-US" dirty="0"/>
          </a:p>
        </p:txBody>
      </p:sp>
      <p:sp>
        <p:nvSpPr>
          <p:cNvPr id="3" name="Content Placeholder 2"/>
          <p:cNvSpPr>
            <a:spLocks noGrp="1"/>
          </p:cNvSpPr>
          <p:nvPr>
            <p:ph idx="1"/>
          </p:nvPr>
        </p:nvSpPr>
        <p:spPr>
          <a:xfrm>
            <a:off x="900112" y="1689413"/>
            <a:ext cx="7345363" cy="4376108"/>
          </a:xfrm>
        </p:spPr>
        <p:txBody>
          <a:bodyPr>
            <a:normAutofit fontScale="85000" lnSpcReduction="20000"/>
          </a:bodyPr>
          <a:lstStyle/>
          <a:p>
            <a:pPr marL="0" indent="0" algn="just">
              <a:buNone/>
            </a:pPr>
            <a:r>
              <a:rPr lang="en-US" dirty="0" smtClean="0"/>
              <a:t>Due to Ms. V cancelling her appointment once, we had to modify her treatment. If the original treatment plan would have been accomplished, visit four would have been implemented, and it would have given me the opportunity to follow up on the flossing technique before completing her treatment. </a:t>
            </a:r>
          </a:p>
          <a:p>
            <a:pPr marL="0" indent="0" algn="just">
              <a:buNone/>
            </a:pPr>
            <a:r>
              <a:rPr lang="en-US" dirty="0" smtClean="0"/>
              <a:t>The BP was assessed at each visit, and it was addressed to the patient. The patient had no knowledge of the slight elevation. It was recommended that she visit her primary physician, and to limit her salt intake.</a:t>
            </a:r>
          </a:p>
          <a:p>
            <a:pPr marL="0" indent="0" algn="just">
              <a:buNone/>
            </a:pPr>
            <a:r>
              <a:rPr lang="en-US" dirty="0" smtClean="0"/>
              <a:t>I would have incorporated the “after-five” </a:t>
            </a:r>
            <a:r>
              <a:rPr lang="en-US" dirty="0" err="1" smtClean="0"/>
              <a:t>Gracey’s</a:t>
            </a:r>
            <a:r>
              <a:rPr lang="en-US" dirty="0" smtClean="0"/>
              <a:t> into the instrument selection. Her calculus was very tenacious, and the “after-five” </a:t>
            </a:r>
            <a:r>
              <a:rPr lang="en-US" dirty="0" err="1" smtClean="0"/>
              <a:t>Gracey’s</a:t>
            </a:r>
            <a:r>
              <a:rPr lang="en-US" dirty="0" smtClean="0"/>
              <a:t> would have helped, especially since I had to do more hand scaling than </a:t>
            </a:r>
            <a:r>
              <a:rPr lang="en-US" dirty="0" err="1" smtClean="0"/>
              <a:t>ultrasonics</a:t>
            </a:r>
            <a:r>
              <a:rPr lang="en-US" dirty="0" smtClean="0"/>
              <a:t>. Overall, the treatment was a success, and the patient and I learned a lot from each other. </a:t>
            </a:r>
          </a:p>
          <a:p>
            <a:pPr marL="0" indent="0" algn="just">
              <a:buNone/>
            </a:pPr>
            <a:endParaRPr lang="en-US" dirty="0"/>
          </a:p>
        </p:txBody>
      </p:sp>
    </p:spTree>
    <p:extLst>
      <p:ext uri="{BB962C8B-B14F-4D97-AF65-F5344CB8AC3E}">
        <p14:creationId xmlns:p14="http://schemas.microsoft.com/office/powerpoint/2010/main" val="186148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History Overview</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000000"/>
                </a:solidFill>
              </a:rPr>
              <a:t>Blood Pressure: 126/81, Pulse: 85, ASA: II.</a:t>
            </a:r>
          </a:p>
          <a:p>
            <a:pPr marL="0" indent="0">
              <a:buNone/>
            </a:pPr>
            <a:r>
              <a:rPr lang="en-US" u="sng" dirty="0" smtClean="0">
                <a:solidFill>
                  <a:srgbClr val="000000"/>
                </a:solidFill>
              </a:rPr>
              <a:t>Medical Conditions: </a:t>
            </a:r>
          </a:p>
          <a:p>
            <a:r>
              <a:rPr lang="en-US" dirty="0" smtClean="0">
                <a:solidFill>
                  <a:srgbClr val="000000"/>
                </a:solidFill>
              </a:rPr>
              <a:t>Heart Murmur- when she was a baby but it resolved on its own.</a:t>
            </a:r>
          </a:p>
          <a:p>
            <a:r>
              <a:rPr lang="en-US" dirty="0" smtClean="0">
                <a:solidFill>
                  <a:srgbClr val="000000"/>
                </a:solidFill>
              </a:rPr>
              <a:t>Pituitary Adenoma.</a:t>
            </a:r>
          </a:p>
          <a:p>
            <a:r>
              <a:rPr lang="en-US" dirty="0" smtClean="0">
                <a:solidFill>
                  <a:srgbClr val="000000"/>
                </a:solidFill>
              </a:rPr>
              <a:t>Hypothyroidism.</a:t>
            </a:r>
          </a:p>
          <a:p>
            <a:pPr marL="0" indent="0">
              <a:buNone/>
            </a:pPr>
            <a:r>
              <a:rPr lang="en-US" u="sng" dirty="0" smtClean="0">
                <a:solidFill>
                  <a:srgbClr val="000000"/>
                </a:solidFill>
              </a:rPr>
              <a:t>Current Medications:</a:t>
            </a:r>
          </a:p>
          <a:p>
            <a:r>
              <a:rPr lang="en-US" dirty="0" smtClean="0">
                <a:solidFill>
                  <a:srgbClr val="000000"/>
                </a:solidFill>
              </a:rPr>
              <a:t>Cabergoline: 0.5mg/day for the treatment of Pituitary Adenoma.</a:t>
            </a:r>
          </a:p>
          <a:p>
            <a:r>
              <a:rPr lang="en-US" dirty="0" smtClean="0">
                <a:solidFill>
                  <a:srgbClr val="000000"/>
                </a:solidFill>
              </a:rPr>
              <a:t>Levothyroxine: 0.05mg/day for the treatment of Hypothyroidism.</a:t>
            </a:r>
          </a:p>
          <a:p>
            <a:endParaRPr lang="en-US" u="sng" dirty="0" smtClean="0"/>
          </a:p>
          <a:p>
            <a:pPr marL="0" indent="0">
              <a:buNone/>
            </a:pPr>
            <a:endParaRPr lang="en-US" dirty="0" smtClean="0"/>
          </a:p>
        </p:txBody>
      </p:sp>
    </p:spTree>
    <p:extLst>
      <p:ext uri="{BB962C8B-B14F-4D97-AF65-F5344CB8AC3E}">
        <p14:creationId xmlns:p14="http://schemas.microsoft.com/office/powerpoint/2010/main" val="364767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Murmur</a:t>
            </a:r>
            <a:endParaRPr lang="en-US" dirty="0"/>
          </a:p>
        </p:txBody>
      </p:sp>
      <p:sp>
        <p:nvSpPr>
          <p:cNvPr id="3" name="Content Placeholder 2"/>
          <p:cNvSpPr>
            <a:spLocks noGrp="1"/>
          </p:cNvSpPr>
          <p:nvPr>
            <p:ph idx="1"/>
          </p:nvPr>
        </p:nvSpPr>
        <p:spPr>
          <a:xfrm>
            <a:off x="900112" y="1727884"/>
            <a:ext cx="7345363" cy="4637226"/>
          </a:xfrm>
        </p:spPr>
        <p:txBody>
          <a:bodyPr>
            <a:normAutofit fontScale="70000" lnSpcReduction="20000"/>
          </a:bodyPr>
          <a:lstStyle/>
          <a:p>
            <a:pPr marL="0" indent="0" algn="just">
              <a:buNone/>
            </a:pPr>
            <a:r>
              <a:rPr lang="en-US" dirty="0" smtClean="0">
                <a:solidFill>
                  <a:srgbClr val="000000"/>
                </a:solidFill>
              </a:rPr>
              <a:t>According to Dr. Alaina Kipps from the Stanford’s Children’s Hospital, she states, “Heart murmurs are extra or abnormal sounds made by turbulent blood flowing through the heart”. </a:t>
            </a:r>
          </a:p>
          <a:p>
            <a:pPr marL="0" indent="0" algn="just">
              <a:buNone/>
            </a:pPr>
            <a:r>
              <a:rPr lang="en-US" dirty="0" smtClean="0">
                <a:solidFill>
                  <a:srgbClr val="000000"/>
                </a:solidFill>
              </a:rPr>
              <a:t>There are different types of heart murmurs. The systolic murmur is when the heart contracts, the diastolic murmur is when the heart relaxes, and the continuous murmur is throughout the whole heartbeat. A heart murmur may be considered innocent or pathological.</a:t>
            </a:r>
          </a:p>
          <a:p>
            <a:pPr marL="0" indent="0" algn="just">
              <a:buNone/>
            </a:pPr>
            <a:r>
              <a:rPr lang="en-US" dirty="0" smtClean="0">
                <a:solidFill>
                  <a:srgbClr val="000000"/>
                </a:solidFill>
              </a:rPr>
              <a:t>The causes of a heart murmur may be due to an infection, fever, anemia, or hyperthyroidism. According to Harvard Medical School, the signs and symptoms are syncope, weight gain, shortness of breath, episodes of rapid heartbeat, and a decreased tolerance to physical activities.</a:t>
            </a:r>
          </a:p>
          <a:p>
            <a:pPr marL="0" indent="0" algn="just">
              <a:buNone/>
            </a:pPr>
            <a:r>
              <a:rPr lang="en-US" u="sng" dirty="0" smtClean="0">
                <a:solidFill>
                  <a:srgbClr val="000000"/>
                </a:solidFill>
              </a:rPr>
              <a:t>References:</a:t>
            </a:r>
          </a:p>
          <a:p>
            <a:pPr marL="0" indent="0" algn="just">
              <a:buNone/>
            </a:pPr>
            <a:r>
              <a:rPr lang="en-US" dirty="0">
                <a:solidFill>
                  <a:srgbClr val="000000"/>
                </a:solidFill>
              </a:rPr>
              <a:t>https://www.stanfordchildrens.org/en/topic/default?id=heart-murmurs-in-children-90-</a:t>
            </a:r>
            <a:r>
              <a:rPr lang="en-US" dirty="0" smtClean="0">
                <a:solidFill>
                  <a:srgbClr val="000000"/>
                </a:solidFill>
              </a:rPr>
              <a:t>P01806</a:t>
            </a:r>
          </a:p>
          <a:p>
            <a:pPr marL="0" indent="0" algn="just">
              <a:buNone/>
            </a:pPr>
            <a:r>
              <a:rPr lang="en-US" dirty="0" smtClean="0">
                <a:solidFill>
                  <a:srgbClr val="000000"/>
                </a:solidFill>
              </a:rPr>
              <a:t>https</a:t>
            </a:r>
            <a:r>
              <a:rPr lang="en-US" dirty="0">
                <a:solidFill>
                  <a:srgbClr val="000000"/>
                </a:solidFill>
              </a:rPr>
              <a:t>://www.health.harvard.edu/a_to_z/heart-murmur-a-to-z</a:t>
            </a:r>
            <a:endParaRPr lang="en-US" dirty="0" smtClean="0">
              <a:solidFill>
                <a:srgbClr val="000000"/>
              </a:solidFill>
            </a:endParaRPr>
          </a:p>
          <a:p>
            <a:pPr marL="0" indent="0">
              <a:buNone/>
            </a:pPr>
            <a:endParaRPr lang="en-US" dirty="0"/>
          </a:p>
        </p:txBody>
      </p:sp>
    </p:spTree>
    <p:extLst>
      <p:ext uri="{BB962C8B-B14F-4D97-AF65-F5344CB8AC3E}">
        <p14:creationId xmlns:p14="http://schemas.microsoft.com/office/powerpoint/2010/main" val="339924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Murmur</a:t>
            </a:r>
            <a:endParaRPr lang="en-US" dirty="0"/>
          </a:p>
        </p:txBody>
      </p:sp>
      <p:sp>
        <p:nvSpPr>
          <p:cNvPr id="3" name="Content Placeholder 2"/>
          <p:cNvSpPr>
            <a:spLocks noGrp="1"/>
          </p:cNvSpPr>
          <p:nvPr>
            <p:ph idx="1"/>
          </p:nvPr>
        </p:nvSpPr>
        <p:spPr>
          <a:xfrm>
            <a:off x="900112" y="1719875"/>
            <a:ext cx="7345363" cy="4658376"/>
          </a:xfrm>
        </p:spPr>
        <p:txBody>
          <a:bodyPr>
            <a:normAutofit fontScale="77500" lnSpcReduction="20000"/>
          </a:bodyPr>
          <a:lstStyle/>
          <a:p>
            <a:pPr marL="0" indent="0" algn="just">
              <a:buNone/>
            </a:pPr>
            <a:r>
              <a:rPr lang="en-US" dirty="0" smtClean="0">
                <a:solidFill>
                  <a:srgbClr val="000000"/>
                </a:solidFill>
              </a:rPr>
              <a:t>The treatment depends on if it is a child or an adult, and if it is diagnosed as an innocent or pathological murmur. </a:t>
            </a:r>
          </a:p>
          <a:p>
            <a:pPr marL="0" indent="0" algn="just">
              <a:buNone/>
            </a:pPr>
            <a:r>
              <a:rPr lang="en-US" dirty="0" smtClean="0">
                <a:solidFill>
                  <a:srgbClr val="000000"/>
                </a:solidFill>
              </a:rPr>
              <a:t>The treatment for a child is based on the symptoms, age, and severity of the condition. If it is diagnosed as an innocent/normal murmur, no treatment is necessary, but the doctor should monitor it on a regular basis. Unlike the pathological murmur, treatment must be considered. Based on the severity, it will be either medications or surgery.</a:t>
            </a:r>
          </a:p>
          <a:p>
            <a:pPr marL="0" indent="0" algn="just">
              <a:buNone/>
            </a:pPr>
            <a:r>
              <a:rPr lang="en-US" dirty="0" smtClean="0">
                <a:solidFill>
                  <a:srgbClr val="000000"/>
                </a:solidFill>
              </a:rPr>
              <a:t>Ms. V is not currently taking any medications nor did she have any surgeries because she was diagnosed with an innocent murmur when she was a baby and it resolved on its own.</a:t>
            </a:r>
          </a:p>
          <a:p>
            <a:pPr marL="0" indent="0" algn="just">
              <a:buNone/>
            </a:pPr>
            <a:r>
              <a:rPr lang="en-US" u="sng" dirty="0" smtClean="0">
                <a:solidFill>
                  <a:srgbClr val="000000"/>
                </a:solidFill>
              </a:rPr>
              <a:t>References: </a:t>
            </a:r>
          </a:p>
          <a:p>
            <a:pPr marL="0" indent="0" algn="just">
              <a:buNone/>
            </a:pPr>
            <a:r>
              <a:rPr lang="en-US" dirty="0">
                <a:solidFill>
                  <a:srgbClr val="000000"/>
                </a:solidFill>
              </a:rPr>
              <a:t>https://www.health.harvard.edu/a_to_z/heart-murmur-a-to-</a:t>
            </a:r>
            <a:r>
              <a:rPr lang="en-US" dirty="0" smtClean="0">
                <a:solidFill>
                  <a:srgbClr val="000000"/>
                </a:solidFill>
              </a:rPr>
              <a:t>z</a:t>
            </a:r>
          </a:p>
          <a:p>
            <a:pPr marL="0" indent="0" algn="just">
              <a:buNone/>
            </a:pPr>
            <a:r>
              <a:rPr lang="en-US" dirty="0">
                <a:solidFill>
                  <a:srgbClr val="000000"/>
                </a:solidFill>
              </a:rPr>
              <a:t>https://www.cedars-sinai.org/health-library/diseases-and-conditions---pediatrics/h/heart-murmurs-in-children.html</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7886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 Adenoma</a:t>
            </a:r>
            <a:endParaRPr lang="en-US" dirty="0"/>
          </a:p>
        </p:txBody>
      </p:sp>
      <p:sp>
        <p:nvSpPr>
          <p:cNvPr id="3" name="Content Placeholder 2"/>
          <p:cNvSpPr>
            <a:spLocks noGrp="1"/>
          </p:cNvSpPr>
          <p:nvPr>
            <p:ph idx="1"/>
          </p:nvPr>
        </p:nvSpPr>
        <p:spPr>
          <a:xfrm>
            <a:off x="900112" y="1713116"/>
            <a:ext cx="7345363" cy="4637226"/>
          </a:xfrm>
        </p:spPr>
        <p:txBody>
          <a:bodyPr>
            <a:normAutofit fontScale="70000" lnSpcReduction="20000"/>
          </a:bodyPr>
          <a:lstStyle/>
          <a:p>
            <a:pPr marL="0" indent="0" algn="just">
              <a:buNone/>
            </a:pPr>
            <a:r>
              <a:rPr lang="en-US" dirty="0" smtClean="0">
                <a:solidFill>
                  <a:srgbClr val="000000"/>
                </a:solidFill>
              </a:rPr>
              <a:t>Pituitary adenomas are known as the fourth most common intracranial tumors. A pituitary adenoma is a benign, slow growing tumor that arises from the pituitary gland. </a:t>
            </a:r>
            <a:endParaRPr lang="en-US" dirty="0">
              <a:solidFill>
                <a:srgbClr val="000000"/>
              </a:solidFill>
            </a:endParaRPr>
          </a:p>
          <a:p>
            <a:pPr marL="0" indent="0" algn="just">
              <a:buNone/>
            </a:pPr>
            <a:r>
              <a:rPr lang="en-US" dirty="0" smtClean="0">
                <a:solidFill>
                  <a:srgbClr val="000000"/>
                </a:solidFill>
              </a:rPr>
              <a:t>They are classified based on their size, aggressiveness, and hormone secretion. They affect people between the ages of 30-40, but can also be seen in children. Pituitary adenomas are caused spontaneously, therefore are not inherited.</a:t>
            </a:r>
          </a:p>
          <a:p>
            <a:pPr marL="0" indent="0" algn="just">
              <a:buNone/>
            </a:pPr>
            <a:r>
              <a:rPr lang="en-US" dirty="0" smtClean="0">
                <a:solidFill>
                  <a:srgbClr val="000000"/>
                </a:solidFill>
              </a:rPr>
              <a:t>The signs and symptoms are abnormal changes in the body due to increased levels of hormones, unexplained weight gain or loss, sexual dysfunction, muscle weakness, growth problems, osteoporosis, blurred or double vision, carpal tunnel syndrome, and infertility.</a:t>
            </a:r>
          </a:p>
          <a:p>
            <a:pPr marL="0" indent="0" algn="just">
              <a:buNone/>
            </a:pPr>
            <a:r>
              <a:rPr lang="en-US" u="sng" dirty="0" smtClean="0">
                <a:solidFill>
                  <a:srgbClr val="000000"/>
                </a:solidFill>
              </a:rPr>
              <a:t>References:</a:t>
            </a:r>
          </a:p>
          <a:p>
            <a:pPr marL="0" indent="0" algn="just">
              <a:buNone/>
            </a:pPr>
            <a:r>
              <a:rPr lang="it-IT" dirty="0">
                <a:solidFill>
                  <a:srgbClr val="000000"/>
                </a:solidFill>
              </a:rPr>
              <a:t>http://pituitary.ucla.edu/pituitary-</a:t>
            </a:r>
            <a:r>
              <a:rPr lang="it-IT" dirty="0" smtClean="0">
                <a:solidFill>
                  <a:srgbClr val="000000"/>
                </a:solidFill>
              </a:rPr>
              <a:t>adenomas</a:t>
            </a:r>
          </a:p>
          <a:p>
            <a:pPr marL="0" indent="0" algn="just">
              <a:buNone/>
            </a:pPr>
            <a:r>
              <a:rPr lang="en-US" dirty="0">
                <a:solidFill>
                  <a:srgbClr val="000000"/>
                </a:solidFill>
              </a:rPr>
              <a:t>https://www.aans.org/en/Patients/Neurosurgical-Conditions-and-Treatments/Pituitary-Gland-and-Pituitary-Tumors</a:t>
            </a:r>
            <a:endParaRPr lang="it-IT" dirty="0" smtClean="0">
              <a:solidFill>
                <a:srgbClr val="000000"/>
              </a:solidFill>
            </a:endParaRPr>
          </a:p>
          <a:p>
            <a:pPr marL="0" indent="0">
              <a:buNone/>
            </a:pPr>
            <a:endParaRPr lang="en-US" u="sng" dirty="0" smtClean="0"/>
          </a:p>
          <a:p>
            <a:pPr marL="0" indent="0">
              <a:buNone/>
            </a:pPr>
            <a:endParaRPr lang="en-US" dirty="0"/>
          </a:p>
        </p:txBody>
      </p:sp>
    </p:spTree>
    <p:extLst>
      <p:ext uri="{BB962C8B-B14F-4D97-AF65-F5344CB8AC3E}">
        <p14:creationId xmlns:p14="http://schemas.microsoft.com/office/powerpoint/2010/main" val="299869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 Adenoma</a:t>
            </a:r>
            <a:endParaRPr lang="en-US" dirty="0"/>
          </a:p>
        </p:txBody>
      </p:sp>
      <p:sp>
        <p:nvSpPr>
          <p:cNvPr id="3" name="Content Placeholder 2"/>
          <p:cNvSpPr>
            <a:spLocks noGrp="1"/>
          </p:cNvSpPr>
          <p:nvPr>
            <p:ph idx="1"/>
          </p:nvPr>
        </p:nvSpPr>
        <p:spPr>
          <a:xfrm>
            <a:off x="900112" y="1727884"/>
            <a:ext cx="7345363" cy="4681531"/>
          </a:xfrm>
        </p:spPr>
        <p:txBody>
          <a:bodyPr>
            <a:normAutofit fontScale="70000" lnSpcReduction="20000"/>
          </a:bodyPr>
          <a:lstStyle/>
          <a:p>
            <a:pPr marL="0" indent="0" algn="just">
              <a:buNone/>
            </a:pPr>
            <a:r>
              <a:rPr lang="en-US" dirty="0" smtClean="0">
                <a:solidFill>
                  <a:srgbClr val="000000"/>
                </a:solidFill>
              </a:rPr>
              <a:t>The treatment is based on the patients age, overall health and the extent of the benign tumor. The first line of treatment is medication. The two most common medications prescribed to the patients with pituitary adenoma are </a:t>
            </a:r>
            <a:r>
              <a:rPr lang="en-US" dirty="0">
                <a:solidFill>
                  <a:srgbClr val="000000"/>
                </a:solidFill>
              </a:rPr>
              <a:t>B</a:t>
            </a:r>
            <a:r>
              <a:rPr lang="en-US" dirty="0" smtClean="0">
                <a:solidFill>
                  <a:srgbClr val="000000"/>
                </a:solidFill>
              </a:rPr>
              <a:t>romocriptine and </a:t>
            </a:r>
            <a:r>
              <a:rPr lang="en-US" dirty="0">
                <a:solidFill>
                  <a:srgbClr val="000000"/>
                </a:solidFill>
              </a:rPr>
              <a:t>C</a:t>
            </a:r>
            <a:r>
              <a:rPr lang="en-US" dirty="0" smtClean="0">
                <a:solidFill>
                  <a:srgbClr val="000000"/>
                </a:solidFill>
              </a:rPr>
              <a:t>abergoline. Bromocriptine is used once a day and Cabergoline is used twice a week.</a:t>
            </a:r>
          </a:p>
          <a:p>
            <a:pPr marL="0" indent="0" algn="just">
              <a:buNone/>
            </a:pPr>
            <a:r>
              <a:rPr lang="en-US" dirty="0" smtClean="0">
                <a:solidFill>
                  <a:srgbClr val="000000"/>
                </a:solidFill>
              </a:rPr>
              <a:t>Cabergoline is the most used medication out of the two previously mentioned  due to less side affects.</a:t>
            </a:r>
          </a:p>
          <a:p>
            <a:pPr marL="0" indent="0" algn="just">
              <a:buNone/>
            </a:pPr>
            <a:r>
              <a:rPr lang="en-US" dirty="0" smtClean="0">
                <a:solidFill>
                  <a:srgbClr val="000000"/>
                </a:solidFill>
              </a:rPr>
              <a:t>Surgery is considered only when it is required. The most common surgery is the endoscopic endonasal technique. </a:t>
            </a:r>
          </a:p>
          <a:p>
            <a:pPr marL="0" indent="0" algn="just">
              <a:buNone/>
            </a:pPr>
            <a:r>
              <a:rPr lang="en-US" dirty="0" smtClean="0">
                <a:solidFill>
                  <a:srgbClr val="000000"/>
                </a:solidFill>
              </a:rPr>
              <a:t>Ms. V is currently being treated using the medication Cabergoline 0.5mg/day. </a:t>
            </a:r>
          </a:p>
          <a:p>
            <a:pPr marL="0" indent="0" algn="just">
              <a:buNone/>
            </a:pPr>
            <a:r>
              <a:rPr lang="en-US" u="sng" dirty="0" smtClean="0">
                <a:solidFill>
                  <a:srgbClr val="000000"/>
                </a:solidFill>
              </a:rPr>
              <a:t>References:</a:t>
            </a:r>
          </a:p>
          <a:p>
            <a:pPr marL="0" indent="0" algn="just">
              <a:buNone/>
            </a:pPr>
            <a:r>
              <a:rPr lang="it-IT" dirty="0">
                <a:solidFill>
                  <a:srgbClr val="000000"/>
                </a:solidFill>
              </a:rPr>
              <a:t>http://pituitary.ucla.edu/pituitary-adenomas</a:t>
            </a:r>
          </a:p>
          <a:p>
            <a:pPr marL="0" indent="0" algn="just">
              <a:buNone/>
            </a:pPr>
            <a:r>
              <a:rPr lang="en-US" dirty="0">
                <a:solidFill>
                  <a:srgbClr val="000000"/>
                </a:solidFill>
              </a:rPr>
              <a:t>https://www.aans.org/en/Patients/Neurosurgical-Conditions-and-Treatments/Pituitary-Gland-and-Pituitary-Tumors</a:t>
            </a:r>
            <a:endParaRPr lang="it-IT" dirty="0">
              <a:solidFill>
                <a:srgbClr val="000000"/>
              </a:solidFill>
            </a:endParaRPr>
          </a:p>
          <a:p>
            <a:pPr marL="0" indent="0" algn="just">
              <a:buNone/>
            </a:pPr>
            <a:endParaRPr lang="en-US" dirty="0" smtClean="0"/>
          </a:p>
          <a:p>
            <a:pPr marL="0" indent="0" algn="just">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2661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Hypothyroidism</a:t>
            </a:r>
            <a:endParaRPr lang="en-US" dirty="0"/>
          </a:p>
        </p:txBody>
      </p:sp>
      <p:sp>
        <p:nvSpPr>
          <p:cNvPr id="3" name="Content Placeholder 2"/>
          <p:cNvSpPr>
            <a:spLocks noGrp="1"/>
          </p:cNvSpPr>
          <p:nvPr>
            <p:ph idx="1"/>
          </p:nvPr>
        </p:nvSpPr>
        <p:spPr>
          <a:xfrm>
            <a:off x="900112" y="1728843"/>
            <a:ext cx="7345363" cy="4635748"/>
          </a:xfrm>
        </p:spPr>
        <p:txBody>
          <a:bodyPr>
            <a:normAutofit fontScale="77500" lnSpcReduction="20000"/>
          </a:bodyPr>
          <a:lstStyle/>
          <a:p>
            <a:pPr marL="0" indent="0" algn="just">
              <a:buNone/>
            </a:pPr>
            <a:r>
              <a:rPr lang="en-US" dirty="0" smtClean="0">
                <a:solidFill>
                  <a:schemeClr val="tx1"/>
                </a:solidFill>
              </a:rPr>
              <a:t>According to the American Thyroid Association, it states; “Hypothyroidism means that the thyroid gland can’t make enough thyroid hormone to keep the body running normally. People are hypothyroid if they have little thyroid hormone in the blood”. </a:t>
            </a:r>
          </a:p>
          <a:p>
            <a:pPr marL="0" indent="0" algn="just">
              <a:buNone/>
            </a:pPr>
            <a:r>
              <a:rPr lang="en-US" dirty="0" smtClean="0">
                <a:solidFill>
                  <a:schemeClr val="tx1"/>
                </a:solidFill>
              </a:rPr>
              <a:t>Women are more likely to develop hypothyroidism than men. </a:t>
            </a:r>
          </a:p>
          <a:p>
            <a:pPr marL="0" indent="0" algn="just">
              <a:buNone/>
            </a:pPr>
            <a:r>
              <a:rPr lang="en-US" dirty="0" smtClean="0">
                <a:solidFill>
                  <a:schemeClr val="tx1"/>
                </a:solidFill>
              </a:rPr>
              <a:t>The causes of hypothyroidism are radiation treatment to the thyroid, Hashimoto’s Disease, thyroiditis, surgical removal of part or all of the thyroid, and some medications. The signs and symptoms are fatigue, weight gain, puffy face, cold intolerance, depression, dry skin, and slow heart rate. </a:t>
            </a:r>
          </a:p>
          <a:p>
            <a:pPr marL="0" indent="0" algn="just">
              <a:buNone/>
            </a:pPr>
            <a:r>
              <a:rPr lang="en-US" u="sng" dirty="0" smtClean="0">
                <a:solidFill>
                  <a:schemeClr val="tx1"/>
                </a:solidFill>
              </a:rPr>
              <a:t>References:</a:t>
            </a:r>
          </a:p>
          <a:p>
            <a:pPr marL="0" indent="0" algn="just">
              <a:buNone/>
            </a:pPr>
            <a:r>
              <a:rPr lang="en-US" dirty="0">
                <a:solidFill>
                  <a:schemeClr val="tx1"/>
                </a:solidFill>
              </a:rPr>
              <a:t>https://www.thyroid.org/hypothyroidism</a:t>
            </a:r>
            <a:r>
              <a:rPr lang="en-US" dirty="0" smtClean="0">
                <a:solidFill>
                  <a:schemeClr val="tx1"/>
                </a:solidFill>
              </a:rPr>
              <a:t>/</a:t>
            </a:r>
          </a:p>
          <a:p>
            <a:pPr marL="0" indent="0" algn="just">
              <a:buNone/>
            </a:pPr>
            <a:r>
              <a:rPr lang="en-US" dirty="0">
                <a:solidFill>
                  <a:schemeClr val="tx1"/>
                </a:solidFill>
              </a:rPr>
              <a:t>https://www.niddk.nih.gov/health-information/endocrine-diseases/hypothyroidism</a:t>
            </a:r>
          </a:p>
          <a:p>
            <a:pPr marL="0" indent="0">
              <a:buNone/>
            </a:pPr>
            <a:endParaRPr lang="en-US" u="sng"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09642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746</TotalTime>
  <Words>3632</Words>
  <Application>Microsoft Macintosh PowerPoint</Application>
  <PresentationFormat>On-screen Show (4:3)</PresentationFormat>
  <Paragraphs>206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Capital</vt:lpstr>
      <vt:lpstr>New York City College of Technology Department of Dental Hygiene Case Presentation</vt:lpstr>
      <vt:lpstr>Patient Profile</vt:lpstr>
      <vt:lpstr>Chief Complaint</vt:lpstr>
      <vt:lpstr>Health History Overview</vt:lpstr>
      <vt:lpstr>Heart Murmur</vt:lpstr>
      <vt:lpstr>Heart Murmur</vt:lpstr>
      <vt:lpstr>Pituitary Adenoma</vt:lpstr>
      <vt:lpstr>Pituitary Adenoma</vt:lpstr>
      <vt:lpstr>Hypothyroidism</vt:lpstr>
      <vt:lpstr>Hypothyroidism</vt:lpstr>
      <vt:lpstr>Dental Hygiene Management</vt:lpstr>
      <vt:lpstr>PowerPoint Presentation</vt:lpstr>
      <vt:lpstr>Radiographs</vt:lpstr>
      <vt:lpstr>Summary of Clinical Findings</vt:lpstr>
      <vt:lpstr>Dental Charting</vt:lpstr>
      <vt:lpstr>Caries Risk Assessment</vt:lpstr>
      <vt:lpstr>Gingival Description and Periodontal Status</vt:lpstr>
      <vt:lpstr>Periodontal Charting</vt:lpstr>
      <vt:lpstr>Dental Hygiene Diagnosis</vt:lpstr>
      <vt:lpstr>Dental Hygiene Diagnosis</vt:lpstr>
      <vt:lpstr>Dental Hygiene Care Plan</vt:lpstr>
      <vt:lpstr>PowerPoint Presentation</vt:lpstr>
      <vt:lpstr>Implementation</vt:lpstr>
      <vt:lpstr>Implementation</vt:lpstr>
      <vt:lpstr>Implementation</vt:lpstr>
      <vt:lpstr>Implementation</vt:lpstr>
      <vt:lpstr>Evaluation of Care- Outcome of Care-Prognosis</vt:lpstr>
      <vt:lpstr>Referrals</vt:lpstr>
      <vt:lpstr>Continued Care Recommendations</vt:lpstr>
      <vt:lpstr>Final Reflection</vt:lpstr>
      <vt:lpstr>Final Reflection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Avick Kawall</dc:creator>
  <cp:lastModifiedBy>Avick Kawall</cp:lastModifiedBy>
  <cp:revision>156</cp:revision>
  <dcterms:created xsi:type="dcterms:W3CDTF">2019-12-12T18:11:22Z</dcterms:created>
  <dcterms:modified xsi:type="dcterms:W3CDTF">2020-05-15T01:33:17Z</dcterms:modified>
</cp:coreProperties>
</file>