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5/6/20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Arestin</a:t>
            </a:r>
            <a:r>
              <a:rPr lang="en-US" dirty="0" smtClean="0"/>
              <a:t> Case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400" dirty="0" smtClean="0"/>
              <a:t>Angie Vargas-</a:t>
            </a:r>
            <a:r>
              <a:rPr lang="en-US" sz="2400" dirty="0"/>
              <a:t>K</a:t>
            </a:r>
            <a:r>
              <a:rPr lang="en-US" sz="2400" dirty="0" smtClean="0"/>
              <a:t>awall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4070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92111"/>
            <a:ext cx="7345363" cy="427341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The learning experience of placing </a:t>
            </a:r>
            <a:r>
              <a:rPr lang="en-US" dirty="0" err="1" smtClean="0"/>
              <a:t>Arestin</a:t>
            </a:r>
            <a:r>
              <a:rPr lang="en-US" dirty="0" smtClean="0"/>
              <a:t> made me feel more competent and I felt that I gained more knowledge about other periodontal treatments that may help a patient improve their periodontal disease.</a:t>
            </a:r>
          </a:p>
          <a:p>
            <a:pPr marL="0" indent="0" algn="just">
              <a:buNone/>
            </a:pPr>
            <a:r>
              <a:rPr lang="en-US" dirty="0" smtClean="0"/>
              <a:t>Due </a:t>
            </a:r>
            <a:r>
              <a:rPr lang="en-US" dirty="0"/>
              <a:t>to my experience, I </a:t>
            </a:r>
            <a:r>
              <a:rPr lang="en-US" dirty="0" smtClean="0"/>
              <a:t>would </a:t>
            </a:r>
            <a:r>
              <a:rPr lang="en-US" dirty="0"/>
              <a:t>recommend </a:t>
            </a:r>
            <a:r>
              <a:rPr lang="en-US" dirty="0" smtClean="0"/>
              <a:t>a </a:t>
            </a:r>
            <a:r>
              <a:rPr lang="en-US" dirty="0"/>
              <a:t>patient the </a:t>
            </a:r>
            <a:r>
              <a:rPr lang="en-US" dirty="0" err="1"/>
              <a:t>Arestin</a:t>
            </a:r>
            <a:r>
              <a:rPr lang="en-US" dirty="0"/>
              <a:t> treatment as an adjunct to </a:t>
            </a:r>
            <a:r>
              <a:rPr lang="en-US" dirty="0" smtClean="0"/>
              <a:t>their treatment plan to help with their periodontal health.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40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679222"/>
            <a:ext cx="7345363" cy="43862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In the Fall 2019 semester, one of the clinic requirements we were supposed to complete was the placement of </a:t>
            </a:r>
            <a:r>
              <a:rPr lang="en-US" dirty="0" err="1" smtClean="0"/>
              <a:t>Arestin</a:t>
            </a:r>
            <a:r>
              <a:rPr lang="en-US" dirty="0" smtClean="0"/>
              <a:t> treatment.</a:t>
            </a:r>
          </a:p>
          <a:p>
            <a:pPr marL="0" indent="0" algn="just">
              <a:buNone/>
            </a:pPr>
            <a:r>
              <a:rPr lang="en-US" dirty="0" err="1" smtClean="0"/>
              <a:t>Arestin</a:t>
            </a:r>
            <a:r>
              <a:rPr lang="en-US" dirty="0" smtClean="0"/>
              <a:t> (minocycline hydrochloride) are antibiotic microspheres used for the purpose </a:t>
            </a:r>
            <a:r>
              <a:rPr lang="en-US" dirty="0"/>
              <a:t>to reduce the deep periodontal pockets in patients with adult periodontitis.</a:t>
            </a:r>
          </a:p>
          <a:p>
            <a:pPr marL="0" indent="0" algn="just">
              <a:buNone/>
            </a:pPr>
            <a:r>
              <a:rPr lang="en-US" dirty="0" smtClean="0"/>
              <a:t>The requirement for the patient to be qualified for </a:t>
            </a:r>
            <a:r>
              <a:rPr lang="en-US" dirty="0" err="1" smtClean="0"/>
              <a:t>Arestin</a:t>
            </a:r>
            <a:r>
              <a:rPr lang="en-US" dirty="0" smtClean="0"/>
              <a:t> placement were to have periodontal readings of 5-7mm, </a:t>
            </a:r>
            <a:r>
              <a:rPr lang="en-US" dirty="0" err="1" smtClean="0"/>
              <a:t>radiograohic</a:t>
            </a:r>
            <a:r>
              <a:rPr lang="en-US" dirty="0" smtClean="0"/>
              <a:t> evidence of horizontal bone loss, and no allergies to the </a:t>
            </a:r>
            <a:r>
              <a:rPr lang="en-US" dirty="0" err="1" smtClean="0"/>
              <a:t>Arestin</a:t>
            </a:r>
            <a:r>
              <a:rPr lang="en-US" dirty="0" smtClean="0"/>
              <a:t> drug.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69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Mr. H had the following deep periodontal pockets after one week of completed SRP:</a:t>
            </a:r>
          </a:p>
          <a:p>
            <a:pPr algn="just"/>
            <a:r>
              <a:rPr lang="en-US" dirty="0" smtClean="0"/>
              <a:t>#2-DL of 5mm</a:t>
            </a:r>
          </a:p>
          <a:p>
            <a:pPr algn="just"/>
            <a:r>
              <a:rPr lang="en-US" dirty="0" smtClean="0"/>
              <a:t>#4-MB of 5mm </a:t>
            </a:r>
          </a:p>
          <a:p>
            <a:pPr algn="just"/>
            <a:r>
              <a:rPr lang="en-US" dirty="0" smtClean="0"/>
              <a:t>#5-DB of 5mm</a:t>
            </a:r>
          </a:p>
          <a:p>
            <a:pPr marL="0" indent="0" algn="just">
              <a:buNone/>
            </a:pPr>
            <a:r>
              <a:rPr lang="en-US" dirty="0" smtClean="0"/>
              <a:t>The periodontal probing and placement of </a:t>
            </a:r>
            <a:r>
              <a:rPr lang="en-US" dirty="0" err="1" smtClean="0"/>
              <a:t>Arestin</a:t>
            </a:r>
            <a:r>
              <a:rPr lang="en-US" dirty="0" smtClean="0"/>
              <a:t> were completed on October 22, 2019. Mr. H signed a consent form stating that he will return between four to six weeks for re-evaluation of the </a:t>
            </a:r>
            <a:r>
              <a:rPr lang="en-US" dirty="0" err="1" smtClean="0"/>
              <a:t>Arestin</a:t>
            </a:r>
            <a:r>
              <a:rPr lang="en-US" dirty="0" smtClean="0"/>
              <a:t> sites at the NYCCT Dental Hygiene clinic.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64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63888"/>
            <a:ext cx="7345363" cy="4416779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After placement of the </a:t>
            </a:r>
            <a:r>
              <a:rPr lang="en-US" dirty="0" err="1" smtClean="0"/>
              <a:t>Arestin</a:t>
            </a:r>
            <a:r>
              <a:rPr lang="en-US" dirty="0" smtClean="0"/>
              <a:t>, the following post treatment instructions were given to the patient (verbal and written): </a:t>
            </a:r>
          </a:p>
          <a:p>
            <a:r>
              <a:rPr lang="en-US" dirty="0"/>
              <a:t> </a:t>
            </a:r>
            <a:r>
              <a:rPr lang="en-US" dirty="0" smtClean="0"/>
              <a:t>You </a:t>
            </a:r>
            <a:r>
              <a:rPr lang="en-US" dirty="0"/>
              <a:t>may eat immediately after the procedure. </a:t>
            </a:r>
          </a:p>
          <a:p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soft diet is recommended and please chew on the opposite side of your mouth if possible.</a:t>
            </a:r>
          </a:p>
          <a:p>
            <a:r>
              <a:rPr lang="en-US" dirty="0"/>
              <a:t> </a:t>
            </a:r>
            <a:r>
              <a:rPr lang="en-US" dirty="0" smtClean="0"/>
              <a:t>No </a:t>
            </a:r>
            <a:r>
              <a:rPr lang="en-US" dirty="0"/>
              <a:t>rinsing the entire mouth for 24 hours.</a:t>
            </a:r>
          </a:p>
          <a:p>
            <a:r>
              <a:rPr lang="en-US" dirty="0"/>
              <a:t> </a:t>
            </a:r>
            <a:r>
              <a:rPr lang="en-US" dirty="0" smtClean="0"/>
              <a:t>Begin </a:t>
            </a:r>
            <a:r>
              <a:rPr lang="en-US" dirty="0"/>
              <a:t>gentle brushing &amp; flossing in non-treated areas 12 hours after treatment</a:t>
            </a:r>
          </a:p>
          <a:p>
            <a:r>
              <a:rPr lang="en-US" dirty="0"/>
              <a:t> </a:t>
            </a:r>
            <a:r>
              <a:rPr lang="en-US" dirty="0" smtClean="0"/>
              <a:t>Begin </a:t>
            </a:r>
            <a:r>
              <a:rPr lang="en-US" dirty="0"/>
              <a:t>gentle brushing in</a:t>
            </a:r>
            <a:r>
              <a:rPr lang="en-US" b="1" dirty="0"/>
              <a:t> </a:t>
            </a:r>
            <a:r>
              <a:rPr lang="en-US" dirty="0"/>
              <a:t>treated</a:t>
            </a:r>
            <a:r>
              <a:rPr lang="en-US" b="1" dirty="0"/>
              <a:t> </a:t>
            </a:r>
            <a:r>
              <a:rPr lang="en-US" dirty="0"/>
              <a:t>areas 24 hours after treatment</a:t>
            </a:r>
          </a:p>
          <a:p>
            <a:r>
              <a:rPr lang="en-US" dirty="0"/>
              <a:t> </a:t>
            </a:r>
            <a:r>
              <a:rPr lang="en-US" dirty="0" smtClean="0"/>
              <a:t>Resume </a:t>
            </a:r>
            <a:r>
              <a:rPr lang="en-US" dirty="0"/>
              <a:t>flossing in all parts of the mouth 10 days after treatment</a:t>
            </a:r>
          </a:p>
          <a:p>
            <a:r>
              <a:rPr lang="en-US" dirty="0"/>
              <a:t> </a:t>
            </a:r>
            <a:r>
              <a:rPr lang="en-US" dirty="0" smtClean="0"/>
              <a:t>Avoid </a:t>
            </a:r>
            <a:r>
              <a:rPr lang="en-US" dirty="0"/>
              <a:t>eating hard, crunchy, or sticky foods, like carrots, taffy and chewing gum for 1 week </a:t>
            </a:r>
          </a:p>
          <a:p>
            <a:r>
              <a:rPr lang="en-US" dirty="0" smtClean="0"/>
              <a:t> </a:t>
            </a:r>
            <a:r>
              <a:rPr lang="en-US" dirty="0"/>
              <a:t>Be cautious around the treated area throughout the healing process</a:t>
            </a:r>
          </a:p>
          <a:p>
            <a:r>
              <a:rPr lang="en-US" dirty="0"/>
              <a:t> </a:t>
            </a:r>
            <a:r>
              <a:rPr lang="en-US" dirty="0" smtClean="0"/>
              <a:t>Know </a:t>
            </a:r>
            <a:r>
              <a:rPr lang="en-US" dirty="0"/>
              <a:t>that periodontal disease is a chronic infection and needs to be managed</a:t>
            </a:r>
          </a:p>
          <a:p>
            <a:r>
              <a:rPr lang="en-US" dirty="0" smtClean="0"/>
              <a:t>Keep </a:t>
            </a:r>
            <a:r>
              <a:rPr lang="en-US" dirty="0"/>
              <a:t>your scheduled appointment so that your treatment can be evaluated</a:t>
            </a:r>
          </a:p>
        </p:txBody>
      </p:sp>
    </p:spTree>
    <p:extLst>
      <p:ext uri="{BB962C8B-B14F-4D97-AF65-F5344CB8AC3E}">
        <p14:creationId xmlns:p14="http://schemas.microsoft.com/office/powerpoint/2010/main" val="40520963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693332"/>
            <a:ext cx="7345363" cy="468488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On the sixth week, Mr. H returned to the NYCCT Dental Hygiene clinic for the re-evaluation of the </a:t>
            </a:r>
            <a:r>
              <a:rPr lang="en-US" dirty="0" err="1" smtClean="0"/>
              <a:t>Arestin</a:t>
            </a:r>
            <a:r>
              <a:rPr lang="en-US" dirty="0" smtClean="0"/>
              <a:t> sites. There was no change in his medical history and the intraoral examination was WNL.</a:t>
            </a:r>
          </a:p>
          <a:p>
            <a:pPr marL="0" indent="0" algn="just">
              <a:buNone/>
            </a:pPr>
            <a:r>
              <a:rPr lang="en-US" dirty="0" smtClean="0"/>
              <a:t>The following measurements of the three </a:t>
            </a:r>
            <a:r>
              <a:rPr lang="en-US" dirty="0" err="1" smtClean="0"/>
              <a:t>Arestin</a:t>
            </a:r>
            <a:r>
              <a:rPr lang="en-US" dirty="0" smtClean="0"/>
              <a:t> sites were:</a:t>
            </a:r>
          </a:p>
          <a:p>
            <a:pPr algn="just"/>
            <a:r>
              <a:rPr lang="en-US" dirty="0" smtClean="0"/>
              <a:t>#2-DL of 3mm</a:t>
            </a:r>
          </a:p>
          <a:p>
            <a:pPr algn="just"/>
            <a:r>
              <a:rPr lang="en-US" dirty="0" smtClean="0"/>
              <a:t>#4-MB of 3mm</a:t>
            </a:r>
          </a:p>
          <a:p>
            <a:pPr algn="just"/>
            <a:r>
              <a:rPr lang="en-US" dirty="0" smtClean="0"/>
              <a:t>#5-DB of 2mm</a:t>
            </a:r>
          </a:p>
          <a:p>
            <a:pPr marL="0" indent="0" algn="just">
              <a:buNone/>
            </a:pPr>
            <a:r>
              <a:rPr lang="en-US" dirty="0" smtClean="0"/>
              <a:t>Due to the reduction of the periodontal pockets present at the three </a:t>
            </a:r>
            <a:r>
              <a:rPr lang="en-US" dirty="0" err="1" smtClean="0"/>
              <a:t>Arestin</a:t>
            </a:r>
            <a:r>
              <a:rPr lang="en-US" dirty="0" smtClean="0"/>
              <a:t> sites, it was concluded that the treatment was a success and beneficial to the patient.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533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07444"/>
            <a:ext cx="7345363" cy="435807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Mr. G </a:t>
            </a:r>
            <a:r>
              <a:rPr lang="en-US" dirty="0"/>
              <a:t>had the following deep periodontal pockets after one week of completed SRP:</a:t>
            </a:r>
          </a:p>
          <a:p>
            <a:pPr algn="just"/>
            <a:r>
              <a:rPr lang="en-US" dirty="0" smtClean="0"/>
              <a:t>#3-DL of 5mm</a:t>
            </a:r>
          </a:p>
          <a:p>
            <a:pPr algn="just"/>
            <a:r>
              <a:rPr lang="en-US" dirty="0" smtClean="0"/>
              <a:t>#11-ML of 5mm</a:t>
            </a:r>
          </a:p>
          <a:p>
            <a:pPr algn="just"/>
            <a:r>
              <a:rPr lang="en-US" dirty="0" smtClean="0"/>
              <a:t>#12-DL of 5mm</a:t>
            </a:r>
          </a:p>
          <a:p>
            <a:pPr algn="just"/>
            <a:r>
              <a:rPr lang="en-US" dirty="0" smtClean="0"/>
              <a:t>#15-DL of 5mm</a:t>
            </a:r>
          </a:p>
          <a:p>
            <a:pPr algn="just"/>
            <a:r>
              <a:rPr lang="en-US" dirty="0" smtClean="0"/>
              <a:t>#22-DL of 5mm</a:t>
            </a:r>
          </a:p>
          <a:p>
            <a:pPr marL="0" indent="0" algn="just">
              <a:buNone/>
            </a:pPr>
            <a:r>
              <a:rPr lang="en-US" dirty="0" smtClean="0"/>
              <a:t>The periodontal </a:t>
            </a:r>
            <a:r>
              <a:rPr lang="en-US" dirty="0"/>
              <a:t>probing and placement of </a:t>
            </a:r>
            <a:r>
              <a:rPr lang="en-US" dirty="0" err="1"/>
              <a:t>Arestin</a:t>
            </a:r>
            <a:r>
              <a:rPr lang="en-US" dirty="0"/>
              <a:t> were completed on </a:t>
            </a:r>
            <a:r>
              <a:rPr lang="en-US" dirty="0" smtClean="0"/>
              <a:t>November 12, 2019</a:t>
            </a:r>
            <a:r>
              <a:rPr lang="en-US" dirty="0"/>
              <a:t>. </a:t>
            </a:r>
            <a:r>
              <a:rPr lang="en-US" dirty="0" smtClean="0"/>
              <a:t>Mr. G signed </a:t>
            </a:r>
            <a:r>
              <a:rPr lang="en-US" dirty="0"/>
              <a:t>a consent form stating that he will return between four to six weeks for re-evaluation of the </a:t>
            </a:r>
            <a:r>
              <a:rPr lang="en-US" dirty="0" err="1"/>
              <a:t>Arestin</a:t>
            </a:r>
            <a:r>
              <a:rPr lang="en-US" dirty="0"/>
              <a:t> sites at the NYCCT Dental Hygiene clinic.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356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07444"/>
            <a:ext cx="7345363" cy="4684889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dirty="0"/>
              <a:t>After placement of the </a:t>
            </a:r>
            <a:r>
              <a:rPr lang="en-US" dirty="0" err="1"/>
              <a:t>Arestin</a:t>
            </a:r>
            <a:r>
              <a:rPr lang="en-US" dirty="0"/>
              <a:t>, the following post treatment instructions were given to the </a:t>
            </a:r>
            <a:r>
              <a:rPr lang="en-US" dirty="0" smtClean="0"/>
              <a:t>patient (verbal and written): </a:t>
            </a:r>
            <a:endParaRPr lang="en-US" dirty="0"/>
          </a:p>
          <a:p>
            <a:pPr algn="just"/>
            <a:r>
              <a:rPr lang="en-US" dirty="0"/>
              <a:t> You may eat immediately after the procedure. </a:t>
            </a:r>
          </a:p>
          <a:p>
            <a:pPr algn="just"/>
            <a:r>
              <a:rPr lang="en-US" dirty="0"/>
              <a:t> A soft diet is recommended and please chew on the opposite side of your mouth if possible.</a:t>
            </a:r>
          </a:p>
          <a:p>
            <a:pPr algn="just"/>
            <a:r>
              <a:rPr lang="en-US" dirty="0"/>
              <a:t> No rinsing the entire mouth for 24 hours.</a:t>
            </a:r>
          </a:p>
          <a:p>
            <a:pPr algn="just"/>
            <a:r>
              <a:rPr lang="en-US" dirty="0"/>
              <a:t> Begin gentle brushing &amp; flossing in non-treated areas 12 hours after treatment</a:t>
            </a:r>
          </a:p>
          <a:p>
            <a:pPr algn="just"/>
            <a:r>
              <a:rPr lang="en-US" dirty="0"/>
              <a:t> Begin gentle brushing in</a:t>
            </a:r>
            <a:r>
              <a:rPr lang="en-US" b="1" dirty="0"/>
              <a:t> </a:t>
            </a:r>
            <a:r>
              <a:rPr lang="en-US" dirty="0"/>
              <a:t>treated</a:t>
            </a:r>
            <a:r>
              <a:rPr lang="en-US" b="1" dirty="0"/>
              <a:t> </a:t>
            </a:r>
            <a:r>
              <a:rPr lang="en-US" dirty="0"/>
              <a:t>areas 24 hours after treatment</a:t>
            </a:r>
          </a:p>
          <a:p>
            <a:pPr algn="just"/>
            <a:r>
              <a:rPr lang="en-US" dirty="0"/>
              <a:t> Resume flossing in all parts of the mouth 10 days after treatment</a:t>
            </a:r>
          </a:p>
          <a:p>
            <a:pPr algn="just"/>
            <a:r>
              <a:rPr lang="en-US" dirty="0"/>
              <a:t> Avoid eating hard, crunchy, or sticky foods, like carrots, taffy and chewing gum for 1 week </a:t>
            </a:r>
          </a:p>
          <a:p>
            <a:pPr algn="just"/>
            <a:r>
              <a:rPr lang="en-US" dirty="0"/>
              <a:t> Be cautious around the treated area throughout the healing process</a:t>
            </a:r>
          </a:p>
          <a:p>
            <a:pPr algn="just"/>
            <a:r>
              <a:rPr lang="en-US" dirty="0"/>
              <a:t> Know that periodontal disease is a chronic infection and needs to be managed</a:t>
            </a:r>
          </a:p>
          <a:p>
            <a:pPr algn="just"/>
            <a:r>
              <a:rPr lang="en-US" dirty="0"/>
              <a:t>Keep your scheduled appointment so that your treatment can be evaluated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692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21556"/>
            <a:ext cx="7345363" cy="465666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On the fourth week, Mr. G </a:t>
            </a:r>
            <a:r>
              <a:rPr lang="en-US" dirty="0"/>
              <a:t>returned to the NYCCT Dental Hygiene clinic for the re-evaluation </a:t>
            </a:r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dirty="0" err="1"/>
              <a:t>Arestin</a:t>
            </a:r>
            <a:r>
              <a:rPr lang="en-US" dirty="0"/>
              <a:t> </a:t>
            </a:r>
            <a:r>
              <a:rPr lang="en-US" dirty="0" smtClean="0"/>
              <a:t>sites</a:t>
            </a:r>
            <a:r>
              <a:rPr lang="en-US" dirty="0"/>
              <a:t>. There was no change </a:t>
            </a:r>
            <a:r>
              <a:rPr lang="en-US" dirty="0" smtClean="0"/>
              <a:t>in </a:t>
            </a:r>
            <a:r>
              <a:rPr lang="en-US" dirty="0"/>
              <a:t>his medical history and the intraoral examination was WNL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/>
              <a:t>The following measurements of the </a:t>
            </a:r>
            <a:r>
              <a:rPr lang="en-US" dirty="0" smtClean="0"/>
              <a:t>five </a:t>
            </a:r>
            <a:r>
              <a:rPr lang="en-US" dirty="0" err="1"/>
              <a:t>Arestin</a:t>
            </a:r>
            <a:r>
              <a:rPr lang="en-US" dirty="0"/>
              <a:t> sites were</a:t>
            </a:r>
            <a:r>
              <a:rPr lang="en-US" dirty="0" smtClean="0"/>
              <a:t>:</a:t>
            </a:r>
          </a:p>
          <a:p>
            <a:pPr algn="just"/>
            <a:r>
              <a:rPr lang="en-US" dirty="0" smtClean="0"/>
              <a:t>#3-DL of 5mm</a:t>
            </a:r>
          </a:p>
          <a:p>
            <a:pPr algn="just"/>
            <a:r>
              <a:rPr lang="en-US" dirty="0" smtClean="0"/>
              <a:t>#11-ML of 3mm</a:t>
            </a:r>
          </a:p>
          <a:p>
            <a:pPr algn="just"/>
            <a:r>
              <a:rPr lang="en-US" dirty="0" smtClean="0"/>
              <a:t>#12-DL of 4mm</a:t>
            </a:r>
          </a:p>
          <a:p>
            <a:pPr algn="just"/>
            <a:r>
              <a:rPr lang="en-US" dirty="0" smtClean="0"/>
              <a:t>#15-DL of 3mm</a:t>
            </a:r>
          </a:p>
          <a:p>
            <a:pPr algn="just"/>
            <a:r>
              <a:rPr lang="en-US" dirty="0" smtClean="0"/>
              <a:t>#22-DL of 4mm</a:t>
            </a:r>
          </a:p>
          <a:p>
            <a:pPr marL="0" indent="0" algn="just">
              <a:buNone/>
            </a:pPr>
            <a:r>
              <a:rPr lang="en-US" dirty="0" smtClean="0"/>
              <a:t>Due to the reduction of four sites out of the five, it was concluded that the </a:t>
            </a:r>
            <a:r>
              <a:rPr lang="en-US" dirty="0" err="1" smtClean="0"/>
              <a:t>Arestin</a:t>
            </a:r>
            <a:r>
              <a:rPr lang="en-US" dirty="0" smtClean="0"/>
              <a:t> treatment was not a complete success, but it was beneficial to the patient because we did observe reduction in the majority of the sites.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392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707444"/>
            <a:ext cx="7345363" cy="43580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My experience overall when I did the </a:t>
            </a:r>
            <a:r>
              <a:rPr lang="en-US" dirty="0" err="1" smtClean="0"/>
              <a:t>Arestin</a:t>
            </a:r>
            <a:r>
              <a:rPr lang="en-US" dirty="0" smtClean="0"/>
              <a:t> was a good one. It was good to see reduction of a deep periodontal pocket because that meant the treatment responded positively. </a:t>
            </a:r>
          </a:p>
          <a:p>
            <a:pPr marL="0" indent="0" algn="just">
              <a:buNone/>
            </a:pPr>
            <a:r>
              <a:rPr lang="en-US" dirty="0" smtClean="0"/>
              <a:t>One of the challenges I endured during this experience was to constantly remind Mr. H to come to the clinic for the re-evaluation. Due to personal circumstances he could have not come before, but fortunately he learned throughout time the importance of the re-evaluation and came.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76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143</TotalTime>
  <Words>960</Words>
  <Application>Microsoft Macintosh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Capital</vt:lpstr>
      <vt:lpstr>Arestin Case Presentation</vt:lpstr>
      <vt:lpstr>PowerPoint Presentation</vt:lpstr>
      <vt:lpstr>Patient #1</vt:lpstr>
      <vt:lpstr>PowerPoint Presentation</vt:lpstr>
      <vt:lpstr>Re-evaluation</vt:lpstr>
      <vt:lpstr>Patient #2</vt:lpstr>
      <vt:lpstr>PowerPoint Presentation</vt:lpstr>
      <vt:lpstr>Re-evaluation</vt:lpstr>
      <vt:lpstr>My Experience</vt:lpstr>
      <vt:lpstr>My Experience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Arestin Case Presentation</dc:title>
  <dc:creator>Avick Kawall</dc:creator>
  <cp:lastModifiedBy>Avick Kawall</cp:lastModifiedBy>
  <cp:revision>31</cp:revision>
  <dcterms:created xsi:type="dcterms:W3CDTF">2020-05-04T17:55:58Z</dcterms:created>
  <dcterms:modified xsi:type="dcterms:W3CDTF">2020-05-06T22:38:42Z</dcterms:modified>
</cp:coreProperties>
</file>