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34"/>
  </p:normalViewPr>
  <p:slideViewPr>
    <p:cSldViewPr snapToGrid="0" snapToObjects="1">
      <p:cViewPr varScale="1">
        <p:scale>
          <a:sx n="90" d="100"/>
          <a:sy n="90" d="100"/>
        </p:scale>
        <p:origin x="232"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5/4/20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5/4/20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5/4/20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5/4/20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5/4/20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5/4/20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5/4/20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Valentino's last show | Fashion | The Guardian">
            <a:extLst>
              <a:ext uri="{FF2B5EF4-FFF2-40B4-BE49-F238E27FC236}">
                <a16:creationId xmlns:a16="http://schemas.microsoft.com/office/drawing/2014/main" id="{333F195A-1474-DE41-9A44-918E221907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9" r="-1" b="12155"/>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175" name="Freeform: Shape 10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7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DA24F03-5BD8-1545-99CA-C1BAA4F0E47F}"/>
              </a:ext>
            </a:extLst>
          </p:cNvPr>
          <p:cNvSpPr>
            <a:spLocks noGrp="1"/>
          </p:cNvSpPr>
          <p:nvPr>
            <p:ph type="ctrTitle"/>
          </p:nvPr>
        </p:nvSpPr>
        <p:spPr>
          <a:xfrm>
            <a:off x="892199" y="4854346"/>
            <a:ext cx="10407602" cy="868026"/>
          </a:xfrm>
        </p:spPr>
        <p:txBody>
          <a:bodyPr>
            <a:normAutofit/>
          </a:bodyPr>
          <a:lstStyle/>
          <a:p>
            <a:pPr algn="ctr"/>
            <a:r>
              <a:rPr lang="en-US" sz="4400" dirty="0">
                <a:solidFill>
                  <a:srgbClr val="EBEBEB"/>
                </a:solidFill>
                <a:latin typeface="Edwardian Script ITC" panose="030303020407070D0804" pitchFamily="66" charset="77"/>
              </a:rPr>
              <a:t>Valentino Garavani</a:t>
            </a:r>
          </a:p>
        </p:txBody>
      </p:sp>
      <p:sp>
        <p:nvSpPr>
          <p:cNvPr id="3" name="Subtitle 2">
            <a:extLst>
              <a:ext uri="{FF2B5EF4-FFF2-40B4-BE49-F238E27FC236}">
                <a16:creationId xmlns:a16="http://schemas.microsoft.com/office/drawing/2014/main" id="{A4919C53-4028-A146-8AA2-2D5EF4012510}"/>
              </a:ext>
            </a:extLst>
          </p:cNvPr>
          <p:cNvSpPr>
            <a:spLocks noGrp="1"/>
          </p:cNvSpPr>
          <p:nvPr>
            <p:ph type="subTitle" idx="1"/>
          </p:nvPr>
        </p:nvSpPr>
        <p:spPr>
          <a:xfrm>
            <a:off x="892199" y="5722374"/>
            <a:ext cx="10407602" cy="487924"/>
          </a:xfrm>
        </p:spPr>
        <p:txBody>
          <a:bodyPr>
            <a:normAutofit/>
          </a:bodyPr>
          <a:lstStyle/>
          <a:p>
            <a:pPr algn="ctr"/>
            <a:r>
              <a:rPr lang="en-US" dirty="0">
                <a:solidFill>
                  <a:schemeClr val="tx2">
                    <a:lumMod val="40000"/>
                    <a:lumOff val="60000"/>
                  </a:schemeClr>
                </a:solidFill>
              </a:rPr>
              <a:t>By Ashley Triblet</a:t>
            </a:r>
          </a:p>
        </p:txBody>
      </p:sp>
      <p:sp>
        <p:nvSpPr>
          <p:cNvPr id="17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2924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 name="Rectangle 164">
            <a:extLst>
              <a:ext uri="{FF2B5EF4-FFF2-40B4-BE49-F238E27FC236}">
                <a16:creationId xmlns:a16="http://schemas.microsoft.com/office/drawing/2014/main" id="{FC485557-E744-401B-A251-3650FAEEA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27" name="Freeform: Shape 166">
            <a:extLst>
              <a:ext uri="{FF2B5EF4-FFF2-40B4-BE49-F238E27FC236}">
                <a16:creationId xmlns:a16="http://schemas.microsoft.com/office/drawing/2014/main" id="{986D68AF-6B45-4B98-8634-61D8C9C0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28" name="Freeform 5">
            <a:extLst>
              <a:ext uri="{FF2B5EF4-FFF2-40B4-BE49-F238E27FC236}">
                <a16:creationId xmlns:a16="http://schemas.microsoft.com/office/drawing/2014/main" id="{0143DE54-7BFF-4B29-8566-DF80EE4CC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CF3B861-7EF5-B64F-AAC9-33E540D08581}"/>
              </a:ext>
            </a:extLst>
          </p:cNvPr>
          <p:cNvSpPr>
            <a:spLocks noGrp="1"/>
          </p:cNvSpPr>
          <p:nvPr>
            <p:ph type="title"/>
          </p:nvPr>
        </p:nvSpPr>
        <p:spPr>
          <a:xfrm>
            <a:off x="1154955" y="973668"/>
            <a:ext cx="2942210" cy="1020232"/>
          </a:xfrm>
        </p:spPr>
        <p:txBody>
          <a:bodyPr>
            <a:normAutofit/>
          </a:bodyPr>
          <a:lstStyle/>
          <a:p>
            <a:pPr>
              <a:lnSpc>
                <a:spcPct val="90000"/>
              </a:lnSpc>
            </a:pPr>
            <a:r>
              <a:rPr lang="en-US" sz="2500">
                <a:solidFill>
                  <a:srgbClr val="FFFFFE"/>
                </a:solidFill>
              </a:rPr>
              <a:t>Valentino’s major contributions </a:t>
            </a:r>
          </a:p>
        </p:txBody>
      </p:sp>
      <p:sp>
        <p:nvSpPr>
          <p:cNvPr id="229" name="Freeform 5">
            <a:extLst>
              <a:ext uri="{FF2B5EF4-FFF2-40B4-BE49-F238E27FC236}">
                <a16:creationId xmlns:a16="http://schemas.microsoft.com/office/drawing/2014/main" id="{7C661810-D461-4214-A635-30A7D1714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73" name="Picture 72">
            <a:extLst>
              <a:ext uri="{FF2B5EF4-FFF2-40B4-BE49-F238E27FC236}">
                <a16:creationId xmlns:a16="http://schemas.microsoft.com/office/drawing/2014/main" id="{2CE62A7E-FD49-0E44-AB54-733CC5EC8E7B}"/>
              </a:ext>
            </a:extLst>
          </p:cNvPr>
          <p:cNvPicPr>
            <a:picLocks noChangeAspect="1"/>
          </p:cNvPicPr>
          <p:nvPr/>
        </p:nvPicPr>
        <p:blipFill rotWithShape="1">
          <a:blip r:embed="rId2"/>
          <a:srcRect r="19854" b="-2"/>
          <a:stretch/>
        </p:blipFill>
        <p:spPr>
          <a:xfrm>
            <a:off x="4843463" y="402165"/>
            <a:ext cx="3465047" cy="6053670"/>
          </a:xfrm>
          <a:prstGeom prst="rect">
            <a:avLst/>
          </a:prstGeom>
        </p:spPr>
      </p:pic>
      <p:pic>
        <p:nvPicPr>
          <p:cNvPr id="4" name="Picture 3">
            <a:extLst>
              <a:ext uri="{FF2B5EF4-FFF2-40B4-BE49-F238E27FC236}">
                <a16:creationId xmlns:a16="http://schemas.microsoft.com/office/drawing/2014/main" id="{F3F80F18-AD68-2647-BD6D-2D0A068F2F5F}"/>
              </a:ext>
            </a:extLst>
          </p:cNvPr>
          <p:cNvPicPr>
            <a:picLocks noChangeAspect="1"/>
          </p:cNvPicPr>
          <p:nvPr/>
        </p:nvPicPr>
        <p:blipFill rotWithShape="1">
          <a:blip r:embed="rId3"/>
          <a:srcRect l="11632" r="9190" b="-1"/>
          <a:stretch/>
        </p:blipFill>
        <p:spPr>
          <a:xfrm>
            <a:off x="8472244" y="402163"/>
            <a:ext cx="3510951" cy="6053670"/>
          </a:xfrm>
          <a:prstGeom prst="rect">
            <a:avLst/>
          </a:prstGeom>
        </p:spPr>
      </p:pic>
      <p:sp>
        <p:nvSpPr>
          <p:cNvPr id="230" name="Rectangle 172">
            <a:extLst>
              <a:ext uri="{FF2B5EF4-FFF2-40B4-BE49-F238E27FC236}">
                <a16:creationId xmlns:a16="http://schemas.microsoft.com/office/drawing/2014/main" id="{ED6475A3-FF98-4FA0-B527-600EBA9B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56B7DC-6643-774F-A44F-2FB6501C3F2F}"/>
              </a:ext>
            </a:extLst>
          </p:cNvPr>
          <p:cNvSpPr>
            <a:spLocks noGrp="1"/>
          </p:cNvSpPr>
          <p:nvPr>
            <p:ph idx="1"/>
          </p:nvPr>
        </p:nvSpPr>
        <p:spPr>
          <a:xfrm>
            <a:off x="1154955" y="2120900"/>
            <a:ext cx="3133726" cy="3898900"/>
          </a:xfrm>
        </p:spPr>
        <p:txBody>
          <a:bodyPr>
            <a:normAutofit/>
          </a:bodyPr>
          <a:lstStyle/>
          <a:p>
            <a:pPr marL="0" indent="0">
              <a:lnSpc>
                <a:spcPct val="90000"/>
              </a:lnSpc>
              <a:buNone/>
            </a:pPr>
            <a:endParaRPr lang="en-US" sz="1100">
              <a:solidFill>
                <a:srgbClr val="FFFFFE"/>
              </a:solidFill>
            </a:endParaRPr>
          </a:p>
          <a:p>
            <a:pPr>
              <a:lnSpc>
                <a:spcPct val="90000"/>
              </a:lnSpc>
            </a:pPr>
            <a:r>
              <a:rPr lang="en-US" sz="1100">
                <a:solidFill>
                  <a:srgbClr val="FFFFFE"/>
                </a:solidFill>
              </a:rPr>
              <a:t>Valentino was born on May 11, 1932 in Lombardy, northern Italy.</a:t>
            </a:r>
          </a:p>
          <a:p>
            <a:pPr marL="0" indent="0">
              <a:lnSpc>
                <a:spcPct val="90000"/>
              </a:lnSpc>
              <a:buNone/>
            </a:pPr>
            <a:endParaRPr lang="en-US" sz="1100">
              <a:solidFill>
                <a:srgbClr val="FFFFFE"/>
              </a:solidFill>
            </a:endParaRPr>
          </a:p>
          <a:p>
            <a:pPr>
              <a:lnSpc>
                <a:spcPct val="90000"/>
              </a:lnSpc>
            </a:pPr>
            <a:r>
              <a:rPr lang="en-US" sz="1100">
                <a:solidFill>
                  <a:srgbClr val="FFFFFE"/>
                </a:solidFill>
              </a:rPr>
              <a:t>Valentino, has dressed more major dignitaries, first ladies, celebrities and socialites than any other designer, in his 45 years of work. In 1967 he established himself as an Haute contour designer in Italy.</a:t>
            </a:r>
          </a:p>
          <a:p>
            <a:pPr marL="0" indent="0">
              <a:lnSpc>
                <a:spcPct val="90000"/>
              </a:lnSpc>
              <a:buNone/>
            </a:pPr>
            <a:endParaRPr lang="en-US" sz="1100">
              <a:solidFill>
                <a:srgbClr val="FFFFFE"/>
              </a:solidFill>
            </a:endParaRPr>
          </a:p>
          <a:p>
            <a:pPr>
              <a:lnSpc>
                <a:spcPct val="90000"/>
              </a:lnSpc>
            </a:pPr>
            <a:r>
              <a:rPr lang="en-US" sz="1100">
                <a:solidFill>
                  <a:srgbClr val="FFFFFE"/>
                </a:solidFill>
              </a:rPr>
              <a:t>He was known affectionately as "Val’s Gals," these women includes actress Elizabeth Taylor, Anne Hathaway and Marie-Chantal, Crown Princess of Greece. He is universally known for his luxury couture gowns and creation of red carpet gowns.  </a:t>
            </a:r>
          </a:p>
          <a:p>
            <a:pPr marL="0" indent="0">
              <a:lnSpc>
                <a:spcPct val="90000"/>
              </a:lnSpc>
              <a:buNone/>
            </a:pPr>
            <a:endParaRPr lang="en-US" sz="1100" i="1">
              <a:solidFill>
                <a:srgbClr val="FFFFFE"/>
              </a:solidFill>
            </a:endParaRPr>
          </a:p>
          <a:p>
            <a:pPr marL="0" indent="0">
              <a:lnSpc>
                <a:spcPct val="90000"/>
              </a:lnSpc>
              <a:buNone/>
            </a:pPr>
            <a:endParaRPr lang="en-US" sz="1100">
              <a:solidFill>
                <a:srgbClr val="FFFFFE"/>
              </a:solidFill>
            </a:endParaRPr>
          </a:p>
          <a:p>
            <a:pPr marL="0" indent="0">
              <a:lnSpc>
                <a:spcPct val="90000"/>
              </a:lnSpc>
              <a:buNone/>
            </a:pPr>
            <a:endParaRPr lang="en-US" sz="1100">
              <a:solidFill>
                <a:srgbClr val="FFFFFE"/>
              </a:solidFill>
            </a:endParaRPr>
          </a:p>
        </p:txBody>
      </p:sp>
    </p:spTree>
    <p:extLst>
      <p:ext uri="{BB962C8B-B14F-4D97-AF65-F5344CB8AC3E}">
        <p14:creationId xmlns:p14="http://schemas.microsoft.com/office/powerpoint/2010/main" val="37272535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 name="Rectangle 213">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1"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02"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9" name="Title 1">
            <a:extLst>
              <a:ext uri="{FF2B5EF4-FFF2-40B4-BE49-F238E27FC236}">
                <a16:creationId xmlns:a16="http://schemas.microsoft.com/office/drawing/2014/main" id="{A8393EC4-0EAD-0349-8C5C-8057331A05F7}"/>
              </a:ext>
            </a:extLst>
          </p:cNvPr>
          <p:cNvSpPr>
            <a:spLocks noGrp="1"/>
          </p:cNvSpPr>
          <p:nvPr>
            <p:ph type="title"/>
          </p:nvPr>
        </p:nvSpPr>
        <p:spPr>
          <a:xfrm>
            <a:off x="639098" y="629265"/>
            <a:ext cx="6072776" cy="1622322"/>
          </a:xfrm>
        </p:spPr>
        <p:txBody>
          <a:bodyPr>
            <a:normAutofit/>
          </a:bodyPr>
          <a:lstStyle/>
          <a:p>
            <a:endParaRPr lang="en-US">
              <a:solidFill>
                <a:srgbClr val="EBEBEB"/>
              </a:solidFill>
            </a:endParaRPr>
          </a:p>
        </p:txBody>
      </p:sp>
      <p:sp>
        <p:nvSpPr>
          <p:cNvPr id="303" name="Freeform: Shape 219">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5" name="Picture 4">
            <a:extLst>
              <a:ext uri="{FF2B5EF4-FFF2-40B4-BE49-F238E27FC236}">
                <a16:creationId xmlns:a16="http://schemas.microsoft.com/office/drawing/2014/main" id="{66662C2C-E2C8-0240-955B-954AD6A04A09}"/>
              </a:ext>
            </a:extLst>
          </p:cNvPr>
          <p:cNvPicPr>
            <a:picLocks noChangeAspect="1"/>
          </p:cNvPicPr>
          <p:nvPr/>
        </p:nvPicPr>
        <p:blipFill>
          <a:blip r:embed="rId2"/>
          <a:stretch>
            <a:fillRect/>
          </a:stretch>
        </p:blipFill>
        <p:spPr>
          <a:xfrm>
            <a:off x="6938537" y="413007"/>
            <a:ext cx="4614365" cy="6053671"/>
          </a:xfrm>
          <a:prstGeom prst="rect">
            <a:avLst/>
          </a:prstGeom>
        </p:spPr>
      </p:pic>
      <p:sp>
        <p:nvSpPr>
          <p:cNvPr id="304" name="Rectangle 221">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5" name="Oval 223">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6" name="Oval 225">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3" name="Content Placeholder 2">
            <a:extLst>
              <a:ext uri="{FF2B5EF4-FFF2-40B4-BE49-F238E27FC236}">
                <a16:creationId xmlns:a16="http://schemas.microsoft.com/office/drawing/2014/main" id="{517D006A-74E2-FF49-8E4D-5C425B7DD6B8}"/>
              </a:ext>
            </a:extLst>
          </p:cNvPr>
          <p:cNvSpPr>
            <a:spLocks noGrp="1"/>
          </p:cNvSpPr>
          <p:nvPr>
            <p:ph idx="1"/>
          </p:nvPr>
        </p:nvSpPr>
        <p:spPr>
          <a:xfrm>
            <a:off x="639098" y="2418735"/>
            <a:ext cx="6072776" cy="3811740"/>
          </a:xfrm>
        </p:spPr>
        <p:txBody>
          <a:bodyPr anchor="ctr">
            <a:normAutofit/>
          </a:bodyPr>
          <a:lstStyle/>
          <a:p>
            <a:pPr>
              <a:lnSpc>
                <a:spcPct val="90000"/>
              </a:lnSpc>
            </a:pPr>
            <a:endParaRPr lang="en-US" sz="1300">
              <a:solidFill>
                <a:srgbClr val="FFFFFF"/>
              </a:solidFill>
            </a:endParaRPr>
          </a:p>
          <a:p>
            <a:pPr>
              <a:lnSpc>
                <a:spcPct val="90000"/>
              </a:lnSpc>
            </a:pPr>
            <a:endParaRPr lang="en-US" sz="1300">
              <a:solidFill>
                <a:srgbClr val="FFFFFF"/>
              </a:solidFill>
            </a:endParaRPr>
          </a:p>
          <a:p>
            <a:pPr>
              <a:lnSpc>
                <a:spcPct val="90000"/>
              </a:lnSpc>
            </a:pPr>
            <a:r>
              <a:rPr lang="en-US" sz="1300">
                <a:solidFill>
                  <a:srgbClr val="FFFFFF"/>
                </a:solidFill>
              </a:rPr>
              <a:t>Jackie O' was also fond of couture designers, but the First Lady was particularly fond of Valentino’s style.</a:t>
            </a:r>
          </a:p>
          <a:p>
            <a:pPr>
              <a:lnSpc>
                <a:spcPct val="90000"/>
              </a:lnSpc>
            </a:pPr>
            <a:endParaRPr lang="en-US" sz="1300">
              <a:solidFill>
                <a:srgbClr val="FFFFFF"/>
              </a:solidFill>
            </a:endParaRPr>
          </a:p>
          <a:p>
            <a:pPr>
              <a:lnSpc>
                <a:spcPct val="90000"/>
              </a:lnSpc>
            </a:pPr>
            <a:r>
              <a:rPr lang="en-US" sz="1300">
                <a:solidFill>
                  <a:srgbClr val="FFFFFF"/>
                </a:solidFill>
              </a:rPr>
              <a:t> He designed the now iconic dress for her wedding to Aristotle Onassis – the pleated, knee-length ivory creation with a mock turtleneck solidified Valentino's status as an international fashion figurehead. </a:t>
            </a:r>
          </a:p>
          <a:p>
            <a:pPr>
              <a:lnSpc>
                <a:spcPct val="90000"/>
              </a:lnSpc>
            </a:pPr>
            <a:endParaRPr lang="en-US" sz="1300">
              <a:solidFill>
                <a:srgbClr val="FFFFFF"/>
              </a:solidFill>
            </a:endParaRPr>
          </a:p>
          <a:p>
            <a:pPr>
              <a:lnSpc>
                <a:spcPct val="90000"/>
              </a:lnSpc>
            </a:pPr>
            <a:r>
              <a:rPr lang="en-US" sz="1300">
                <a:solidFill>
                  <a:srgbClr val="FFFFFF"/>
                </a:solidFill>
              </a:rPr>
              <a:t>Jacqueline Kennedy-Onassis was one of Valentino most influential client. </a:t>
            </a:r>
          </a:p>
          <a:p>
            <a:pPr>
              <a:lnSpc>
                <a:spcPct val="90000"/>
              </a:lnSpc>
            </a:pPr>
            <a:endParaRPr lang="en-US" sz="1300">
              <a:solidFill>
                <a:srgbClr val="FFFFFF"/>
              </a:solidFill>
            </a:endParaRPr>
          </a:p>
          <a:p>
            <a:pPr marL="0" indent="0">
              <a:lnSpc>
                <a:spcPct val="90000"/>
              </a:lnSpc>
              <a:buNone/>
            </a:pPr>
            <a:br>
              <a:rPr lang="en-US" sz="1300">
                <a:solidFill>
                  <a:srgbClr val="FFFFFF"/>
                </a:solidFill>
              </a:rPr>
            </a:br>
            <a:endParaRPr lang="en-US" sz="1300">
              <a:solidFill>
                <a:srgbClr val="FFFFFF"/>
              </a:solidFill>
            </a:endParaRPr>
          </a:p>
          <a:p>
            <a:pPr>
              <a:lnSpc>
                <a:spcPct val="90000"/>
              </a:lnSpc>
            </a:pPr>
            <a:endParaRPr lang="en-US" sz="1300">
              <a:solidFill>
                <a:srgbClr val="FFFFFF"/>
              </a:solidFill>
            </a:endParaRPr>
          </a:p>
          <a:p>
            <a:pPr marL="0" indent="0">
              <a:lnSpc>
                <a:spcPct val="90000"/>
              </a:lnSpc>
              <a:buNone/>
            </a:pPr>
            <a:endParaRPr lang="en-US" sz="1300">
              <a:solidFill>
                <a:srgbClr val="FFFFFF"/>
              </a:solidFill>
            </a:endParaRPr>
          </a:p>
          <a:p>
            <a:pPr>
              <a:lnSpc>
                <a:spcPct val="90000"/>
              </a:lnSpc>
            </a:pPr>
            <a:endParaRPr lang="en-US" sz="1300">
              <a:solidFill>
                <a:srgbClr val="FFFFFF"/>
              </a:solidFill>
            </a:endParaRPr>
          </a:p>
        </p:txBody>
      </p:sp>
    </p:spTree>
    <p:extLst>
      <p:ext uri="{BB962C8B-B14F-4D97-AF65-F5344CB8AC3E}">
        <p14:creationId xmlns:p14="http://schemas.microsoft.com/office/powerpoint/2010/main" val="3496435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9"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80"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1A56FAF-9B8A-2443-BF40-6F4198130ADB}"/>
              </a:ext>
            </a:extLst>
          </p:cNvPr>
          <p:cNvSpPr>
            <a:spLocks noGrp="1"/>
          </p:cNvSpPr>
          <p:nvPr>
            <p:ph type="title"/>
          </p:nvPr>
        </p:nvSpPr>
        <p:spPr>
          <a:xfrm>
            <a:off x="639098" y="629265"/>
            <a:ext cx="5132438" cy="1622322"/>
          </a:xfrm>
        </p:spPr>
        <p:txBody>
          <a:bodyPr>
            <a:normAutofit/>
          </a:bodyPr>
          <a:lstStyle/>
          <a:p>
            <a:r>
              <a:rPr lang="en-US">
                <a:solidFill>
                  <a:srgbClr val="EBEBEB"/>
                </a:solidFill>
              </a:rPr>
              <a:t>Creative Process and Ideologies</a:t>
            </a:r>
          </a:p>
        </p:txBody>
      </p:sp>
      <p:pic>
        <p:nvPicPr>
          <p:cNvPr id="4" name="Picture 3">
            <a:extLst>
              <a:ext uri="{FF2B5EF4-FFF2-40B4-BE49-F238E27FC236}">
                <a16:creationId xmlns:a16="http://schemas.microsoft.com/office/drawing/2014/main" id="{CCE5D517-C2BE-8243-82D5-B7F79CF3DDC5}"/>
              </a:ext>
            </a:extLst>
          </p:cNvPr>
          <p:cNvPicPr>
            <a:picLocks noChangeAspect="1"/>
          </p:cNvPicPr>
          <p:nvPr/>
        </p:nvPicPr>
        <p:blipFill>
          <a:blip r:embed="rId2"/>
          <a:stretch>
            <a:fillRect/>
          </a:stretch>
        </p:blipFill>
        <p:spPr>
          <a:xfrm>
            <a:off x="6714836" y="2164219"/>
            <a:ext cx="4828707" cy="2547143"/>
          </a:xfrm>
          <a:prstGeom prst="rect">
            <a:avLst/>
          </a:prstGeom>
        </p:spPr>
      </p:pic>
      <p:sp>
        <p:nvSpPr>
          <p:cNvPr id="82"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A8D579B-5FD7-A848-88D4-03E26E8FD632}"/>
              </a:ext>
            </a:extLst>
          </p:cNvPr>
          <p:cNvSpPr>
            <a:spLocks noGrp="1"/>
          </p:cNvSpPr>
          <p:nvPr>
            <p:ph idx="1"/>
          </p:nvPr>
        </p:nvSpPr>
        <p:spPr>
          <a:xfrm>
            <a:off x="639098" y="2418735"/>
            <a:ext cx="5132439" cy="1981815"/>
          </a:xfrm>
        </p:spPr>
        <p:txBody>
          <a:bodyPr anchor="ctr">
            <a:normAutofit/>
          </a:bodyPr>
          <a:lstStyle/>
          <a:p>
            <a:pPr marL="0" indent="0">
              <a:lnSpc>
                <a:spcPct val="90000"/>
              </a:lnSpc>
              <a:buNone/>
            </a:pPr>
            <a:r>
              <a:rPr lang="en-US" sz="1600" dirty="0">
                <a:solidFill>
                  <a:srgbClr val="FFFFFF"/>
                </a:solidFill>
              </a:rPr>
              <a:t>His creative process included the concept of no color by focus on beige, white, Ivory and hues. He created his ”V” trade mark label. </a:t>
            </a:r>
          </a:p>
        </p:txBody>
      </p:sp>
    </p:spTree>
    <p:extLst>
      <p:ext uri="{BB962C8B-B14F-4D97-AF65-F5344CB8AC3E}">
        <p14:creationId xmlns:p14="http://schemas.microsoft.com/office/powerpoint/2010/main" val="17195318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6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7372DC36-6D41-7C4D-B6D7-D7CF2A1CE1B3}"/>
              </a:ext>
            </a:extLst>
          </p:cNvPr>
          <p:cNvSpPr>
            <a:spLocks noGrp="1"/>
          </p:cNvSpPr>
          <p:nvPr>
            <p:ph type="title"/>
          </p:nvPr>
        </p:nvSpPr>
        <p:spPr>
          <a:xfrm>
            <a:off x="639098" y="629265"/>
            <a:ext cx="6072776" cy="1622322"/>
          </a:xfrm>
        </p:spPr>
        <p:txBody>
          <a:bodyPr>
            <a:normAutofit/>
          </a:bodyPr>
          <a:lstStyle/>
          <a:p>
            <a:r>
              <a:rPr lang="en-US" dirty="0">
                <a:solidFill>
                  <a:srgbClr val="FFFFFF"/>
                </a:solidFill>
              </a:rPr>
              <a:t>Target Consumer Market</a:t>
            </a:r>
          </a:p>
        </p:txBody>
      </p:sp>
      <p:pic>
        <p:nvPicPr>
          <p:cNvPr id="5" name="Picture 4">
            <a:extLst>
              <a:ext uri="{FF2B5EF4-FFF2-40B4-BE49-F238E27FC236}">
                <a16:creationId xmlns:a16="http://schemas.microsoft.com/office/drawing/2014/main" id="{CD64CAB2-288A-C44F-AC32-ACABC42DE5C6}"/>
              </a:ext>
            </a:extLst>
          </p:cNvPr>
          <p:cNvPicPr>
            <a:picLocks noChangeAspect="1"/>
          </p:cNvPicPr>
          <p:nvPr/>
        </p:nvPicPr>
        <p:blipFill rotWithShape="1">
          <a:blip r:embed="rId2"/>
          <a:srcRect t="24927" r="2"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70"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2"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4B8DE7F-23C7-BF4E-85BA-766C2567E674}"/>
              </a:ext>
            </a:extLst>
          </p:cNvPr>
          <p:cNvSpPr>
            <a:spLocks noGrp="1"/>
          </p:cNvSpPr>
          <p:nvPr>
            <p:ph idx="1"/>
          </p:nvPr>
        </p:nvSpPr>
        <p:spPr>
          <a:xfrm>
            <a:off x="639098" y="2418735"/>
            <a:ext cx="6072776" cy="3811740"/>
          </a:xfrm>
        </p:spPr>
        <p:txBody>
          <a:bodyPr anchor="ctr">
            <a:normAutofit/>
          </a:bodyPr>
          <a:lstStyle/>
          <a:p>
            <a:pPr>
              <a:lnSpc>
                <a:spcPct val="90000"/>
              </a:lnSpc>
            </a:pPr>
            <a:r>
              <a:rPr lang="en-US" sz="1700" dirty="0">
                <a:solidFill>
                  <a:srgbClr val="FFFFFF"/>
                </a:solidFill>
              </a:rPr>
              <a:t>Valentino has moved away from his target market which was only accessible to the elite. Now the brand focused on providing elegance or modernity and some coolness to the brand. His core target customers is the twenty five to forty year old women.  </a:t>
            </a:r>
          </a:p>
          <a:p>
            <a:pPr>
              <a:lnSpc>
                <a:spcPct val="90000"/>
              </a:lnSpc>
            </a:pPr>
            <a:endParaRPr lang="en-US" sz="1700" dirty="0">
              <a:solidFill>
                <a:srgbClr val="FFFFFF"/>
              </a:solidFill>
            </a:endParaRPr>
          </a:p>
          <a:p>
            <a:pPr>
              <a:lnSpc>
                <a:spcPct val="90000"/>
              </a:lnSpc>
            </a:pPr>
            <a:r>
              <a:rPr lang="en-US" sz="1700" dirty="0">
                <a:solidFill>
                  <a:srgbClr val="FFFFFF"/>
                </a:solidFill>
              </a:rPr>
              <a:t>He appeals the modern day young chic women and upper class, who enjoys traveling in luxurious styles.</a:t>
            </a:r>
          </a:p>
          <a:p>
            <a:pPr>
              <a:lnSpc>
                <a:spcPct val="90000"/>
              </a:lnSpc>
            </a:pPr>
            <a:endParaRPr lang="en-US" sz="1700" dirty="0">
              <a:solidFill>
                <a:srgbClr val="FFFFFF"/>
              </a:solidFill>
            </a:endParaRPr>
          </a:p>
          <a:p>
            <a:pPr>
              <a:lnSpc>
                <a:spcPct val="90000"/>
              </a:lnSpc>
            </a:pPr>
            <a:r>
              <a:rPr lang="en-US" sz="1700" dirty="0">
                <a:solidFill>
                  <a:srgbClr val="FFFFFF"/>
                </a:solidFill>
              </a:rPr>
              <a:t>He does not directly endorse celebrities to represent his brand but he will donate to products who reflects values. </a:t>
            </a:r>
          </a:p>
        </p:txBody>
      </p:sp>
    </p:spTree>
    <p:extLst>
      <p:ext uri="{BB962C8B-B14F-4D97-AF65-F5344CB8AC3E}">
        <p14:creationId xmlns:p14="http://schemas.microsoft.com/office/powerpoint/2010/main" val="41495948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 name="Rectangle 9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5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92EF13C3-58F5-6D4B-AAA5-04DFA1909DFD}"/>
              </a:ext>
            </a:extLst>
          </p:cNvPr>
          <p:cNvSpPr>
            <a:spLocks noGrp="1"/>
          </p:cNvSpPr>
          <p:nvPr>
            <p:ph type="title"/>
          </p:nvPr>
        </p:nvSpPr>
        <p:spPr>
          <a:xfrm>
            <a:off x="639098" y="629265"/>
            <a:ext cx="6072776" cy="1622322"/>
          </a:xfrm>
        </p:spPr>
        <p:txBody>
          <a:bodyPr>
            <a:normAutofit/>
          </a:bodyPr>
          <a:lstStyle/>
          <a:p>
            <a:r>
              <a:rPr lang="en-US">
                <a:solidFill>
                  <a:srgbClr val="FFFFFF"/>
                </a:solidFill>
              </a:rPr>
              <a:t>Outstanding work History</a:t>
            </a:r>
          </a:p>
        </p:txBody>
      </p:sp>
      <p:pic>
        <p:nvPicPr>
          <p:cNvPr id="5" name="Picture 4">
            <a:extLst>
              <a:ext uri="{FF2B5EF4-FFF2-40B4-BE49-F238E27FC236}">
                <a16:creationId xmlns:a16="http://schemas.microsoft.com/office/drawing/2014/main" id="{6BA8B16D-C464-FA4C-BE42-130D1D95ABCE}"/>
              </a:ext>
            </a:extLst>
          </p:cNvPr>
          <p:cNvPicPr>
            <a:picLocks noChangeAspect="1"/>
          </p:cNvPicPr>
          <p:nvPr/>
        </p:nvPicPr>
        <p:blipFill rotWithShape="1">
          <a:blip r:embed="rId2"/>
          <a:srcRect l="20638" r="23776" b="-2"/>
          <a:stretch/>
        </p:blipFill>
        <p:spPr>
          <a:xfrm>
            <a:off x="6329363" y="480060"/>
            <a:ext cx="53749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3" name="Rectangle 10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4" name="Oval 10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5" name="Oval 10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C3568C-D901-AD48-999A-9368EF45960F}"/>
              </a:ext>
            </a:extLst>
          </p:cNvPr>
          <p:cNvSpPr>
            <a:spLocks noGrp="1"/>
          </p:cNvSpPr>
          <p:nvPr>
            <p:ph idx="1"/>
          </p:nvPr>
        </p:nvSpPr>
        <p:spPr>
          <a:xfrm>
            <a:off x="608395" y="1868128"/>
            <a:ext cx="5949567" cy="3811740"/>
          </a:xfrm>
        </p:spPr>
        <p:txBody>
          <a:bodyPr anchor="ctr">
            <a:normAutofit/>
          </a:bodyPr>
          <a:lstStyle/>
          <a:p>
            <a:r>
              <a:rPr lang="en-US" dirty="0">
                <a:solidFill>
                  <a:srgbClr val="FFFFFF"/>
                </a:solidFill>
              </a:rPr>
              <a:t>A Valentino customer would most likely be a high powered women which is living a luxurious city lifestyle. </a:t>
            </a:r>
            <a:br>
              <a:rPr lang="en-US" dirty="0">
                <a:solidFill>
                  <a:srgbClr val="FFFFFF"/>
                </a:solidFill>
              </a:rPr>
            </a:br>
            <a:endParaRPr lang="en-US" dirty="0">
              <a:solidFill>
                <a:srgbClr val="FFFFFF"/>
              </a:solidFill>
            </a:endParaRPr>
          </a:p>
          <a:p>
            <a:r>
              <a:rPr lang="en-US" dirty="0">
                <a:solidFill>
                  <a:srgbClr val="FFFFFF"/>
                </a:solidFill>
              </a:rPr>
              <a:t>He has retried from the label in 2008 but is still a very influential figure in the fashion world. His last ready to wear show in Pair include Naomi Campbell and Eva Herzig ova with his signature red color dress.</a:t>
            </a:r>
          </a:p>
          <a:p>
            <a:endParaRPr lang="en-US" dirty="0">
              <a:solidFill>
                <a:srgbClr val="FFFFFF"/>
              </a:solidFill>
            </a:endParaRPr>
          </a:p>
        </p:txBody>
      </p:sp>
    </p:spTree>
    <p:extLst>
      <p:ext uri="{BB962C8B-B14F-4D97-AF65-F5344CB8AC3E}">
        <p14:creationId xmlns:p14="http://schemas.microsoft.com/office/powerpoint/2010/main" val="152362668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3</TotalTime>
  <Words>355</Words>
  <Application>Microsoft Macintosh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Edwardian Script ITC</vt:lpstr>
      <vt:lpstr>Wingdings 3</vt:lpstr>
      <vt:lpstr>Ion Boardroom</vt:lpstr>
      <vt:lpstr>Valentino Garavani</vt:lpstr>
      <vt:lpstr>Valentino’s major contributions </vt:lpstr>
      <vt:lpstr>PowerPoint Presentation</vt:lpstr>
      <vt:lpstr>Creative Process and Ideologies</vt:lpstr>
      <vt:lpstr>Target Consumer Market</vt:lpstr>
      <vt:lpstr>Outstanding work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Valentino Garavani</dc:title>
  <dc:creator>Ashley M Triblet</dc:creator>
  <cp:lastModifiedBy>Ashley M Triblet</cp:lastModifiedBy>
  <cp:revision>1</cp:revision>
  <dcterms:created xsi:type="dcterms:W3CDTF">2020-05-08T18:12:34Z</dcterms:created>
  <dcterms:modified xsi:type="dcterms:W3CDTF">2020-05-08T18:15:41Z</dcterms:modified>
</cp:coreProperties>
</file>