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2" r:id="rId1"/>
  </p:sldMasterIdLst>
  <p:sldIdLst>
    <p:sldId id="256" r:id="rId2"/>
    <p:sldId id="257" r:id="rId3"/>
    <p:sldId id="261" r:id="rId4"/>
    <p:sldId id="258"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E004E9-BF08-A547-9C11-C42171246346}">
          <p14:sldIdLst/>
        </p14:section>
        <p14:section name="Untitled Section" id="{DA335A3E-B004-0B40-9AC7-EB0D009CBC32}">
          <p14:sldIdLst>
            <p14:sldId id="256"/>
          </p14:sldIdLst>
        </p14:section>
        <p14:section name="Untitled Section" id="{20809029-456D-4440-B7C2-38FF65A77255}">
          <p14:sldIdLst>
            <p14:sldId id="257"/>
            <p14:sldId id="261"/>
            <p14:sldId id="258"/>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4"/>
  </p:normalViewPr>
  <p:slideViewPr>
    <p:cSldViewPr snapToGrid="0" snapToObjects="1">
      <p:cViewPr varScale="1">
        <p:scale>
          <a:sx n="108" d="100"/>
          <a:sy n="108" d="100"/>
        </p:scale>
        <p:origin x="73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8D38747-4367-4BD2-8D51-C97E202738E2}" type="datetime1">
              <a:rPr lang="en-US" smtClean="0"/>
              <a:t>11/22/19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A98EE3D-8CD1-4C3F-BD1C-C98C9596463C}"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916035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242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18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91869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AE507A8-A5CF-4D38-AB86-7EDDA87A85D4}" type="datetime1">
              <a:rPr lang="en-US" smtClean="0"/>
              <a:t>11/22/19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A98EE3D-8CD1-4C3F-BD1C-C98C9596463C}"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0774207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6617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11/22/19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1338122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11/22/19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0968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11/22/19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1906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E0277FD-7DE6-41D4-930D-AC99F5AFE54E}" type="datetime1">
              <a:rPr lang="en-US" smtClean="0"/>
              <a:t>11/22/19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A98EE3D-8CD1-4C3F-BD1C-C98C9596463C}"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0774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EA15526-7079-4B7B-987C-1B5FAE11A0FF}" type="datetime1">
              <a:rPr lang="en-US" smtClean="0"/>
              <a:t>11/22/19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A98EE3D-8CD1-4C3F-BD1C-C98C9596463C}"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3694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73ED0CC-082F-4160-86E5-0D6041F12778}" type="datetime1">
              <a:rPr lang="en-US" smtClean="0"/>
              <a:t>11/22/19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A98EE3D-8CD1-4C3F-BD1C-C98C9596463C}"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26829232"/>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source=images&amp;cd=&amp;ved=2ahUKEwjip5q9tJ3mAhUEmlkKHWIrBaMQjRx6BAgBEAQ&amp;url=http%3A%2F%2Flapalmemagazine.com%2F2018%2F09%2Fprabal-gurung-x-whal-myung%2F&amp;psig=AOvVaw0QUDgEAZylXqYirpffa7hn&amp;ust=1575597458479326" TargetMode="Externa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hyperlink" Target="https://www.google.com/url?sa=i&amp;source=images&amp;cd=&amp;ved=2ahUKEwitwdDesp3mAhVmdt8KHdrOCjoQjRx6BAgBEAQ&amp;url=http%3A%2F%2Fwww.zimbio.com%2Fphotos%2Frunway%2Bmodels%2FMark%2BFast%2BRunway%2BLFW%2BAutumn%2BWinter%2B2012%2FiCySTraa0PT&amp;psig=AOvVaw3LMrQhb4a2VEhP-20ol7lG&amp;ust=157559704715704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B73C468-D875-4A8E-A540-E43BF8232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5FED45-0372-F34B-ACA8-26DF2BACD6AA}"/>
              </a:ext>
            </a:extLst>
          </p:cNvPr>
          <p:cNvSpPr>
            <a:spLocks noGrp="1"/>
          </p:cNvSpPr>
          <p:nvPr>
            <p:ph type="ctrTitle"/>
          </p:nvPr>
        </p:nvSpPr>
        <p:spPr>
          <a:xfrm>
            <a:off x="5438485" y="1414883"/>
            <a:ext cx="6958012" cy="1234208"/>
          </a:xfrm>
        </p:spPr>
        <p:txBody>
          <a:bodyPr>
            <a:normAutofit fontScale="90000"/>
          </a:bodyPr>
          <a:lstStyle/>
          <a:p>
            <a:r>
              <a:rPr lang="en-US" sz="6100" b="1" dirty="0">
                <a:effectLst/>
              </a:rPr>
              <a:t>Colorism in the Fashion Industry</a:t>
            </a:r>
            <a:br>
              <a:rPr lang="en-US" sz="6100" dirty="0">
                <a:effectLst/>
              </a:rPr>
            </a:br>
            <a:endParaRPr lang="en-US" sz="6100" dirty="0"/>
          </a:p>
        </p:txBody>
      </p:sp>
      <p:sp>
        <p:nvSpPr>
          <p:cNvPr id="3" name="Subtitle 2">
            <a:extLst>
              <a:ext uri="{FF2B5EF4-FFF2-40B4-BE49-F238E27FC236}">
                <a16:creationId xmlns:a16="http://schemas.microsoft.com/office/drawing/2014/main" id="{13124040-BD0E-BF4A-A1F3-8195D8CB15BE}"/>
              </a:ext>
            </a:extLst>
          </p:cNvPr>
          <p:cNvSpPr>
            <a:spLocks noGrp="1"/>
          </p:cNvSpPr>
          <p:nvPr>
            <p:ph type="subTitle" idx="1"/>
          </p:nvPr>
        </p:nvSpPr>
        <p:spPr>
          <a:xfrm>
            <a:off x="6711884" y="5597588"/>
            <a:ext cx="4798243" cy="606054"/>
          </a:xfrm>
        </p:spPr>
        <p:txBody>
          <a:bodyPr>
            <a:normAutofit/>
          </a:bodyPr>
          <a:lstStyle/>
          <a:p>
            <a:pPr>
              <a:spcAft>
                <a:spcPts val="600"/>
              </a:spcAft>
            </a:pPr>
            <a:r>
              <a:rPr lang="en-US" dirty="0"/>
              <a:t>Ashley Triblet</a:t>
            </a:r>
          </a:p>
        </p:txBody>
      </p:sp>
      <p:sp>
        <p:nvSpPr>
          <p:cNvPr id="20" name="Freeform 6">
            <a:extLst>
              <a:ext uri="{FF2B5EF4-FFF2-40B4-BE49-F238E27FC236}">
                <a16:creationId xmlns:a16="http://schemas.microsoft.com/office/drawing/2014/main" id="{B4734F2F-19FC-4D35-9BDE-5CEAD57D9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2" name="Freeform 6">
            <a:extLst>
              <a:ext uri="{FF2B5EF4-FFF2-40B4-BE49-F238E27FC236}">
                <a16:creationId xmlns:a16="http://schemas.microsoft.com/office/drawing/2014/main" id="{D97A8A26-FD96-4968-A34A-727382AC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4" name="Picture 3" descr="A group of people posing for a photo&#10;&#10;Description automatically generated">
            <a:extLst>
              <a:ext uri="{FF2B5EF4-FFF2-40B4-BE49-F238E27FC236}">
                <a16:creationId xmlns:a16="http://schemas.microsoft.com/office/drawing/2014/main" id="{C0C68DC8-385D-4B8F-8ED2-D2D7FB5793B8}"/>
              </a:ext>
            </a:extLst>
          </p:cNvPr>
          <p:cNvPicPr>
            <a:picLocks noChangeAspect="1"/>
          </p:cNvPicPr>
          <p:nvPr/>
        </p:nvPicPr>
        <p:blipFill rotWithShape="1">
          <a:blip r:embed="rId2"/>
          <a:srcRect l="9181" r="12232"/>
          <a:stretch/>
        </p:blipFill>
        <p:spPr>
          <a:xfrm>
            <a:off x="1371403" y="1614898"/>
            <a:ext cx="4207669" cy="3828219"/>
          </a:xfrm>
          <a:prstGeom prst="rect">
            <a:avLst/>
          </a:prstGeom>
        </p:spPr>
      </p:pic>
      <p:sp>
        <p:nvSpPr>
          <p:cNvPr id="5" name="TextBox 4">
            <a:extLst>
              <a:ext uri="{FF2B5EF4-FFF2-40B4-BE49-F238E27FC236}">
                <a16:creationId xmlns:a16="http://schemas.microsoft.com/office/drawing/2014/main" id="{BF9A1952-3E8D-634C-B6B2-3491F87AA88C}"/>
              </a:ext>
            </a:extLst>
          </p:cNvPr>
          <p:cNvSpPr txBox="1"/>
          <p:nvPr/>
        </p:nvSpPr>
        <p:spPr>
          <a:xfrm>
            <a:off x="6355981" y="2211463"/>
            <a:ext cx="5748338" cy="3231654"/>
          </a:xfrm>
          <a:prstGeom prst="rect">
            <a:avLst/>
          </a:prstGeom>
          <a:noFill/>
        </p:spPr>
        <p:txBody>
          <a:bodyPr wrap="square" rtlCol="0">
            <a:spAutoFit/>
          </a:bodyPr>
          <a:lstStyle/>
          <a:p>
            <a:r>
              <a:rPr lang="en-US" sz="2400" dirty="0"/>
              <a:t>Is colorism affecting dark skin models and fashion companies from casting models in the fashion industry? </a:t>
            </a:r>
          </a:p>
          <a:p>
            <a:endParaRPr lang="en-US" sz="2400" dirty="0"/>
          </a:p>
          <a:p>
            <a:r>
              <a:rPr lang="en-US" sz="2400" dirty="0"/>
              <a:t>Today diversity is involving in the fashion Industry but are these improvements enough? </a:t>
            </a:r>
          </a:p>
          <a:p>
            <a:endParaRPr lang="en-US" dirty="0"/>
          </a:p>
          <a:p>
            <a:endParaRPr lang="en-US" dirty="0"/>
          </a:p>
        </p:txBody>
      </p:sp>
    </p:spTree>
    <p:extLst>
      <p:ext uri="{BB962C8B-B14F-4D97-AF65-F5344CB8AC3E}">
        <p14:creationId xmlns:p14="http://schemas.microsoft.com/office/powerpoint/2010/main" val="4153564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C96282C0-351C-48EE-A89D-D662C5DB2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84CAD4-DB94-AE40-91D3-5F4D6032B75D}"/>
              </a:ext>
            </a:extLst>
          </p:cNvPr>
          <p:cNvSpPr>
            <a:spLocks noGrp="1"/>
          </p:cNvSpPr>
          <p:nvPr>
            <p:ph type="title"/>
          </p:nvPr>
        </p:nvSpPr>
        <p:spPr>
          <a:xfrm>
            <a:off x="5100824" y="685800"/>
            <a:ext cx="6176776" cy="1485900"/>
          </a:xfrm>
        </p:spPr>
        <p:txBody>
          <a:bodyPr vert="horz" lIns="91440" tIns="45720" rIns="91440" bIns="45720" rtlCol="0">
            <a:normAutofit/>
          </a:bodyPr>
          <a:lstStyle/>
          <a:p>
            <a:r>
              <a:rPr lang="en-US" dirty="0"/>
              <a:t>What is colorism?</a:t>
            </a:r>
          </a:p>
        </p:txBody>
      </p:sp>
      <p:pic>
        <p:nvPicPr>
          <p:cNvPr id="6" name="Content Placeholder 5" descr="A person wearing a red dress&#10;&#10;Description automatically generated">
            <a:extLst>
              <a:ext uri="{FF2B5EF4-FFF2-40B4-BE49-F238E27FC236}">
                <a16:creationId xmlns:a16="http://schemas.microsoft.com/office/drawing/2014/main" id="{E6DA14DA-51D0-2947-B77E-F9E6C67B802E}"/>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195000"/>
                    </a14:imgEffect>
                    <a14:imgEffect>
                      <a14:brightnessContrast bright="40000" contrast="-20000"/>
                    </a14:imgEffect>
                  </a14:imgLayer>
                </a14:imgProps>
              </a:ext>
            </a:extLst>
          </a:blip>
          <a:srcRect l="154" r="14245"/>
          <a:stretch/>
        </p:blipFill>
        <p:spPr>
          <a:xfrm>
            <a:off x="-1" y="10"/>
            <a:ext cx="4373546" cy="6857990"/>
          </a:xfrm>
          <a:prstGeom prst="rect">
            <a:avLst/>
          </a:prstGeom>
        </p:spPr>
      </p:pic>
      <p:sp>
        <p:nvSpPr>
          <p:cNvPr id="62" name="Rectangle 51">
            <a:extLst>
              <a:ext uri="{FF2B5EF4-FFF2-40B4-BE49-F238E27FC236}">
                <a16:creationId xmlns:a16="http://schemas.microsoft.com/office/drawing/2014/main" id="{1B35EC73-2F87-44A7-B231-91053659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Content Placeholder 20">
            <a:extLst>
              <a:ext uri="{FF2B5EF4-FFF2-40B4-BE49-F238E27FC236}">
                <a16:creationId xmlns:a16="http://schemas.microsoft.com/office/drawing/2014/main" id="{F67A3012-15CC-4DA1-B332-34006E7D5439}"/>
              </a:ext>
            </a:extLst>
          </p:cNvPr>
          <p:cNvSpPr>
            <a:spLocks noGrp="1"/>
          </p:cNvSpPr>
          <p:nvPr>
            <p:ph idx="1"/>
          </p:nvPr>
        </p:nvSpPr>
        <p:spPr>
          <a:xfrm>
            <a:off x="4786313" y="2286000"/>
            <a:ext cx="7186611" cy="3581400"/>
          </a:xfrm>
        </p:spPr>
        <p:txBody>
          <a:bodyPr>
            <a:normAutofit/>
          </a:bodyPr>
          <a:lstStyle/>
          <a:p>
            <a:pPr>
              <a:buClr>
                <a:srgbClr val="FEFF67"/>
              </a:buClr>
            </a:pPr>
            <a:endParaRPr lang="en-US" sz="1700" dirty="0">
              <a:effectLst/>
            </a:endParaRPr>
          </a:p>
          <a:p>
            <a:pPr>
              <a:buClr>
                <a:srgbClr val="FEFF67"/>
              </a:buClr>
            </a:pPr>
            <a:r>
              <a:rPr lang="en-US" sz="1700" dirty="0">
                <a:effectLst/>
              </a:rPr>
              <a:t>Colorism is defined by the Oxford Dictonary as “prejudice or discrimination against individuals with a dark skin tone, typically among people of the same ethnic or racial group”.</a:t>
            </a:r>
          </a:p>
          <a:p>
            <a:pPr>
              <a:buClr>
                <a:srgbClr val="FEFF67"/>
              </a:buClr>
            </a:pPr>
            <a:endParaRPr lang="en-US" sz="1700" dirty="0">
              <a:effectLst/>
            </a:endParaRPr>
          </a:p>
          <a:p>
            <a:pPr>
              <a:buClr>
                <a:srgbClr val="FEFF67"/>
              </a:buClr>
            </a:pPr>
            <a:r>
              <a:rPr lang="en-US" sz="1600" dirty="0"/>
              <a:t>Colorism plagued the fashion industry since the black models paved their way and open more opportunities in the industry for other people of color. </a:t>
            </a:r>
          </a:p>
          <a:p>
            <a:pPr>
              <a:buClr>
                <a:srgbClr val="FEFF67"/>
              </a:buClr>
            </a:pPr>
            <a:r>
              <a:rPr lang="en-US" sz="1700" dirty="0">
                <a:effectLst/>
              </a:rPr>
              <a:t>  </a:t>
            </a:r>
          </a:p>
          <a:p>
            <a:pPr marL="36900" indent="0">
              <a:buClr>
                <a:srgbClr val="FEFF67"/>
              </a:buClr>
              <a:buNone/>
            </a:pPr>
            <a:endParaRPr lang="en-US" sz="1700" dirty="0">
              <a:effectLst/>
            </a:endParaRPr>
          </a:p>
        </p:txBody>
      </p:sp>
    </p:spTree>
    <p:extLst>
      <p:ext uri="{BB962C8B-B14F-4D97-AF65-F5344CB8AC3E}">
        <p14:creationId xmlns:p14="http://schemas.microsoft.com/office/powerpoint/2010/main" val="218450800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6746-CBEC-CF4E-8B37-75A2B8898789}"/>
              </a:ext>
            </a:extLst>
          </p:cNvPr>
          <p:cNvSpPr>
            <a:spLocks noGrp="1"/>
          </p:cNvSpPr>
          <p:nvPr>
            <p:ph type="title"/>
          </p:nvPr>
        </p:nvSpPr>
        <p:spPr/>
        <p:txBody>
          <a:bodyPr/>
          <a:lstStyle/>
          <a:p>
            <a:pPr algn="ctr"/>
            <a:r>
              <a:rPr lang="en-US" dirty="0"/>
              <a:t>Statistics of  Models on the runway</a:t>
            </a:r>
          </a:p>
        </p:txBody>
      </p:sp>
      <p:sp>
        <p:nvSpPr>
          <p:cNvPr id="3" name="Content Placeholder 2">
            <a:extLst>
              <a:ext uri="{FF2B5EF4-FFF2-40B4-BE49-F238E27FC236}">
                <a16:creationId xmlns:a16="http://schemas.microsoft.com/office/drawing/2014/main" id="{C187CB97-9078-E948-BEC2-3B0E881AC161}"/>
              </a:ext>
            </a:extLst>
          </p:cNvPr>
          <p:cNvSpPr>
            <a:spLocks noGrp="1"/>
          </p:cNvSpPr>
          <p:nvPr>
            <p:ph idx="1"/>
          </p:nvPr>
        </p:nvSpPr>
        <p:spPr>
          <a:xfrm>
            <a:off x="1009403" y="2285999"/>
            <a:ext cx="10937174" cy="4091049"/>
          </a:xfrm>
        </p:spPr>
        <p:txBody>
          <a:bodyPr>
            <a:noAutofit/>
          </a:bodyPr>
          <a:lstStyle/>
          <a:p>
            <a:r>
              <a:rPr lang="en-US" sz="2400" dirty="0">
                <a:latin typeface="Calibri" panose="020F0502020204030204" pitchFamily="34" charset="0"/>
                <a:cs typeface="Calibri" panose="020F0502020204030204" pitchFamily="34" charset="0"/>
              </a:rPr>
              <a:t>According to Mic.com a study found that after looking at a fashion magazine for three minutes it caused 70% of women to feel depressed, guilty and shameful. (Powell, 2012). That means the average woman sees 400 to 600 advertisements per day and not many of those ads that represented dark models.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According to The Guardian “in a new report, 78.2% of all the models featured in Spring 2016’s fashion adverts were white. In a breakdown of the statistics, 8.3% of models featured in ads were black, 4% were Asian and 3.8% were Hispanic.” (Elan, 2016 )Which increased from 2015. </a:t>
            </a:r>
          </a:p>
        </p:txBody>
      </p:sp>
    </p:spTree>
    <p:extLst>
      <p:ext uri="{BB962C8B-B14F-4D97-AF65-F5344CB8AC3E}">
        <p14:creationId xmlns:p14="http://schemas.microsoft.com/office/powerpoint/2010/main" val="4174363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D488911C-0EC7-40A9-9BCB-CA8A66E46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19">
            <a:extLst>
              <a:ext uri="{FF2B5EF4-FFF2-40B4-BE49-F238E27FC236}">
                <a16:creationId xmlns:a16="http://schemas.microsoft.com/office/drawing/2014/main" id="{53023EA8-527A-4FA2-A71D-626F91275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1" name="Freeform 6">
              <a:extLst>
                <a:ext uri="{FF2B5EF4-FFF2-40B4-BE49-F238E27FC236}">
                  <a16:creationId xmlns:a16="http://schemas.microsoft.com/office/drawing/2014/main" id="{60C46CD6-ADBB-41BC-8969-7C707D433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8" name="Freeform 6">
              <a:extLst>
                <a:ext uri="{FF2B5EF4-FFF2-40B4-BE49-F238E27FC236}">
                  <a16:creationId xmlns:a16="http://schemas.microsoft.com/office/drawing/2014/main" id="{B6C38415-998B-45FB-A12C-BD0B184CB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4" name="Rectangle 23">
            <a:extLst>
              <a:ext uri="{FF2B5EF4-FFF2-40B4-BE49-F238E27FC236}">
                <a16:creationId xmlns:a16="http://schemas.microsoft.com/office/drawing/2014/main" id="{C8D89F71-9459-4318-ACAE-874616C3A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462" y="968188"/>
            <a:ext cx="10194046" cy="48942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Content Placeholder 58">
            <a:extLst>
              <a:ext uri="{FF2B5EF4-FFF2-40B4-BE49-F238E27FC236}">
                <a16:creationId xmlns:a16="http://schemas.microsoft.com/office/drawing/2014/main" id="{23ECEFD9-6D6D-7F4F-A87D-3D339BF68105}"/>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181952" y="1122160"/>
            <a:ext cx="9816584" cy="4586288"/>
          </a:xfrm>
          <a:prstGeom prst="rect">
            <a:avLst/>
          </a:prstGeom>
          <a:solidFill>
            <a:srgbClr val="FFFFFF">
              <a:shade val="85000"/>
            </a:srgbClr>
          </a:solidFill>
          <a:ln w="31750" cap="sq">
            <a:solidFill>
              <a:schemeClr val="tx1"/>
            </a:solidFill>
            <a:miter lim="800000"/>
          </a:ln>
          <a:effectLst>
            <a:glow>
              <a:schemeClr val="accent1">
                <a:alpha val="40000"/>
              </a:schemeClr>
            </a:glow>
            <a:outerShdw blurRad="55000" dist="18000" dir="5400000" sx="1000" sy="1000" algn="tl" rotWithShape="0">
              <a:srgbClr val="000000">
                <a:alpha val="5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57165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28" name="Rectangle 134">
            <a:extLst>
              <a:ext uri="{FF2B5EF4-FFF2-40B4-BE49-F238E27FC236}">
                <a16:creationId xmlns:a16="http://schemas.microsoft.com/office/drawing/2014/main" id="{8E2B8A2D-F46F-4DA5-8AFF-BC57461C2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552CD5AC-D720-6142-99FC-2FD7FE1E6D4D}"/>
              </a:ext>
            </a:extLst>
          </p:cNvPr>
          <p:cNvSpPr>
            <a:spLocks noGrp="1"/>
          </p:cNvSpPr>
          <p:nvPr>
            <p:ph type="title"/>
          </p:nvPr>
        </p:nvSpPr>
        <p:spPr>
          <a:xfrm>
            <a:off x="795093" y="438645"/>
            <a:ext cx="5793475" cy="742950"/>
          </a:xfrm>
        </p:spPr>
        <p:txBody>
          <a:bodyPr>
            <a:normAutofit/>
          </a:bodyPr>
          <a:lstStyle/>
          <a:p>
            <a:r>
              <a:rPr lang="en-US" dirty="0">
                <a:latin typeface="Calibri" panose="020F0502020204030204" pitchFamily="34" charset="0"/>
                <a:cs typeface="Calibri" panose="020F0502020204030204" pitchFamily="34" charset="0"/>
              </a:rPr>
              <a:t>Issues in the industry</a:t>
            </a:r>
          </a:p>
        </p:txBody>
      </p:sp>
      <p:sp>
        <p:nvSpPr>
          <p:cNvPr id="24" name="Content Placeholder 8">
            <a:extLst>
              <a:ext uri="{FF2B5EF4-FFF2-40B4-BE49-F238E27FC236}">
                <a16:creationId xmlns:a16="http://schemas.microsoft.com/office/drawing/2014/main" id="{9E1446AF-9259-4E27-8510-10792A0143EB}"/>
              </a:ext>
            </a:extLst>
          </p:cNvPr>
          <p:cNvSpPr>
            <a:spLocks noGrp="1"/>
          </p:cNvSpPr>
          <p:nvPr>
            <p:ph idx="1"/>
          </p:nvPr>
        </p:nvSpPr>
        <p:spPr>
          <a:xfrm>
            <a:off x="221178" y="1111086"/>
            <a:ext cx="7276783" cy="5550971"/>
          </a:xfrm>
        </p:spPr>
        <p:txBody>
          <a:bodyPr>
            <a:noAutofit/>
          </a:bodyPr>
          <a:lstStyle/>
          <a:p>
            <a:pPr marL="379800" indent="-342900">
              <a:lnSpc>
                <a:spcPct val="100000"/>
              </a:lnSpc>
            </a:pPr>
            <a:r>
              <a:rPr lang="en-US" sz="2400" dirty="0">
                <a:latin typeface="Calibri" panose="020F0502020204030204" pitchFamily="34" charset="0"/>
                <a:cs typeface="Calibri" panose="020F0502020204030204" pitchFamily="34" charset="0"/>
              </a:rPr>
              <a:t>Model Naomi Sims was consistently turned down by agencies who told her she was too dark in the beginning of her career. </a:t>
            </a:r>
          </a:p>
          <a:p>
            <a:pPr marL="379800" indent="-342900">
              <a:lnSpc>
                <a:spcPct val="100000"/>
              </a:lnSpc>
            </a:pPr>
            <a:endParaRPr lang="en-US" sz="2400" dirty="0">
              <a:latin typeface="Calibri" panose="020F0502020204030204" pitchFamily="34" charset="0"/>
              <a:cs typeface="Calibri" panose="020F0502020204030204" pitchFamily="34" charset="0"/>
            </a:endParaRPr>
          </a:p>
          <a:p>
            <a:pPr marL="379800" indent="-342900">
              <a:lnSpc>
                <a:spcPct val="100000"/>
              </a:lnSpc>
            </a:pPr>
            <a:r>
              <a:rPr lang="en-US" sz="2400" dirty="0">
                <a:latin typeface="Calibri" panose="020F0502020204030204" pitchFamily="34" charset="0"/>
                <a:cs typeface="Calibri" panose="020F0502020204030204" pitchFamily="34" charset="0"/>
              </a:rPr>
              <a:t>According to an in BBC model </a:t>
            </a:r>
            <a:r>
              <a:rPr lang="en-US" sz="2400" dirty="0" err="1">
                <a:latin typeface="Calibri" panose="020F0502020204030204" pitchFamily="34" charset="0"/>
                <a:cs typeface="Calibri" panose="020F0502020204030204" pitchFamily="34" charset="0"/>
              </a:rPr>
              <a:t>Leomie</a:t>
            </a:r>
            <a:r>
              <a:rPr lang="en-US" sz="2400" dirty="0">
                <a:latin typeface="Calibri" panose="020F0502020204030204" pitchFamily="34" charset="0"/>
                <a:cs typeface="Calibri" panose="020F0502020204030204" pitchFamily="34" charset="0"/>
              </a:rPr>
              <a:t> Anderson “says she's faced racial discrimination in the modelling industry. She says, "lighter skinned girls get more work than darker skinned girls” </a:t>
            </a:r>
          </a:p>
          <a:p>
            <a:pPr marL="379800" indent="-342900">
              <a:lnSpc>
                <a:spcPct val="100000"/>
              </a:lnSpc>
            </a:pPr>
            <a:endParaRPr lang="en-US" sz="2400" dirty="0">
              <a:latin typeface="Calibri" panose="020F0502020204030204" pitchFamily="34" charset="0"/>
              <a:cs typeface="Calibri" panose="020F0502020204030204" pitchFamily="34" charset="0"/>
            </a:endParaRPr>
          </a:p>
          <a:p>
            <a:pPr>
              <a:lnSpc>
                <a:spcPct val="100000"/>
              </a:lnSpc>
            </a:pPr>
            <a:r>
              <a:rPr lang="en-US" sz="2400" dirty="0">
                <a:latin typeface="Calibri" panose="020F0502020204030204" pitchFamily="34" charset="0"/>
                <a:cs typeface="Calibri" panose="020F0502020204030204" pitchFamily="34" charset="0"/>
              </a:rPr>
              <a:t>Beauty YouTuber Jackie </a:t>
            </a:r>
            <a:r>
              <a:rPr lang="en-US" sz="2400" dirty="0" err="1">
                <a:latin typeface="Calibri" panose="020F0502020204030204" pitchFamily="34" charset="0"/>
                <a:cs typeface="Calibri" panose="020F0502020204030204" pitchFamily="34" charset="0"/>
              </a:rPr>
              <a:t>Aina</a:t>
            </a:r>
            <a:r>
              <a:rPr lang="en-US" sz="2400" dirty="0">
                <a:latin typeface="Calibri" panose="020F0502020204030204" pitchFamily="34" charset="0"/>
                <a:cs typeface="Calibri" panose="020F0502020204030204" pitchFamily="34" charset="0"/>
              </a:rPr>
              <a:t> addressed Fashion Nova about promoting colorism on Instagram and on their ads by using only light skin models  </a:t>
            </a:r>
          </a:p>
        </p:txBody>
      </p:sp>
      <p:sp>
        <p:nvSpPr>
          <p:cNvPr id="1029" name="Rectangle 136">
            <a:extLst>
              <a:ext uri="{FF2B5EF4-FFF2-40B4-BE49-F238E27FC236}">
                <a16:creationId xmlns:a16="http://schemas.microsoft.com/office/drawing/2014/main" id="{292BAD85-00E4-4D0A-993C-8372E78E1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4" descr="Related image">
            <a:hlinkClick r:id="rId2"/>
            <a:extLst>
              <a:ext uri="{FF2B5EF4-FFF2-40B4-BE49-F238E27FC236}">
                <a16:creationId xmlns:a16="http://schemas.microsoft.com/office/drawing/2014/main" id="{29FE8739-BECC-8C45-BCCC-6667578B68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20" r="2" b="45565"/>
          <a:stretch/>
        </p:blipFill>
        <p:spPr bwMode="auto">
          <a:xfrm>
            <a:off x="8100655" y="643467"/>
            <a:ext cx="3602949" cy="2705100"/>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026" name="Picture 2" descr="Related image">
            <a:hlinkClick r:id="rId4"/>
            <a:extLst>
              <a:ext uri="{FF2B5EF4-FFF2-40B4-BE49-F238E27FC236}">
                <a16:creationId xmlns:a16="http://schemas.microsoft.com/office/drawing/2014/main" id="{1B6FFE24-B605-BE4B-893C-DEAFE1A54491}"/>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7000"/>
                    </a14:imgEffect>
                  </a14:imgLayer>
                </a14:imgProps>
              </a:ext>
              <a:ext uri="{28A0092B-C50C-407E-A947-70E740481C1C}">
                <a14:useLocalDpi xmlns:a14="http://schemas.microsoft.com/office/drawing/2010/main" val="0"/>
              </a:ext>
            </a:extLst>
          </a:blip>
          <a:srcRect l="8313" r="2538" b="2"/>
          <a:stretch/>
        </p:blipFill>
        <p:spPr bwMode="auto">
          <a:xfrm>
            <a:off x="8095674" y="3509434"/>
            <a:ext cx="3612911" cy="2705100"/>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05377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3</TotalTime>
  <Words>129</Words>
  <Application>Microsoft Macintosh PowerPoint</Application>
  <PresentationFormat>Widescreen</PresentationFormat>
  <Paragraphs>21</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Franklin Gothic Book</vt:lpstr>
      <vt:lpstr>Crop</vt:lpstr>
      <vt:lpstr>Colorism in the Fashion Industry </vt:lpstr>
      <vt:lpstr>What is colorism?</vt:lpstr>
      <vt:lpstr>Statistics of  Models on the runway</vt:lpstr>
      <vt:lpstr>PowerPoint Presentation</vt:lpstr>
      <vt:lpstr>Issues in the industry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Colorism in the Fashion Industry </dc:title>
  <dc:creator>Ashley M Triblet</dc:creator>
  <cp:lastModifiedBy>Ashley M Triblet</cp:lastModifiedBy>
  <cp:revision>1</cp:revision>
  <dcterms:created xsi:type="dcterms:W3CDTF">2019-12-05T07:15:14Z</dcterms:created>
  <dcterms:modified xsi:type="dcterms:W3CDTF">2019-12-05T07:19:10Z</dcterms:modified>
</cp:coreProperties>
</file>