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78" r:id="rId7"/>
    <p:sldId id="272" r:id="rId8"/>
    <p:sldId id="279" r:id="rId9"/>
    <p:sldId id="273" r:id="rId10"/>
    <p:sldId id="261" r:id="rId11"/>
    <p:sldId id="262" r:id="rId12"/>
    <p:sldId id="263" r:id="rId13"/>
    <p:sldId id="264" r:id="rId14"/>
    <p:sldId id="276" r:id="rId15"/>
    <p:sldId id="280" r:id="rId16"/>
    <p:sldId id="265" r:id="rId17"/>
    <p:sldId id="267" r:id="rId18"/>
    <p:sldId id="274" r:id="rId19"/>
    <p:sldId id="281" r:id="rId20"/>
    <p:sldId id="282" r:id="rId21"/>
    <p:sldId id="269" r:id="rId22"/>
    <p:sldId id="268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8A9DEB-0BFF-45BC-A3D3-1276C6DCFCF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378B3F0-D609-4906-B56D-5793842C4567}">
      <dgm:prSet/>
      <dgm:spPr/>
      <dgm:t>
        <a:bodyPr/>
        <a:lstStyle/>
        <a:p>
          <a:r>
            <a:rPr lang="en-US"/>
            <a:t>Patient came for check-up and cleaning</a:t>
          </a:r>
        </a:p>
      </dgm:t>
    </dgm:pt>
    <dgm:pt modelId="{0B5E4200-FD6C-4EE9-8919-DD0B54443E2A}" type="parTrans" cxnId="{DDB1392B-1F40-435A-8CEF-9A584F3DFF02}">
      <dgm:prSet/>
      <dgm:spPr/>
      <dgm:t>
        <a:bodyPr/>
        <a:lstStyle/>
        <a:p>
          <a:endParaRPr lang="en-US"/>
        </a:p>
      </dgm:t>
    </dgm:pt>
    <dgm:pt modelId="{4443C4D4-8880-475C-A4FB-6B06B8F4CE7A}" type="sibTrans" cxnId="{DDB1392B-1F40-435A-8CEF-9A584F3DFF02}">
      <dgm:prSet/>
      <dgm:spPr/>
      <dgm:t>
        <a:bodyPr/>
        <a:lstStyle/>
        <a:p>
          <a:endParaRPr lang="en-US"/>
        </a:p>
      </dgm:t>
    </dgm:pt>
    <dgm:pt modelId="{1506B003-AADA-44D0-80FA-966862EC8C1B}">
      <dgm:prSet/>
      <dgm:spPr/>
      <dgm:t>
        <a:bodyPr/>
        <a:lstStyle/>
        <a:p>
          <a:r>
            <a:rPr lang="en-US"/>
            <a:t>States that : </a:t>
          </a:r>
        </a:p>
      </dgm:t>
    </dgm:pt>
    <dgm:pt modelId="{857E25AF-1057-4E83-AB22-656143A98099}" type="parTrans" cxnId="{D85EDBB0-145C-4316-BE75-FB78221F742A}">
      <dgm:prSet/>
      <dgm:spPr/>
      <dgm:t>
        <a:bodyPr/>
        <a:lstStyle/>
        <a:p>
          <a:endParaRPr lang="en-US"/>
        </a:p>
      </dgm:t>
    </dgm:pt>
    <dgm:pt modelId="{711FF079-BC9E-4B19-AF1D-5F2B678F7438}" type="sibTrans" cxnId="{D85EDBB0-145C-4316-BE75-FB78221F742A}">
      <dgm:prSet/>
      <dgm:spPr/>
      <dgm:t>
        <a:bodyPr/>
        <a:lstStyle/>
        <a:p>
          <a:endParaRPr lang="en-US"/>
        </a:p>
      </dgm:t>
    </dgm:pt>
    <dgm:pt modelId="{680D40F6-844F-4950-B824-5FEEC79BB8F9}">
      <dgm:prSet/>
      <dgm:spPr/>
      <dgm:t>
        <a:bodyPr/>
        <a:lstStyle/>
        <a:p>
          <a:r>
            <a:rPr lang="en-US"/>
            <a:t>- he experiences dry mouth sometimes,</a:t>
          </a:r>
        </a:p>
      </dgm:t>
    </dgm:pt>
    <dgm:pt modelId="{5EF4E9D9-E8BD-485F-831A-9467C9DBBB8E}" type="parTrans" cxnId="{5A1392E9-FE2F-427D-B862-259F6A800212}">
      <dgm:prSet/>
      <dgm:spPr/>
      <dgm:t>
        <a:bodyPr/>
        <a:lstStyle/>
        <a:p>
          <a:endParaRPr lang="en-US"/>
        </a:p>
      </dgm:t>
    </dgm:pt>
    <dgm:pt modelId="{229ED491-7B27-4468-88E5-25533CBD1806}" type="sibTrans" cxnId="{5A1392E9-FE2F-427D-B862-259F6A800212}">
      <dgm:prSet/>
      <dgm:spPr/>
      <dgm:t>
        <a:bodyPr/>
        <a:lstStyle/>
        <a:p>
          <a:endParaRPr lang="en-US"/>
        </a:p>
      </dgm:t>
    </dgm:pt>
    <dgm:pt modelId="{C31A40D3-F1D3-499E-8A6B-CD5F9FC4339A}">
      <dgm:prSet/>
      <dgm:spPr/>
      <dgm:t>
        <a:bodyPr/>
        <a:lstStyle/>
        <a:p>
          <a:r>
            <a:rPr lang="en-US"/>
            <a:t>- his gingiva bleeds when he is brushing too hard,</a:t>
          </a:r>
        </a:p>
      </dgm:t>
    </dgm:pt>
    <dgm:pt modelId="{473986F1-3907-4D75-9776-000493D76ECF}" type="parTrans" cxnId="{E7C8F7FA-F77F-4A3D-84A2-AAFEDAF84FB0}">
      <dgm:prSet/>
      <dgm:spPr/>
      <dgm:t>
        <a:bodyPr/>
        <a:lstStyle/>
        <a:p>
          <a:endParaRPr lang="en-US"/>
        </a:p>
      </dgm:t>
    </dgm:pt>
    <dgm:pt modelId="{1ACB01F3-D282-4D23-B1C1-775F2D26C45D}" type="sibTrans" cxnId="{E7C8F7FA-F77F-4A3D-84A2-AAFEDAF84FB0}">
      <dgm:prSet/>
      <dgm:spPr/>
      <dgm:t>
        <a:bodyPr/>
        <a:lstStyle/>
        <a:p>
          <a:endParaRPr lang="en-US"/>
        </a:p>
      </dgm:t>
    </dgm:pt>
    <dgm:pt modelId="{68034C11-0D1C-425C-9159-EFA4A374F29D}">
      <dgm:prSet/>
      <dgm:spPr/>
      <dgm:t>
        <a:bodyPr/>
        <a:lstStyle/>
        <a:p>
          <a:r>
            <a:rPr lang="en-US"/>
            <a:t>- he has generalized sensitivity to cold.</a:t>
          </a:r>
        </a:p>
      </dgm:t>
    </dgm:pt>
    <dgm:pt modelId="{AA2A8F44-0221-4221-8D22-680D17FCD00A}" type="parTrans" cxnId="{5FAEF6C4-5820-4FFB-8FB0-177D93FFB595}">
      <dgm:prSet/>
      <dgm:spPr/>
      <dgm:t>
        <a:bodyPr/>
        <a:lstStyle/>
        <a:p>
          <a:endParaRPr lang="en-US"/>
        </a:p>
      </dgm:t>
    </dgm:pt>
    <dgm:pt modelId="{31231CF4-D0CA-4B11-A330-F7D2BAA30206}" type="sibTrans" cxnId="{5FAEF6C4-5820-4FFB-8FB0-177D93FFB595}">
      <dgm:prSet/>
      <dgm:spPr/>
      <dgm:t>
        <a:bodyPr/>
        <a:lstStyle/>
        <a:p>
          <a:endParaRPr lang="en-US"/>
        </a:p>
      </dgm:t>
    </dgm:pt>
    <dgm:pt modelId="{B615A5D9-03B9-47F0-834E-81A26783CE39}" type="pres">
      <dgm:prSet presAssocID="{7E8A9DEB-0BFF-45BC-A3D3-1276C6DCFCFC}" presName="vert0" presStyleCnt="0">
        <dgm:presLayoutVars>
          <dgm:dir/>
          <dgm:animOne val="branch"/>
          <dgm:animLvl val="lvl"/>
        </dgm:presLayoutVars>
      </dgm:prSet>
      <dgm:spPr/>
    </dgm:pt>
    <dgm:pt modelId="{FD41D8D2-0805-48D2-89A7-F62E5087374A}" type="pres">
      <dgm:prSet presAssocID="{2378B3F0-D609-4906-B56D-5793842C4567}" presName="thickLine" presStyleLbl="alignNode1" presStyleIdx="0" presStyleCnt="5"/>
      <dgm:spPr/>
    </dgm:pt>
    <dgm:pt modelId="{1E6F9228-2D58-4291-9E2E-11702FF00940}" type="pres">
      <dgm:prSet presAssocID="{2378B3F0-D609-4906-B56D-5793842C4567}" presName="horz1" presStyleCnt="0"/>
      <dgm:spPr/>
    </dgm:pt>
    <dgm:pt modelId="{3D2C8DCD-FEBE-4113-A30C-5885E991035F}" type="pres">
      <dgm:prSet presAssocID="{2378B3F0-D609-4906-B56D-5793842C4567}" presName="tx1" presStyleLbl="revTx" presStyleIdx="0" presStyleCnt="5"/>
      <dgm:spPr/>
    </dgm:pt>
    <dgm:pt modelId="{3BE70300-5474-46BF-AD2B-1511F297CDAA}" type="pres">
      <dgm:prSet presAssocID="{2378B3F0-D609-4906-B56D-5793842C4567}" presName="vert1" presStyleCnt="0"/>
      <dgm:spPr/>
    </dgm:pt>
    <dgm:pt modelId="{317722A8-AB01-47AA-897B-ECBB48B41F69}" type="pres">
      <dgm:prSet presAssocID="{1506B003-AADA-44D0-80FA-966862EC8C1B}" presName="thickLine" presStyleLbl="alignNode1" presStyleIdx="1" presStyleCnt="5"/>
      <dgm:spPr/>
    </dgm:pt>
    <dgm:pt modelId="{279AC669-41F0-4487-9163-4DEB6E852537}" type="pres">
      <dgm:prSet presAssocID="{1506B003-AADA-44D0-80FA-966862EC8C1B}" presName="horz1" presStyleCnt="0"/>
      <dgm:spPr/>
    </dgm:pt>
    <dgm:pt modelId="{2CA19455-E1E7-437A-9414-4948F75986EE}" type="pres">
      <dgm:prSet presAssocID="{1506B003-AADA-44D0-80FA-966862EC8C1B}" presName="tx1" presStyleLbl="revTx" presStyleIdx="1" presStyleCnt="5"/>
      <dgm:spPr/>
    </dgm:pt>
    <dgm:pt modelId="{605B7A9F-2B22-4D0D-BD23-7EB6E4E238EC}" type="pres">
      <dgm:prSet presAssocID="{1506B003-AADA-44D0-80FA-966862EC8C1B}" presName="vert1" presStyleCnt="0"/>
      <dgm:spPr/>
    </dgm:pt>
    <dgm:pt modelId="{F9846277-8D9B-4A8B-ABCD-EBB00E8DBDC3}" type="pres">
      <dgm:prSet presAssocID="{680D40F6-844F-4950-B824-5FEEC79BB8F9}" presName="thickLine" presStyleLbl="alignNode1" presStyleIdx="2" presStyleCnt="5"/>
      <dgm:spPr/>
    </dgm:pt>
    <dgm:pt modelId="{9A217461-DD8F-42DC-A1BC-1F71E7E1340D}" type="pres">
      <dgm:prSet presAssocID="{680D40F6-844F-4950-B824-5FEEC79BB8F9}" presName="horz1" presStyleCnt="0"/>
      <dgm:spPr/>
    </dgm:pt>
    <dgm:pt modelId="{BC5CD876-F9E3-452B-BD92-E7F5D14147A9}" type="pres">
      <dgm:prSet presAssocID="{680D40F6-844F-4950-B824-5FEEC79BB8F9}" presName="tx1" presStyleLbl="revTx" presStyleIdx="2" presStyleCnt="5"/>
      <dgm:spPr/>
    </dgm:pt>
    <dgm:pt modelId="{2291282B-E62B-4F4A-ABD6-42B7283202E4}" type="pres">
      <dgm:prSet presAssocID="{680D40F6-844F-4950-B824-5FEEC79BB8F9}" presName="vert1" presStyleCnt="0"/>
      <dgm:spPr/>
    </dgm:pt>
    <dgm:pt modelId="{07F24C83-B433-47B0-BB9A-A3536DA46692}" type="pres">
      <dgm:prSet presAssocID="{C31A40D3-F1D3-499E-8A6B-CD5F9FC4339A}" presName="thickLine" presStyleLbl="alignNode1" presStyleIdx="3" presStyleCnt="5"/>
      <dgm:spPr/>
    </dgm:pt>
    <dgm:pt modelId="{431D73CB-8FA6-44BC-80DB-16E121BE1151}" type="pres">
      <dgm:prSet presAssocID="{C31A40D3-F1D3-499E-8A6B-CD5F9FC4339A}" presName="horz1" presStyleCnt="0"/>
      <dgm:spPr/>
    </dgm:pt>
    <dgm:pt modelId="{17BF2300-B501-413F-B260-B17006FF4257}" type="pres">
      <dgm:prSet presAssocID="{C31A40D3-F1D3-499E-8A6B-CD5F9FC4339A}" presName="tx1" presStyleLbl="revTx" presStyleIdx="3" presStyleCnt="5"/>
      <dgm:spPr/>
    </dgm:pt>
    <dgm:pt modelId="{858C8F98-6C4E-4BFB-8A17-669DDE6ABA20}" type="pres">
      <dgm:prSet presAssocID="{C31A40D3-F1D3-499E-8A6B-CD5F9FC4339A}" presName="vert1" presStyleCnt="0"/>
      <dgm:spPr/>
    </dgm:pt>
    <dgm:pt modelId="{9D7F8C49-7920-4E38-903B-C52A1ED0420E}" type="pres">
      <dgm:prSet presAssocID="{68034C11-0D1C-425C-9159-EFA4A374F29D}" presName="thickLine" presStyleLbl="alignNode1" presStyleIdx="4" presStyleCnt="5"/>
      <dgm:spPr/>
    </dgm:pt>
    <dgm:pt modelId="{BE3F1B26-0FC5-413B-8D11-192D45CC8935}" type="pres">
      <dgm:prSet presAssocID="{68034C11-0D1C-425C-9159-EFA4A374F29D}" presName="horz1" presStyleCnt="0"/>
      <dgm:spPr/>
    </dgm:pt>
    <dgm:pt modelId="{FAD4B261-D24A-4B1F-B6C1-E0DC0DF42A3C}" type="pres">
      <dgm:prSet presAssocID="{68034C11-0D1C-425C-9159-EFA4A374F29D}" presName="tx1" presStyleLbl="revTx" presStyleIdx="4" presStyleCnt="5"/>
      <dgm:spPr/>
    </dgm:pt>
    <dgm:pt modelId="{568C504C-238B-4444-88A9-AA7205970C79}" type="pres">
      <dgm:prSet presAssocID="{68034C11-0D1C-425C-9159-EFA4A374F29D}" presName="vert1" presStyleCnt="0"/>
      <dgm:spPr/>
    </dgm:pt>
  </dgm:ptLst>
  <dgm:cxnLst>
    <dgm:cxn modelId="{22F0DB11-954B-4382-86E8-8C30646108B6}" type="presOf" srcId="{680D40F6-844F-4950-B824-5FEEC79BB8F9}" destId="{BC5CD876-F9E3-452B-BD92-E7F5D14147A9}" srcOrd="0" destOrd="0" presId="urn:microsoft.com/office/officeart/2008/layout/LinedList"/>
    <dgm:cxn modelId="{DDB1392B-1F40-435A-8CEF-9A584F3DFF02}" srcId="{7E8A9DEB-0BFF-45BC-A3D3-1276C6DCFCFC}" destId="{2378B3F0-D609-4906-B56D-5793842C4567}" srcOrd="0" destOrd="0" parTransId="{0B5E4200-FD6C-4EE9-8919-DD0B54443E2A}" sibTransId="{4443C4D4-8880-475C-A4FB-6B06B8F4CE7A}"/>
    <dgm:cxn modelId="{54431332-8F4E-4329-9BEF-43BE97C41133}" type="presOf" srcId="{2378B3F0-D609-4906-B56D-5793842C4567}" destId="{3D2C8DCD-FEBE-4113-A30C-5885E991035F}" srcOrd="0" destOrd="0" presId="urn:microsoft.com/office/officeart/2008/layout/LinedList"/>
    <dgm:cxn modelId="{06EDF598-5F7E-4463-9467-4DDB2E12CF34}" type="presOf" srcId="{C31A40D3-F1D3-499E-8A6B-CD5F9FC4339A}" destId="{17BF2300-B501-413F-B260-B17006FF4257}" srcOrd="0" destOrd="0" presId="urn:microsoft.com/office/officeart/2008/layout/LinedList"/>
    <dgm:cxn modelId="{09E6059D-9E11-49E6-9C03-9C810BCB4921}" type="presOf" srcId="{7E8A9DEB-0BFF-45BC-A3D3-1276C6DCFCFC}" destId="{B615A5D9-03B9-47F0-834E-81A26783CE39}" srcOrd="0" destOrd="0" presId="urn:microsoft.com/office/officeart/2008/layout/LinedList"/>
    <dgm:cxn modelId="{79C63CA1-A521-4A58-AA6A-4A86A2DA371B}" type="presOf" srcId="{68034C11-0D1C-425C-9159-EFA4A374F29D}" destId="{FAD4B261-D24A-4B1F-B6C1-E0DC0DF42A3C}" srcOrd="0" destOrd="0" presId="urn:microsoft.com/office/officeart/2008/layout/LinedList"/>
    <dgm:cxn modelId="{D85EDBB0-145C-4316-BE75-FB78221F742A}" srcId="{7E8A9DEB-0BFF-45BC-A3D3-1276C6DCFCFC}" destId="{1506B003-AADA-44D0-80FA-966862EC8C1B}" srcOrd="1" destOrd="0" parTransId="{857E25AF-1057-4E83-AB22-656143A98099}" sibTransId="{711FF079-BC9E-4B19-AF1D-5F2B678F7438}"/>
    <dgm:cxn modelId="{5FAEF6C4-5820-4FFB-8FB0-177D93FFB595}" srcId="{7E8A9DEB-0BFF-45BC-A3D3-1276C6DCFCFC}" destId="{68034C11-0D1C-425C-9159-EFA4A374F29D}" srcOrd="4" destOrd="0" parTransId="{AA2A8F44-0221-4221-8D22-680D17FCD00A}" sibTransId="{31231CF4-D0CA-4B11-A330-F7D2BAA30206}"/>
    <dgm:cxn modelId="{C90424E3-3255-4AE4-99AE-40AE8EEA0F05}" type="presOf" srcId="{1506B003-AADA-44D0-80FA-966862EC8C1B}" destId="{2CA19455-E1E7-437A-9414-4948F75986EE}" srcOrd="0" destOrd="0" presId="urn:microsoft.com/office/officeart/2008/layout/LinedList"/>
    <dgm:cxn modelId="{5A1392E9-FE2F-427D-B862-259F6A800212}" srcId="{7E8A9DEB-0BFF-45BC-A3D3-1276C6DCFCFC}" destId="{680D40F6-844F-4950-B824-5FEEC79BB8F9}" srcOrd="2" destOrd="0" parTransId="{5EF4E9D9-E8BD-485F-831A-9467C9DBBB8E}" sibTransId="{229ED491-7B27-4468-88E5-25533CBD1806}"/>
    <dgm:cxn modelId="{E7C8F7FA-F77F-4A3D-84A2-AAFEDAF84FB0}" srcId="{7E8A9DEB-0BFF-45BC-A3D3-1276C6DCFCFC}" destId="{C31A40D3-F1D3-499E-8A6B-CD5F9FC4339A}" srcOrd="3" destOrd="0" parTransId="{473986F1-3907-4D75-9776-000493D76ECF}" sibTransId="{1ACB01F3-D282-4D23-B1C1-775F2D26C45D}"/>
    <dgm:cxn modelId="{A47753E6-3E48-4865-BB3D-C675002825BB}" type="presParOf" srcId="{B615A5D9-03B9-47F0-834E-81A26783CE39}" destId="{FD41D8D2-0805-48D2-89A7-F62E5087374A}" srcOrd="0" destOrd="0" presId="urn:microsoft.com/office/officeart/2008/layout/LinedList"/>
    <dgm:cxn modelId="{F160D528-A5B1-49CC-B7CB-C0EB94F3FF6C}" type="presParOf" srcId="{B615A5D9-03B9-47F0-834E-81A26783CE39}" destId="{1E6F9228-2D58-4291-9E2E-11702FF00940}" srcOrd="1" destOrd="0" presId="urn:microsoft.com/office/officeart/2008/layout/LinedList"/>
    <dgm:cxn modelId="{D2E67754-BFED-4B8F-910D-5777D053B43F}" type="presParOf" srcId="{1E6F9228-2D58-4291-9E2E-11702FF00940}" destId="{3D2C8DCD-FEBE-4113-A30C-5885E991035F}" srcOrd="0" destOrd="0" presId="urn:microsoft.com/office/officeart/2008/layout/LinedList"/>
    <dgm:cxn modelId="{F0338591-E974-4164-B839-EE1DB5EF7A32}" type="presParOf" srcId="{1E6F9228-2D58-4291-9E2E-11702FF00940}" destId="{3BE70300-5474-46BF-AD2B-1511F297CDAA}" srcOrd="1" destOrd="0" presId="urn:microsoft.com/office/officeart/2008/layout/LinedList"/>
    <dgm:cxn modelId="{49BA32B5-58C4-467A-9677-7C0B53520B59}" type="presParOf" srcId="{B615A5D9-03B9-47F0-834E-81A26783CE39}" destId="{317722A8-AB01-47AA-897B-ECBB48B41F69}" srcOrd="2" destOrd="0" presId="urn:microsoft.com/office/officeart/2008/layout/LinedList"/>
    <dgm:cxn modelId="{6E544B03-3EF2-4ADE-8678-8ACA3310556D}" type="presParOf" srcId="{B615A5D9-03B9-47F0-834E-81A26783CE39}" destId="{279AC669-41F0-4487-9163-4DEB6E852537}" srcOrd="3" destOrd="0" presId="urn:microsoft.com/office/officeart/2008/layout/LinedList"/>
    <dgm:cxn modelId="{7F768F6C-74A5-485C-901F-8493CCD7792F}" type="presParOf" srcId="{279AC669-41F0-4487-9163-4DEB6E852537}" destId="{2CA19455-E1E7-437A-9414-4948F75986EE}" srcOrd="0" destOrd="0" presId="urn:microsoft.com/office/officeart/2008/layout/LinedList"/>
    <dgm:cxn modelId="{97AD2A7A-7A63-4545-ABAA-692221D03112}" type="presParOf" srcId="{279AC669-41F0-4487-9163-4DEB6E852537}" destId="{605B7A9F-2B22-4D0D-BD23-7EB6E4E238EC}" srcOrd="1" destOrd="0" presId="urn:microsoft.com/office/officeart/2008/layout/LinedList"/>
    <dgm:cxn modelId="{16907D77-6533-450C-92DD-4DF27634AA76}" type="presParOf" srcId="{B615A5D9-03B9-47F0-834E-81A26783CE39}" destId="{F9846277-8D9B-4A8B-ABCD-EBB00E8DBDC3}" srcOrd="4" destOrd="0" presId="urn:microsoft.com/office/officeart/2008/layout/LinedList"/>
    <dgm:cxn modelId="{132FAFB6-815F-4318-B174-A1B65AB12DCF}" type="presParOf" srcId="{B615A5D9-03B9-47F0-834E-81A26783CE39}" destId="{9A217461-DD8F-42DC-A1BC-1F71E7E1340D}" srcOrd="5" destOrd="0" presId="urn:microsoft.com/office/officeart/2008/layout/LinedList"/>
    <dgm:cxn modelId="{8C09CAB4-76D2-47B5-8AA4-F08FCD49D16B}" type="presParOf" srcId="{9A217461-DD8F-42DC-A1BC-1F71E7E1340D}" destId="{BC5CD876-F9E3-452B-BD92-E7F5D14147A9}" srcOrd="0" destOrd="0" presId="urn:microsoft.com/office/officeart/2008/layout/LinedList"/>
    <dgm:cxn modelId="{BEF774EE-DF74-46BA-B9E2-3B3E5FE6CFFC}" type="presParOf" srcId="{9A217461-DD8F-42DC-A1BC-1F71E7E1340D}" destId="{2291282B-E62B-4F4A-ABD6-42B7283202E4}" srcOrd="1" destOrd="0" presId="urn:microsoft.com/office/officeart/2008/layout/LinedList"/>
    <dgm:cxn modelId="{1F2521EF-44B6-40B2-8B67-7D0EFB48F019}" type="presParOf" srcId="{B615A5D9-03B9-47F0-834E-81A26783CE39}" destId="{07F24C83-B433-47B0-BB9A-A3536DA46692}" srcOrd="6" destOrd="0" presId="urn:microsoft.com/office/officeart/2008/layout/LinedList"/>
    <dgm:cxn modelId="{FF554F75-A00F-42F1-B6DD-A76AAC5F9B28}" type="presParOf" srcId="{B615A5D9-03B9-47F0-834E-81A26783CE39}" destId="{431D73CB-8FA6-44BC-80DB-16E121BE1151}" srcOrd="7" destOrd="0" presId="urn:microsoft.com/office/officeart/2008/layout/LinedList"/>
    <dgm:cxn modelId="{1CAC04A9-23DA-4314-A9E8-87365773D170}" type="presParOf" srcId="{431D73CB-8FA6-44BC-80DB-16E121BE1151}" destId="{17BF2300-B501-413F-B260-B17006FF4257}" srcOrd="0" destOrd="0" presId="urn:microsoft.com/office/officeart/2008/layout/LinedList"/>
    <dgm:cxn modelId="{D2284353-E91B-493C-AF1A-333763B7FE8B}" type="presParOf" srcId="{431D73CB-8FA6-44BC-80DB-16E121BE1151}" destId="{858C8F98-6C4E-4BFB-8A17-669DDE6ABA20}" srcOrd="1" destOrd="0" presId="urn:microsoft.com/office/officeart/2008/layout/LinedList"/>
    <dgm:cxn modelId="{CDD24225-A9DA-46BB-AF11-83A1F97E11AE}" type="presParOf" srcId="{B615A5D9-03B9-47F0-834E-81A26783CE39}" destId="{9D7F8C49-7920-4E38-903B-C52A1ED0420E}" srcOrd="8" destOrd="0" presId="urn:microsoft.com/office/officeart/2008/layout/LinedList"/>
    <dgm:cxn modelId="{462EAB58-CBAC-4F07-B3EC-8DEAA3CEC981}" type="presParOf" srcId="{B615A5D9-03B9-47F0-834E-81A26783CE39}" destId="{BE3F1B26-0FC5-413B-8D11-192D45CC8935}" srcOrd="9" destOrd="0" presId="urn:microsoft.com/office/officeart/2008/layout/LinedList"/>
    <dgm:cxn modelId="{473918A4-E337-4778-866B-165D4A4C727C}" type="presParOf" srcId="{BE3F1B26-0FC5-413B-8D11-192D45CC8935}" destId="{FAD4B261-D24A-4B1F-B6C1-E0DC0DF42A3C}" srcOrd="0" destOrd="0" presId="urn:microsoft.com/office/officeart/2008/layout/LinedList"/>
    <dgm:cxn modelId="{FC9DE7A0-75B3-40F3-A49C-E112684ADB21}" type="presParOf" srcId="{BE3F1B26-0FC5-413B-8D11-192D45CC8935}" destId="{568C504C-238B-4444-88A9-AA7205970C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1D8D2-0805-48D2-89A7-F62E5087374A}">
      <dsp:nvSpPr>
        <dsp:cNvPr id="0" name=""/>
        <dsp:cNvSpPr/>
      </dsp:nvSpPr>
      <dsp:spPr>
        <a:xfrm>
          <a:off x="0" y="640"/>
          <a:ext cx="63912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C8DCD-FEBE-4113-A30C-5885E991035F}">
      <dsp:nvSpPr>
        <dsp:cNvPr id="0" name=""/>
        <dsp:cNvSpPr/>
      </dsp:nvSpPr>
      <dsp:spPr>
        <a:xfrm>
          <a:off x="0" y="640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Patient came for check-up and cleaning</a:t>
          </a:r>
        </a:p>
      </dsp:txBody>
      <dsp:txXfrm>
        <a:off x="0" y="640"/>
        <a:ext cx="6391275" cy="1049081"/>
      </dsp:txXfrm>
    </dsp:sp>
    <dsp:sp modelId="{317722A8-AB01-47AA-897B-ECBB48B41F69}">
      <dsp:nvSpPr>
        <dsp:cNvPr id="0" name=""/>
        <dsp:cNvSpPr/>
      </dsp:nvSpPr>
      <dsp:spPr>
        <a:xfrm>
          <a:off x="0" y="1049721"/>
          <a:ext cx="6391275" cy="0"/>
        </a:xfrm>
        <a:prstGeom prst="line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accent2">
              <a:hueOff val="-4941430"/>
              <a:satOff val="225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19455-E1E7-437A-9414-4948F75986EE}">
      <dsp:nvSpPr>
        <dsp:cNvPr id="0" name=""/>
        <dsp:cNvSpPr/>
      </dsp:nvSpPr>
      <dsp:spPr>
        <a:xfrm>
          <a:off x="0" y="1049721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States that : </a:t>
          </a:r>
        </a:p>
      </dsp:txBody>
      <dsp:txXfrm>
        <a:off x="0" y="1049721"/>
        <a:ext cx="6391275" cy="1049081"/>
      </dsp:txXfrm>
    </dsp:sp>
    <dsp:sp modelId="{F9846277-8D9B-4A8B-ABCD-EBB00E8DBDC3}">
      <dsp:nvSpPr>
        <dsp:cNvPr id="0" name=""/>
        <dsp:cNvSpPr/>
      </dsp:nvSpPr>
      <dsp:spPr>
        <a:xfrm>
          <a:off x="0" y="2098802"/>
          <a:ext cx="6391275" cy="0"/>
        </a:xfrm>
        <a:prstGeom prst="line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accent2">
              <a:hueOff val="-9882860"/>
              <a:satOff val="45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CD876-F9E3-452B-BD92-E7F5D14147A9}">
      <dsp:nvSpPr>
        <dsp:cNvPr id="0" name=""/>
        <dsp:cNvSpPr/>
      </dsp:nvSpPr>
      <dsp:spPr>
        <a:xfrm>
          <a:off x="0" y="2098802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- he experiences dry mouth sometimes,</a:t>
          </a:r>
        </a:p>
      </dsp:txBody>
      <dsp:txXfrm>
        <a:off x="0" y="2098802"/>
        <a:ext cx="6391275" cy="1049081"/>
      </dsp:txXfrm>
    </dsp:sp>
    <dsp:sp modelId="{07F24C83-B433-47B0-BB9A-A3536DA46692}">
      <dsp:nvSpPr>
        <dsp:cNvPr id="0" name=""/>
        <dsp:cNvSpPr/>
      </dsp:nvSpPr>
      <dsp:spPr>
        <a:xfrm>
          <a:off x="0" y="3147884"/>
          <a:ext cx="6391275" cy="0"/>
        </a:xfrm>
        <a:prstGeom prst="line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accent2">
              <a:hueOff val="-14824290"/>
              <a:satOff val="67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F2300-B501-413F-B260-B17006FF4257}">
      <dsp:nvSpPr>
        <dsp:cNvPr id="0" name=""/>
        <dsp:cNvSpPr/>
      </dsp:nvSpPr>
      <dsp:spPr>
        <a:xfrm>
          <a:off x="0" y="3147884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- his gingiva bleeds when he is brushing too hard,</a:t>
          </a:r>
        </a:p>
      </dsp:txBody>
      <dsp:txXfrm>
        <a:off x="0" y="3147884"/>
        <a:ext cx="6391275" cy="1049081"/>
      </dsp:txXfrm>
    </dsp:sp>
    <dsp:sp modelId="{9D7F8C49-7920-4E38-903B-C52A1ED0420E}">
      <dsp:nvSpPr>
        <dsp:cNvPr id="0" name=""/>
        <dsp:cNvSpPr/>
      </dsp:nvSpPr>
      <dsp:spPr>
        <a:xfrm>
          <a:off x="0" y="4196965"/>
          <a:ext cx="6391275" cy="0"/>
        </a:xfrm>
        <a:prstGeom prst="line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4B261-D24A-4B1F-B6C1-E0DC0DF42A3C}">
      <dsp:nvSpPr>
        <dsp:cNvPr id="0" name=""/>
        <dsp:cNvSpPr/>
      </dsp:nvSpPr>
      <dsp:spPr>
        <a:xfrm>
          <a:off x="0" y="4196965"/>
          <a:ext cx="6391275" cy="104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- he has generalized sensitivity to cold.</a:t>
          </a:r>
        </a:p>
      </dsp:txBody>
      <dsp:txXfrm>
        <a:off x="0" y="4196965"/>
        <a:ext cx="6391275" cy="1049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8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3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5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69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8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4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8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8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2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0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0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5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2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4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0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6634BB5-1612-4B4D-AA94-AF7A9134209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BD72B3-7C76-4B6D-9F91-858AAB480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9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860923-44CF-432B-A09B-CB0B543DF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69773"/>
            <a:ext cx="8825658" cy="2870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York City College of Technology</a:t>
            </a: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Dental Hygiene Department</a:t>
            </a: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Study Presentation # 2: Patient with Neurofibromatosis, Type 1 and Rheumathoid Arthritis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48C739-38B6-4BC9-92BF-08F0A83FE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293441"/>
            <a:ext cx="8825658" cy="123414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By Anna Tkachenko</a:t>
            </a:r>
          </a:p>
          <a:p>
            <a:pPr indent="-228600" algn="ctr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Spring 2022</a:t>
            </a: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898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E0ED2-0C2E-471C-823B-0A108061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Assessments</a:t>
            </a:r>
          </a:p>
        </p:txBody>
      </p:sp>
      <p:pic>
        <p:nvPicPr>
          <p:cNvPr id="5" name="Picture 4" descr="A picture containing person, person, indoor, staring&#10;&#10;Description automatically generated">
            <a:extLst>
              <a:ext uri="{FF2B5EF4-FFF2-40B4-BE49-F238E27FC236}">
                <a16:creationId xmlns:a16="http://schemas.microsoft.com/office/drawing/2014/main" id="{D67BDD4D-B696-5D3E-9B8F-02523ACED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3" r="-2" b="-2"/>
          <a:stretch/>
        </p:blipFill>
        <p:spPr>
          <a:xfrm>
            <a:off x="6879049" y="480060"/>
            <a:ext cx="4825273" cy="2948940"/>
          </a:xfrm>
          <a:custGeom>
            <a:avLst/>
            <a:gdLst/>
            <a:ahLst/>
            <a:cxnLst/>
            <a:rect l="l" t="t" r="r" b="b"/>
            <a:pathLst>
              <a:path w="4825273" h="2948940">
                <a:moveTo>
                  <a:pt x="0" y="0"/>
                </a:moveTo>
                <a:lnTo>
                  <a:pt x="2646616" y="0"/>
                </a:lnTo>
                <a:lnTo>
                  <a:pt x="4664497" y="0"/>
                </a:lnTo>
                <a:lnTo>
                  <a:pt x="4825273" y="0"/>
                </a:lnTo>
                <a:lnTo>
                  <a:pt x="4825273" y="2948940"/>
                </a:lnTo>
                <a:lnTo>
                  <a:pt x="221394" y="2948940"/>
                </a:lnTo>
                <a:lnTo>
                  <a:pt x="221394" y="2876858"/>
                </a:lnTo>
                <a:lnTo>
                  <a:pt x="222335" y="2750941"/>
                </a:lnTo>
                <a:lnTo>
                  <a:pt x="221394" y="2623814"/>
                </a:lnTo>
                <a:lnTo>
                  <a:pt x="219512" y="2494871"/>
                </a:lnTo>
                <a:lnTo>
                  <a:pt x="217787" y="2365928"/>
                </a:lnTo>
                <a:lnTo>
                  <a:pt x="214023" y="2235169"/>
                </a:lnTo>
                <a:lnTo>
                  <a:pt x="210103" y="2103199"/>
                </a:lnTo>
                <a:lnTo>
                  <a:pt x="205555" y="1971229"/>
                </a:lnTo>
                <a:lnTo>
                  <a:pt x="199125" y="1838048"/>
                </a:lnTo>
                <a:lnTo>
                  <a:pt x="191441" y="1703656"/>
                </a:lnTo>
                <a:lnTo>
                  <a:pt x="184071" y="1568660"/>
                </a:lnTo>
                <a:lnTo>
                  <a:pt x="174662" y="1433663"/>
                </a:lnTo>
                <a:lnTo>
                  <a:pt x="163371" y="1296850"/>
                </a:lnTo>
                <a:lnTo>
                  <a:pt x="152080" y="1161853"/>
                </a:lnTo>
                <a:lnTo>
                  <a:pt x="139063" y="1024435"/>
                </a:lnTo>
                <a:lnTo>
                  <a:pt x="124793" y="886411"/>
                </a:lnTo>
                <a:lnTo>
                  <a:pt x="109738" y="750203"/>
                </a:lnTo>
                <a:lnTo>
                  <a:pt x="92174" y="612180"/>
                </a:lnTo>
                <a:lnTo>
                  <a:pt x="73356" y="474761"/>
                </a:lnTo>
                <a:lnTo>
                  <a:pt x="54694" y="336738"/>
                </a:lnTo>
                <a:lnTo>
                  <a:pt x="32897" y="199320"/>
                </a:lnTo>
                <a:lnTo>
                  <a:pt x="10628" y="62507"/>
                </a:ln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86D15-4890-4E0F-83F6-4DD5C91C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 fontScale="92500"/>
          </a:bodyPr>
          <a:lstStyle/>
          <a:p>
            <a:r>
              <a:rPr lang="en-US" sz="2400" b="1" u="sng" dirty="0">
                <a:solidFill>
                  <a:srgbClr val="FFFFFF"/>
                </a:solidFill>
              </a:rPr>
              <a:t>Extraoral findings: </a:t>
            </a:r>
            <a:r>
              <a:rPr lang="en-US" sz="2400" dirty="0">
                <a:solidFill>
                  <a:srgbClr val="FFFFFF"/>
                </a:solidFill>
              </a:rPr>
              <a:t>freckling of the face and neck, café-au-lait spot on the hand, asymptomatic bilateral clicking TMJ, scar on the midline of the neck.</a:t>
            </a:r>
          </a:p>
          <a:p>
            <a:r>
              <a:rPr lang="en-US" sz="2400" b="1" u="sng" dirty="0">
                <a:solidFill>
                  <a:srgbClr val="FFFFFF"/>
                </a:solidFill>
              </a:rPr>
              <a:t>Intraoral findings: </a:t>
            </a:r>
            <a:r>
              <a:rPr lang="en-US" sz="2400" dirty="0">
                <a:solidFill>
                  <a:srgbClr val="FFFFFF"/>
                </a:solidFill>
              </a:rPr>
              <a:t>bilateral mandibular tori, bilateral Linea Alba, large tongue,  white coated tongue, scalloping of lateral borders of the tongue, palpable small nodules on labial mucosa. 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A close-up of a person's arm&#10;&#10;Description automatically generated with medium confidence">
            <a:extLst>
              <a:ext uri="{FF2B5EF4-FFF2-40B4-BE49-F238E27FC236}">
                <a16:creationId xmlns:a16="http://schemas.microsoft.com/office/drawing/2014/main" id="{28AA6F3D-0E47-8ED2-2ECF-F854316F6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" r="4" b="4"/>
          <a:stretch/>
        </p:blipFill>
        <p:spPr>
          <a:xfrm>
            <a:off x="6774510" y="3429000"/>
            <a:ext cx="4929808" cy="2948940"/>
          </a:xfrm>
          <a:custGeom>
            <a:avLst/>
            <a:gdLst/>
            <a:ahLst/>
            <a:cxnLst/>
            <a:rect l="l" t="t" r="r" b="b"/>
            <a:pathLst>
              <a:path w="4929808" h="2948940">
                <a:moveTo>
                  <a:pt x="325929" y="0"/>
                </a:moveTo>
                <a:lnTo>
                  <a:pt x="4929808" y="0"/>
                </a:lnTo>
                <a:lnTo>
                  <a:pt x="4929808" y="2948940"/>
                </a:lnTo>
                <a:lnTo>
                  <a:pt x="4769032" y="2948940"/>
                </a:lnTo>
                <a:lnTo>
                  <a:pt x="2751151" y="2948940"/>
                </a:lnTo>
                <a:lnTo>
                  <a:pt x="0" y="2948940"/>
                </a:lnTo>
                <a:lnTo>
                  <a:pt x="0" y="2948045"/>
                </a:lnTo>
                <a:lnTo>
                  <a:pt x="103291" y="2948045"/>
                </a:lnTo>
                <a:lnTo>
                  <a:pt x="112340" y="2889373"/>
                </a:lnTo>
                <a:lnTo>
                  <a:pt x="123631" y="2813097"/>
                </a:lnTo>
                <a:lnTo>
                  <a:pt x="135550" y="2722292"/>
                </a:lnTo>
                <a:lnTo>
                  <a:pt x="149820" y="2614536"/>
                </a:lnTo>
                <a:lnTo>
                  <a:pt x="164875" y="2495279"/>
                </a:lnTo>
                <a:lnTo>
                  <a:pt x="180714" y="2360888"/>
                </a:lnTo>
                <a:lnTo>
                  <a:pt x="197494" y="2214389"/>
                </a:lnTo>
                <a:lnTo>
                  <a:pt x="214273" y="2055177"/>
                </a:lnTo>
                <a:lnTo>
                  <a:pt x="231367" y="1885675"/>
                </a:lnTo>
                <a:lnTo>
                  <a:pt x="247205" y="1702854"/>
                </a:lnTo>
                <a:lnTo>
                  <a:pt x="262417" y="1511558"/>
                </a:lnTo>
                <a:lnTo>
                  <a:pt x="276217" y="1309365"/>
                </a:lnTo>
                <a:lnTo>
                  <a:pt x="289390" y="1098697"/>
                </a:lnTo>
                <a:lnTo>
                  <a:pt x="301779" y="878949"/>
                </a:lnTo>
                <a:lnTo>
                  <a:pt x="306170" y="766351"/>
                </a:lnTo>
                <a:lnTo>
                  <a:pt x="311031" y="651331"/>
                </a:lnTo>
                <a:lnTo>
                  <a:pt x="315579" y="534495"/>
                </a:lnTo>
                <a:lnTo>
                  <a:pt x="318558" y="417054"/>
                </a:lnTo>
                <a:lnTo>
                  <a:pt x="321224" y="297191"/>
                </a:lnTo>
                <a:lnTo>
                  <a:pt x="324047" y="176118"/>
                </a:lnTo>
                <a:lnTo>
                  <a:pt x="325929" y="5262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4184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0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" name="Rectangle 21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573C8-3855-4EFE-9FB4-50CA0FEB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Dental Charting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315ABE-8A91-43CE-8BB6-18252E4E1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603500"/>
            <a:ext cx="3481054" cy="341630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 I bilaterally, overjet – 6 mm, overbite 50%.</a:t>
            </a:r>
          </a:p>
          <a:p>
            <a:pPr indent="-228600"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 and narrow arch.</a:t>
            </a:r>
          </a:p>
          <a:p>
            <a:pPr indent="-228600"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Fractured teeth # 8 and # 9.</a:t>
            </a:r>
          </a:p>
          <a:p>
            <a:pPr indent="-228600"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Teeth # 17 and # 32 are partially erupted and impacted. </a:t>
            </a:r>
          </a:p>
          <a:p>
            <a:pPr indent="-228600"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Canine to canine attrition.</a:t>
            </a:r>
          </a:p>
          <a:p>
            <a:pPr indent="-228600"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Diastemas between teeth # 7 and 8 – 2mm, # 8 and 9 – 3mm, # 10 and 11 – 3mm, #24 and 25 – 2mm. </a:t>
            </a:r>
          </a:p>
          <a:p>
            <a:pPr indent="-228600">
              <a:buFont typeface="Wingdings 3" charset="2"/>
              <a:buChar char="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Tooth # C is deciduous.</a:t>
            </a:r>
          </a:p>
          <a:p>
            <a:pPr indent="-228600"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28600"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561964-A71C-4AE0-8335-3E627DF48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69122" y="2225074"/>
            <a:ext cx="7063372" cy="34162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27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73D5-EFB4-4C4A-AA19-F472C164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EBEBEB"/>
                </a:solidFill>
              </a:rPr>
              <a:t>Gingival Description and Periodontal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44D8A-4C12-4D4D-B4D8-3B35DB61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481054" cy="3416300"/>
          </a:xfrm>
        </p:spPr>
        <p:txBody>
          <a:bodyPr anchor="ctr">
            <a:normAutofit/>
          </a:bodyPr>
          <a:lstStyle/>
          <a:p>
            <a:r>
              <a:rPr lang="en-US" dirty="0"/>
              <a:t>Generalized pink, fibrotic gingiva with rolled margins and interproximal edema, coronal to CEJ.</a:t>
            </a:r>
          </a:p>
          <a:p>
            <a:r>
              <a:rPr lang="en-US" dirty="0"/>
              <a:t>Generalized moderate inflammation.</a:t>
            </a:r>
          </a:p>
          <a:p>
            <a:r>
              <a:rPr lang="en-US" dirty="0"/>
              <a:t>Localized severe inflammation with gingival marginal erythema near teeth #7,8 and 9.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 descr="Close-up of a person's mouth with teeth showing&#10;&#10;Description automatically generated with medium confidence">
            <a:extLst>
              <a:ext uri="{FF2B5EF4-FFF2-40B4-BE49-F238E27FC236}">
                <a16:creationId xmlns:a16="http://schemas.microsoft.com/office/drawing/2014/main" id="{A1F55B82-9E42-BC6B-341E-A033D6350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379"/>
          <a:stretch/>
        </p:blipFill>
        <p:spPr>
          <a:xfrm>
            <a:off x="5779263" y="2775951"/>
            <a:ext cx="5257782" cy="33949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834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1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22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A1623-8E96-4FE1-9B38-ADF8F1472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Periodontal charting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CA078-4D02-4412-8C1D-F42D73478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603500"/>
            <a:ext cx="3481054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Generalized pocket depth 4-6 mm on posterior teeth, and 2-4 mm on anterior teeth.</a:t>
            </a:r>
          </a:p>
          <a:p>
            <a:pPr indent="-228600"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Severe generalized BOP.</a:t>
            </a:r>
          </a:p>
        </p:txBody>
      </p:sp>
      <p:pic>
        <p:nvPicPr>
          <p:cNvPr id="7" name="Content Placeholder 6" descr="Timeline&#10;&#10;Description automatically generated with low confidence">
            <a:extLst>
              <a:ext uri="{FF2B5EF4-FFF2-40B4-BE49-F238E27FC236}">
                <a16:creationId xmlns:a16="http://schemas.microsoft.com/office/drawing/2014/main" id="{FD49D1CF-EE04-4EEF-9300-BFC73E08A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5" b="16155"/>
          <a:stretch/>
        </p:blipFill>
        <p:spPr>
          <a:xfrm>
            <a:off x="4984956" y="2775951"/>
            <a:ext cx="6158802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65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CC3DF159-A62C-40A0-86EB-55F5FCDB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24E6C-F177-43A0-8F44-397D07ED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362138"/>
            <a:ext cx="10893095" cy="20386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indent="0">
              <a:lnSpc>
                <a:spcPct val="90000"/>
              </a:lnSpc>
            </a:pPr>
            <a:r>
              <a:rPr lang="en-US" sz="2200" b="1" i="0" u="sng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Radiographic findings: </a:t>
            </a: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Generalized bone loss 20%,  tooth # 16 is unerupted and impacted. Dilaceration on  tooth # 31. Fused roots on teeth # 3 and # 14.</a:t>
            </a:r>
            <a:b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Caries on teeth # 3-MD, 4 - MD, 5-MD, 12-D, 13-MD, 14-MD, 18-M, 19-MD, 20-D, 29-M, 30-MD, 31-M. PAP apex of  tooth # 5. RL area near tooth # 12 -M . </a:t>
            </a:r>
            <a:r>
              <a:rPr lang="en-US" sz="2200" b="1" dirty="0">
                <a:solidFill>
                  <a:srgbClr val="EBEBEB"/>
                </a:solidFill>
              </a:rPr>
              <a:t>Caries may be induced by xerostomia caused by Rheumatoid Arthritis and medication. </a:t>
            </a:r>
            <a:br>
              <a:rPr lang="en-US" sz="1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1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DC22737-8AEE-417B-9089-4F3A71746AD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6" y="731520"/>
            <a:ext cx="8448633" cy="35061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5DDC647-9031-4B8C-B212-04560303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DEFB9C79-3E0F-DD6A-018D-88C4901E7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78" y="1870773"/>
            <a:ext cx="2404992" cy="219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CC3DF159-A62C-40A0-86EB-55F5FCDB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56BA6-59EA-44A2-A73B-4CCC9EA6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437090"/>
            <a:ext cx="10893095" cy="1689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b="1" u="sng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Radiographic findings:</a:t>
            </a:r>
            <a:r>
              <a:rPr lang="en-US" sz="260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Large RL area on the left ramus of the mandible distal and inferior to tooth #17, impacted  teeth # 16,17 and 32. Unerupted  tooth # 6. </a:t>
            </a:r>
            <a:r>
              <a:rPr lang="en-US" sz="2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Metal artifacts </a:t>
            </a:r>
            <a:r>
              <a:rPr lang="en-US" sz="2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on spinal column.</a:t>
            </a:r>
          </a:p>
        </p:txBody>
      </p:sp>
      <p:pic>
        <p:nvPicPr>
          <p:cNvPr id="12" name="Content Placeholder 11" descr="A close-up of a fetus&#10;&#10;Description automatically generated with low confidence">
            <a:extLst>
              <a:ext uri="{FF2B5EF4-FFF2-40B4-BE49-F238E27FC236}">
                <a16:creationId xmlns:a16="http://schemas.microsoft.com/office/drawing/2014/main" id="{5056B6A3-7FC6-4090-B9B6-55EE94478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6" y="731520"/>
            <a:ext cx="8019410" cy="392951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5DDC647-9031-4B8C-B212-04560303C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icture containing blur&#10;&#10;Description automatically generated">
            <a:extLst>
              <a:ext uri="{FF2B5EF4-FFF2-40B4-BE49-F238E27FC236}">
                <a16:creationId xmlns:a16="http://schemas.microsoft.com/office/drawing/2014/main" id="{AAFD000D-334B-F06C-6722-AA7FD001A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47" y="776495"/>
            <a:ext cx="1785113" cy="1644415"/>
          </a:xfrm>
          <a:prstGeom prst="rect">
            <a:avLst/>
          </a:prstGeom>
        </p:spPr>
      </p:pic>
      <p:pic>
        <p:nvPicPr>
          <p:cNvPr id="8" name="Picture 7" descr="A picture containing blur, x-ray film&#10;&#10;Description automatically generated">
            <a:extLst>
              <a:ext uri="{FF2B5EF4-FFF2-40B4-BE49-F238E27FC236}">
                <a16:creationId xmlns:a16="http://schemas.microsoft.com/office/drawing/2014/main" id="{8FA70A6A-615E-EBC6-376A-1A975443F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092" y="2860679"/>
            <a:ext cx="2442062" cy="18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74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D59E-785A-4CA3-8E8B-9CE459C3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Hygiene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6B21-A010-422A-AAD8-038215B78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Generalized Periodontitis, Stage II, Grade B confirmed with radiographs.</a:t>
            </a:r>
          </a:p>
          <a:p>
            <a:r>
              <a:rPr lang="en-US" sz="2400" dirty="0"/>
              <a:t>Case value: Heavy due to generalized distribution of subgingival calculus on more that 16 surfaces and localized supragingival calculus on mandibular anterior teeth and premolars. </a:t>
            </a:r>
          </a:p>
          <a:p>
            <a:r>
              <a:rPr lang="en-US" sz="2400" dirty="0"/>
              <a:t>High caries risk due to the interproximal caries visible radiographically on molars and premolars.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9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658E-5B3F-449D-AEAC-192EAA275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Dental Hygiene Care Plan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2359EB8-7D93-EC60-4566-1C6D4C99D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7" y="2814540"/>
            <a:ext cx="3031901" cy="298998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CA926-55C1-4D56-99D2-8F45D6486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336" y="2603500"/>
            <a:ext cx="6551597" cy="3416300"/>
          </a:xfrm>
        </p:spPr>
        <p:txBody>
          <a:bodyPr anchor="ctr">
            <a:normAutofit/>
          </a:bodyPr>
          <a:lstStyle/>
          <a:p>
            <a:r>
              <a:rPr lang="en-US" dirty="0"/>
              <a:t>Treatment plan was created and included 3 visits. The information about procedures was explained to patient and he signed. Patient gave verbal consent to take pictures of his mouth. </a:t>
            </a:r>
          </a:p>
          <a:p>
            <a:r>
              <a:rPr lang="en-US" dirty="0"/>
              <a:t>Treatment plan  included oral hygiene instructions (toothbrushing and flossing), debridement, engine polishing, 5 % neutral sodium fluoride (</a:t>
            </a:r>
            <a:r>
              <a:rPr lang="en-US" dirty="0" err="1"/>
              <a:t>NaF</a:t>
            </a:r>
            <a:r>
              <a:rPr lang="en-US" dirty="0"/>
              <a:t>) varnish application.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93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09DF-08CD-4D47-8D88-B3837051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The Treatment Plan</a:t>
            </a:r>
            <a:br>
              <a:rPr lang="en-US" dirty="0"/>
            </a:br>
            <a:r>
              <a:rPr lang="en-US" dirty="0"/>
              <a:t>Visit #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BD3DA-B9CB-4896-A578-0C83C21B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43593"/>
            <a:ext cx="8825659" cy="38762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During 1</a:t>
            </a:r>
            <a:r>
              <a:rPr lang="en-US" sz="3200" baseline="30000" dirty="0"/>
              <a:t>st</a:t>
            </a:r>
            <a:r>
              <a:rPr lang="en-US" sz="3200" dirty="0"/>
              <a:t> visit :</a:t>
            </a:r>
          </a:p>
          <a:p>
            <a:r>
              <a:rPr lang="en-US" sz="3200" dirty="0"/>
              <a:t>Assessments were performed until Plaque Index.</a:t>
            </a:r>
          </a:p>
          <a:p>
            <a:r>
              <a:rPr lang="en-US" sz="3200" dirty="0"/>
              <a:t>FMS was exposed, mA - 7, </a:t>
            </a:r>
            <a:r>
              <a:rPr lang="en-US" sz="3200" dirty="0" err="1"/>
              <a:t>kVP</a:t>
            </a:r>
            <a:r>
              <a:rPr lang="en-US" sz="3200" dirty="0"/>
              <a:t> – 70. Upon radiographic findings ( unerupted tooth # 6, interproximal caries ) PAN was added to treatment plan for next visit. </a:t>
            </a:r>
          </a:p>
          <a:p>
            <a:r>
              <a:rPr lang="en-US" sz="3200" dirty="0"/>
              <a:t>Patient gave his verbal consent of taking photographs. </a:t>
            </a:r>
          </a:p>
        </p:txBody>
      </p:sp>
    </p:spTree>
    <p:extLst>
      <p:ext uri="{BB962C8B-B14F-4D97-AF65-F5344CB8AC3E}">
        <p14:creationId xmlns:p14="http://schemas.microsoft.com/office/powerpoint/2010/main" val="119443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F127-D83F-4138-AB8A-E0E1F605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The Treatment Plan</a:t>
            </a:r>
            <a:br>
              <a:rPr lang="en-US" dirty="0"/>
            </a:br>
            <a:r>
              <a:rPr lang="en-US" dirty="0"/>
              <a:t>Visit #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BE4A-4817-4757-AE4C-6FC168577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48525"/>
            <a:ext cx="8825659" cy="377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 During 2</a:t>
            </a:r>
            <a:r>
              <a:rPr lang="en-US" sz="2000" baseline="30000" dirty="0"/>
              <a:t>nd</a:t>
            </a:r>
            <a:r>
              <a:rPr lang="en-US" sz="2000" dirty="0"/>
              <a:t> visit: </a:t>
            </a:r>
          </a:p>
          <a:p>
            <a:pPr>
              <a:buFontTx/>
              <a:buChar char="-"/>
            </a:pPr>
            <a:r>
              <a:rPr lang="en-US" sz="2000" dirty="0"/>
              <a:t>PAN was exposed.</a:t>
            </a:r>
          </a:p>
          <a:p>
            <a:pPr>
              <a:buFontTx/>
              <a:buChar char="-"/>
            </a:pPr>
            <a:r>
              <a:rPr lang="en-US" sz="2000" dirty="0"/>
              <a:t>Plaque Index – 2.3 (poor) generalized distribution of biofilm on cervical and middle thirds of teeth on both arches. </a:t>
            </a:r>
          </a:p>
          <a:p>
            <a:pPr>
              <a:buFontTx/>
              <a:buChar char="-"/>
            </a:pPr>
            <a:r>
              <a:rPr lang="en-US" sz="2000" dirty="0"/>
              <a:t>Oral Hygiene Instructions – educated modified Bass method. Powered toothbrush was recommended, brushing 2 times per day was encouraged.</a:t>
            </a:r>
          </a:p>
          <a:p>
            <a:pPr>
              <a:buFontTx/>
              <a:buChar char="-"/>
            </a:pPr>
            <a:r>
              <a:rPr lang="en-US" sz="2000" dirty="0"/>
              <a:t> </a:t>
            </a:r>
            <a:r>
              <a:rPr lang="en-US" sz="2000" dirty="0" err="1"/>
              <a:t>Biotene</a:t>
            </a:r>
            <a:r>
              <a:rPr lang="en-US" sz="2000" dirty="0"/>
              <a:t> was recommended for xerostomia. </a:t>
            </a:r>
          </a:p>
          <a:p>
            <a:pPr>
              <a:buFontTx/>
              <a:buChar char="-"/>
            </a:pPr>
            <a:r>
              <a:rPr lang="en-US" sz="2000" dirty="0"/>
              <a:t> Quadrant 1 was scaled with ultrasonic and hand instruments. </a:t>
            </a:r>
            <a:r>
              <a:rPr lang="en-US" sz="2000" dirty="0" err="1"/>
              <a:t>Oraqix</a:t>
            </a:r>
            <a:r>
              <a:rPr lang="en-US" sz="2000" dirty="0"/>
              <a:t> (2.5% lidocaine, 2.5 % prilocaine ) were used for pain management. Patient tolerated well.</a:t>
            </a:r>
          </a:p>
        </p:txBody>
      </p:sp>
    </p:spTree>
    <p:extLst>
      <p:ext uri="{BB962C8B-B14F-4D97-AF65-F5344CB8AC3E}">
        <p14:creationId xmlns:p14="http://schemas.microsoft.com/office/powerpoint/2010/main" val="224886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99CA9C-F1B4-4EA6-8D57-11ED5DF4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8761413" cy="898674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Patient Profile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9B2E16-D018-4893-9892-6D58B0D2B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963711"/>
            <a:ext cx="8182191" cy="3846151"/>
          </a:xfrm>
        </p:spPr>
        <p:txBody>
          <a:bodyPr anchor="ctr">
            <a:normAutofit fontScale="70000" lnSpcReduction="20000"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27 years old Arab male.</a:t>
            </a:r>
          </a:p>
          <a:p>
            <a:r>
              <a:rPr lang="en-US" sz="3100" dirty="0">
                <a:solidFill>
                  <a:schemeClr val="tx1"/>
                </a:solidFill>
              </a:rPr>
              <a:t>Full time college student.</a:t>
            </a:r>
          </a:p>
          <a:p>
            <a:r>
              <a:rPr lang="en-US" sz="3100" dirty="0">
                <a:solidFill>
                  <a:schemeClr val="tx1"/>
                </a:solidFill>
              </a:rPr>
              <a:t>Has Neurofibromatosis, Type 1 and Rheumatoid Arthritis. </a:t>
            </a:r>
          </a:p>
          <a:p>
            <a:r>
              <a:rPr lang="en-US" sz="3100" dirty="0">
                <a:solidFill>
                  <a:schemeClr val="tx1"/>
                </a:solidFill>
              </a:rPr>
              <a:t>Had several spinal fusion surgeries in the past for tumor removal (has 3 cobalt rods in spinal column.)</a:t>
            </a:r>
          </a:p>
          <a:p>
            <a:r>
              <a:rPr lang="en-US" sz="3100" dirty="0">
                <a:solidFill>
                  <a:schemeClr val="tx1"/>
                </a:solidFill>
              </a:rPr>
              <a:t>Last dental cleaning was done in Morocco (2017).</a:t>
            </a:r>
          </a:p>
          <a:p>
            <a:r>
              <a:rPr lang="en-US" sz="3100" dirty="0">
                <a:solidFill>
                  <a:schemeClr val="tx1"/>
                </a:solidFill>
              </a:rPr>
              <a:t>Never had dental x-ray.</a:t>
            </a:r>
          </a:p>
          <a:p>
            <a:r>
              <a:rPr lang="en-US" sz="3100" dirty="0">
                <a:solidFill>
                  <a:schemeClr val="tx1"/>
                </a:solidFill>
              </a:rPr>
              <a:t>Patient stated he used medium manual toothbrush  once a day in the mornings, no flossing, no tongue cleaner.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32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01988-4C6D-4930-9861-DD07C171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The Treatment Plan</a:t>
            </a:r>
            <a:br>
              <a:rPr lang="en-US" dirty="0"/>
            </a:br>
            <a:r>
              <a:rPr lang="en-US" dirty="0"/>
              <a:t>Visit #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96A02-7A39-442B-B696-DFDF713F7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33534"/>
            <a:ext cx="8825659" cy="3786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During 3</a:t>
            </a:r>
            <a:r>
              <a:rPr lang="en-US" sz="2000" baseline="30000" dirty="0"/>
              <a:t>rd</a:t>
            </a:r>
            <a:r>
              <a:rPr lang="en-US" sz="2000" dirty="0"/>
              <a:t> visit:</a:t>
            </a:r>
          </a:p>
          <a:p>
            <a:r>
              <a:rPr lang="en-US" sz="2000" dirty="0"/>
              <a:t>Plaque Index – 1.16 (fair) localized distribution of biofilm on cervical third of mandibular anterior teeth and on lingual side of Q 2 and Q3.</a:t>
            </a:r>
          </a:p>
          <a:p>
            <a:r>
              <a:rPr lang="en-US" sz="2000" dirty="0"/>
              <a:t>Oral Hygiene Instructions - educated flossing, floss holder was recommended.</a:t>
            </a:r>
          </a:p>
          <a:p>
            <a:r>
              <a:rPr lang="en-US" sz="2000" dirty="0"/>
              <a:t> Quadrants 2, 3, 4 was scaled with ultrasonic and hand instruments. </a:t>
            </a:r>
            <a:r>
              <a:rPr lang="en-US" sz="2000" dirty="0" err="1"/>
              <a:t>Oraqix</a:t>
            </a:r>
            <a:r>
              <a:rPr lang="en-US" sz="2000" dirty="0"/>
              <a:t> (2.5% lidocaine, 2.5 % prilocaine ) were used for pain management. Patient tolerated well.</a:t>
            </a:r>
          </a:p>
          <a:p>
            <a:r>
              <a:rPr lang="en-US" sz="2000" dirty="0"/>
              <a:t>Engine polished with medium grip prophy paste, 5% </a:t>
            </a:r>
            <a:r>
              <a:rPr lang="en-US" sz="2000" dirty="0" err="1"/>
              <a:t>NaF</a:t>
            </a:r>
            <a:r>
              <a:rPr lang="en-US" sz="2000" dirty="0"/>
              <a:t> applied.</a:t>
            </a:r>
          </a:p>
          <a:p>
            <a:r>
              <a:rPr lang="en-US" sz="2000" dirty="0"/>
              <a:t>Fluoride containing toothpaste was recommended. </a:t>
            </a:r>
          </a:p>
        </p:txBody>
      </p:sp>
    </p:spTree>
    <p:extLst>
      <p:ext uri="{BB962C8B-B14F-4D97-AF65-F5344CB8AC3E}">
        <p14:creationId xmlns:p14="http://schemas.microsoft.com/office/powerpoint/2010/main" val="490099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6A0E-5FAB-48D2-A61A-6EF91FF3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Referrals were given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D7406-98A0-42D9-AECA-EB7F9884A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48524"/>
            <a:ext cx="8825659" cy="3771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sz="2000" dirty="0"/>
              <a:t>Interproximal caries lesions on teeth </a:t>
            </a:r>
            <a:r>
              <a:rPr lang="en-US" sz="1900" b="0" i="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# 3-MD, 4 - MD, 5-MD, 12-D, 13-MD, 14-MD, 18-M, 19-MD, 20-D, 29-M, 30-MD, 31-M. 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/>
              <a:t>Teeth # 1, 16, 17, 32 for extraction evaluation.</a:t>
            </a:r>
          </a:p>
          <a:p>
            <a:r>
              <a:rPr lang="en-US" sz="2000" dirty="0"/>
              <a:t>Unerupted tooth # 6.</a:t>
            </a:r>
          </a:p>
          <a:p>
            <a:r>
              <a:rPr lang="en-US" sz="2000" dirty="0"/>
              <a:t>RL area near tooth # 12 mesial.</a:t>
            </a:r>
          </a:p>
          <a:p>
            <a:r>
              <a:rPr lang="en-US" sz="2000" dirty="0"/>
              <a:t>Periapical pathology on apex of tooth # 5.</a:t>
            </a:r>
          </a:p>
          <a:p>
            <a:r>
              <a:rPr lang="en-US" sz="2000" dirty="0"/>
              <a:t>Large RL area on the left ramus of mandible distal to tooth # 17. Patient was reached out after treatment with follow up from his specialist about the lesion. He was told that it was there for a long, probably since he was born and out of concern.  </a:t>
            </a:r>
          </a:p>
          <a:p>
            <a:r>
              <a:rPr lang="en-US" sz="2000" dirty="0"/>
              <a:t>Evaluation for prescription of fluoride rinse or/and toothpaste.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39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6381E-965F-403D-B1BF-899921571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Evaluation of Care</a:t>
            </a:r>
          </a:p>
        </p:txBody>
      </p:sp>
      <p:pic>
        <p:nvPicPr>
          <p:cNvPr id="7" name="Picture 6" descr="geeBackground pattern&#10;&#10;Description automatically generated">
            <a:extLst>
              <a:ext uri="{FF2B5EF4-FFF2-40B4-BE49-F238E27FC236}">
                <a16:creationId xmlns:a16="http://schemas.microsoft.com/office/drawing/2014/main" id="{D5980B16-1C59-E20D-9630-5B653CFFB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4836" y="1023437"/>
            <a:ext cx="4828707" cy="482870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FA609-D1AD-423D-93EB-86E57993F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1798819"/>
            <a:ext cx="5132439" cy="4431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After treatment completion the following changes were noted:</a:t>
            </a:r>
          </a:p>
          <a:p>
            <a:r>
              <a:rPr lang="en-US" sz="2000" dirty="0">
                <a:solidFill>
                  <a:srgbClr val="FFFFFF"/>
                </a:solidFill>
              </a:rPr>
              <a:t>- Improvement in  oral hygiene home care, patient seems to be motivated, plaque score decreased from 2.3 to 1.16.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Changes of gingiva. Gingiva on scaled quadrant showed less interproximal edema, the  gingival marginal erythema near teeth #7,8 and 9 were still present but inflammation decreased.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50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6E0B7-C37D-4D54-8F3E-8D9F9097F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7B653ED-BC47-4D34-B612-473D6AFAD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93D812D-BB26-4FDD-A218-F6F71E737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EEA99C6C-BC37-4408-9F74-3DDB1060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4DADA8-68F4-41C4-B9D1-F685C6D6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Recommendations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4C0032-B592-45AB-AD23-5A4BD369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9BF1F84-E7C7-42A7-911D-8E48AF671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C3CFCFE-6522-4333-8CB1-16DB80E7E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04E34-0131-44C5-AECB-F4A45A4D5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1708879"/>
            <a:ext cx="6072776" cy="4521596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solidFill>
                  <a:srgbClr val="FFFFFE"/>
                </a:solidFill>
              </a:rPr>
              <a:t>Patient was encouraged to brush his teeth 2 times per day with soft brush using modified Bass Method. </a:t>
            </a:r>
          </a:p>
          <a:p>
            <a:r>
              <a:rPr lang="en-US" sz="2000" dirty="0">
                <a:solidFill>
                  <a:srgbClr val="FFFFFE"/>
                </a:solidFill>
              </a:rPr>
              <a:t>Electric toothbrush and floss holder were recommended because of Rheumatoid Arthritis. </a:t>
            </a:r>
          </a:p>
          <a:p>
            <a:r>
              <a:rPr lang="en-US" sz="2000" dirty="0">
                <a:solidFill>
                  <a:srgbClr val="FFFFFE"/>
                </a:solidFill>
              </a:rPr>
              <a:t> </a:t>
            </a:r>
            <a:r>
              <a:rPr lang="en-US" sz="2000" dirty="0" err="1">
                <a:solidFill>
                  <a:srgbClr val="FFFFFE"/>
                </a:solidFill>
              </a:rPr>
              <a:t>Biotene</a:t>
            </a:r>
            <a:r>
              <a:rPr lang="en-US" sz="2000" dirty="0">
                <a:solidFill>
                  <a:srgbClr val="FFFFFE"/>
                </a:solidFill>
              </a:rPr>
              <a:t> mouth rinse was recommended for xerostomia.  </a:t>
            </a:r>
          </a:p>
          <a:p>
            <a:r>
              <a:rPr lang="en-US" sz="2000" dirty="0">
                <a:solidFill>
                  <a:srgbClr val="FFFFFE"/>
                </a:solidFill>
              </a:rPr>
              <a:t>Toothpaste with stannous fluoride was recommended as patient has high caries risk and teeth sensitivity. </a:t>
            </a:r>
          </a:p>
          <a:p>
            <a:r>
              <a:rPr lang="en-US" sz="2000" dirty="0" err="1">
                <a:solidFill>
                  <a:srgbClr val="FFFFFE"/>
                </a:solidFill>
              </a:rPr>
              <a:t>Recare</a:t>
            </a:r>
            <a:r>
              <a:rPr lang="en-US" sz="2000" dirty="0">
                <a:solidFill>
                  <a:srgbClr val="FFFFFE"/>
                </a:solidFill>
              </a:rPr>
              <a:t> interval for dental cleaning – 3 months.</a:t>
            </a:r>
          </a:p>
        </p:txBody>
      </p:sp>
      <p:pic>
        <p:nvPicPr>
          <p:cNvPr id="5" name="Picture 4" descr="A picture containing toothbrush, brush&#10;&#10;Description automatically generated">
            <a:extLst>
              <a:ext uri="{FF2B5EF4-FFF2-40B4-BE49-F238E27FC236}">
                <a16:creationId xmlns:a16="http://schemas.microsoft.com/office/drawing/2014/main" id="{EF568183-CFD4-2B6F-0B3D-5E5DA4E9B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90" y="645107"/>
            <a:ext cx="2710388" cy="2710388"/>
          </a:xfrm>
          <a:prstGeom prst="rect">
            <a:avLst/>
          </a:prstGeom>
        </p:spPr>
      </p:pic>
      <p:pic>
        <p:nvPicPr>
          <p:cNvPr id="7" name="Picture 6" descr="A picture containing text, toiletry&#10;&#10;Description automatically generated">
            <a:extLst>
              <a:ext uri="{FF2B5EF4-FFF2-40B4-BE49-F238E27FC236}">
                <a16:creationId xmlns:a16="http://schemas.microsoft.com/office/drawing/2014/main" id="{D70588F5-B578-6A86-1F70-1D93BDFA8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90" y="3520086"/>
            <a:ext cx="2710389" cy="27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98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706F2F-455E-4966-87F7-912A233BE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Chief Complaints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491B144-5C07-4B5B-5E88-14CEADA3E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49226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6675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AF1FC-E07E-4771-A740-AC8B5F1C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Health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92569-72A6-4D57-93F1-83B18A56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Vitals: BP – 116/73, corresponds to normal, P-76.  ASA II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Patient was diagnosed with </a:t>
            </a:r>
            <a:r>
              <a:rPr lang="en-US" sz="1900" b="1" dirty="0"/>
              <a:t>Neurofibromatosis, Type </a:t>
            </a:r>
            <a:r>
              <a:rPr lang="en-US" sz="1900" dirty="0"/>
              <a:t>1 in the childhood, he is under the care of specialist.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Patient was diagnosed with </a:t>
            </a:r>
            <a:r>
              <a:rPr lang="en-US" sz="1900" b="1" dirty="0"/>
              <a:t>Rheumatoid Arthritis </a:t>
            </a:r>
            <a:r>
              <a:rPr lang="en-US" sz="1900" dirty="0"/>
              <a:t> 2 years ago.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Patient is taking following </a:t>
            </a:r>
            <a:r>
              <a:rPr lang="en-US" sz="1900" b="1" dirty="0"/>
              <a:t>medications</a:t>
            </a:r>
            <a:r>
              <a:rPr lang="en-US" sz="1900" dirty="0"/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 -  </a:t>
            </a:r>
            <a:r>
              <a:rPr lang="en-US" sz="1900" b="1" i="1" dirty="0"/>
              <a:t>Xeljanz</a:t>
            </a:r>
            <a:r>
              <a:rPr lang="en-US" sz="1900" i="1" dirty="0"/>
              <a:t> </a:t>
            </a:r>
            <a:r>
              <a:rPr lang="en-US" sz="1900" dirty="0"/>
              <a:t>11 mg once a day for RA,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900" b="1" i="1" dirty="0"/>
              <a:t>Methotrexate </a:t>
            </a:r>
            <a:r>
              <a:rPr lang="en-US" sz="1900" dirty="0"/>
              <a:t>90 mg once a week for RA,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900" b="1" i="1" dirty="0"/>
              <a:t>Folic Acid </a:t>
            </a:r>
            <a:r>
              <a:rPr lang="en-US" sz="1900" dirty="0"/>
              <a:t>1 mg every day, expect day he is taking Methotrexate,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900" b="1" i="1" dirty="0"/>
              <a:t>Vitamins C, D, Biotin </a:t>
            </a:r>
            <a:r>
              <a:rPr lang="en-US" sz="1900" dirty="0"/>
              <a:t>10 mg every 2 days.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Patient has no allergies, does not drink alcohol and smoke marijuana occasionally (2-3 times per month). </a:t>
            </a:r>
          </a:p>
        </p:txBody>
      </p:sp>
    </p:spTree>
    <p:extLst>
      <p:ext uri="{BB962C8B-B14F-4D97-AF65-F5344CB8AC3E}">
        <p14:creationId xmlns:p14="http://schemas.microsoft.com/office/powerpoint/2010/main" val="353993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0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22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29383-9624-493F-B29B-5F39BF50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8761413" cy="8986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Explanation of the Condition: Neurofibromatosis, Type 1</a:t>
            </a: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A2656-BC52-49BD-A0A7-50D14F37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754156"/>
            <a:ext cx="9968658" cy="4055706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It is a genetic disorder that can cause formation of tumors on nerve tissue including brain, spinal cord and nerves. Type 1 is usually diagnosed in childhood. Type 1 gene located in chromosome 17 and cause loss of </a:t>
            </a:r>
            <a:r>
              <a:rPr lang="en-US" dirty="0" err="1">
                <a:solidFill>
                  <a:schemeClr val="tx1"/>
                </a:solidFill>
              </a:rPr>
              <a:t>fibromatin</a:t>
            </a:r>
            <a:r>
              <a:rPr lang="en-US" dirty="0">
                <a:solidFill>
                  <a:schemeClr val="tx1"/>
                </a:solidFill>
              </a:rPr>
              <a:t> which allows cells to grow uncontrolled.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Tumors are usually benign but can became malignant.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Signs and symptoms are usually mild and can include: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-  café au lait spots and freckling on the skin,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 small soft neurofibromas on skin,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Lisch</a:t>
            </a:r>
            <a:r>
              <a:rPr lang="en-US" dirty="0">
                <a:solidFill>
                  <a:schemeClr val="tx1"/>
                </a:solidFill>
              </a:rPr>
              <a:t> nodules in the iris of the eye,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Bone deformities,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Short stature and large head size,                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Learning disabilities.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square&#10;&#10;Description automatically generated">
            <a:extLst>
              <a:ext uri="{FF2B5EF4-FFF2-40B4-BE49-F238E27FC236}">
                <a16:creationId xmlns:a16="http://schemas.microsoft.com/office/drawing/2014/main" id="{9A4D6CD2-9892-841E-B208-3E15CC1AA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242" y="2509604"/>
            <a:ext cx="3191370" cy="319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50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04EA2-BD4C-4BBF-B956-5244105B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8761413" cy="898674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2"/>
                </a:solidFill>
              </a:rPr>
              <a:t>Neurofibromatosis, Type 1: Oral Implications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D90DD-F3E6-48A5-999E-17F6BAE1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8182191" cy="373068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Can include: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Neurofibromas on tongue, gingiva, palate, floor of the mouth, alveolar mucosa, lips (single, multiple or plexiform).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Pigmentation of oral mucosa and tongue.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600" dirty="0" err="1">
                <a:solidFill>
                  <a:schemeClr val="tx1"/>
                </a:solidFill>
              </a:rPr>
              <a:t>Intrabony</a:t>
            </a:r>
            <a:r>
              <a:rPr lang="en-US" sz="1600" dirty="0">
                <a:solidFill>
                  <a:schemeClr val="tx1"/>
                </a:solidFill>
              </a:rPr>
              <a:t> neurofibromas.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Jaw deformity.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Impacted, displaced, missing or supernumerary teeth.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Malocclusion.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Macroglossia.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Periapical cemental dysplasia, fibrous thickening of pulp.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Gingival hyperplasia.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Caries, although the relation of NF, Type 1 and caries remains unclear.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6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36A79-51BE-41DE-94B7-55579AEF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of the Condition:</a:t>
            </a:r>
            <a:br>
              <a:rPr lang="en-US" dirty="0"/>
            </a:br>
            <a:r>
              <a:rPr lang="en-US" dirty="0"/>
              <a:t>Rheumatoid Arthritis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1E50F-97C7-4DC6-BA37-1801C0A8B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an autoimmune chronic inflammatory </a:t>
            </a:r>
          </a:p>
          <a:p>
            <a:pPr marL="0" indent="0">
              <a:buNone/>
            </a:pPr>
            <a:r>
              <a:rPr lang="en-US" dirty="0"/>
              <a:t>disease that commonly affects joints in hands, wrists and knees. </a:t>
            </a:r>
          </a:p>
          <a:p>
            <a:r>
              <a:rPr lang="en-US" dirty="0"/>
              <a:t>Signs and symptoms may include: </a:t>
            </a:r>
          </a:p>
          <a:p>
            <a:pPr>
              <a:buFontTx/>
              <a:buChar char="-"/>
            </a:pPr>
            <a:r>
              <a:rPr lang="en-US" dirty="0"/>
              <a:t>Pain, stiffness, tenderness of one or more joints,</a:t>
            </a:r>
          </a:p>
          <a:p>
            <a:pPr>
              <a:buFontTx/>
              <a:buChar char="-"/>
            </a:pPr>
            <a:r>
              <a:rPr lang="en-US" dirty="0"/>
              <a:t>Weight loss,</a:t>
            </a:r>
          </a:p>
          <a:p>
            <a:pPr>
              <a:buFontTx/>
              <a:buChar char="-"/>
            </a:pPr>
            <a:r>
              <a:rPr lang="en-US" dirty="0"/>
              <a:t>Fever,</a:t>
            </a:r>
          </a:p>
          <a:p>
            <a:pPr>
              <a:buFontTx/>
              <a:buChar char="-"/>
            </a:pPr>
            <a:r>
              <a:rPr lang="en-US" dirty="0"/>
              <a:t>Fatigue.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C280960-83BF-AB4D-A21E-CF1564D19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674" y="1888761"/>
            <a:ext cx="3203683" cy="470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7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0650-7112-4416-8472-C3515CBD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Rheumatoid Arthritis: Oral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721FF-5D41-4B24-A6FA-E69C0E541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implications of RA may include: </a:t>
            </a:r>
          </a:p>
          <a:p>
            <a:pPr>
              <a:buFontTx/>
              <a:buChar char="-"/>
            </a:pPr>
            <a:r>
              <a:rPr lang="en-US" dirty="0"/>
              <a:t>TMJ disorders,</a:t>
            </a:r>
          </a:p>
          <a:p>
            <a:pPr>
              <a:buFontTx/>
              <a:buChar char="-"/>
            </a:pPr>
            <a:r>
              <a:rPr lang="en-US" dirty="0"/>
              <a:t>Xerostomia,</a:t>
            </a:r>
          </a:p>
          <a:p>
            <a:pPr>
              <a:buFontTx/>
              <a:buChar char="-"/>
            </a:pPr>
            <a:r>
              <a:rPr lang="en-US" dirty="0"/>
              <a:t>Higher risk of periodontal disease,</a:t>
            </a:r>
          </a:p>
          <a:p>
            <a:pPr>
              <a:buFontTx/>
              <a:buChar char="-"/>
            </a:pPr>
            <a:r>
              <a:rPr lang="en-US" dirty="0"/>
              <a:t>Secondary Sjogren’s Syndrome. </a:t>
            </a:r>
          </a:p>
          <a:p>
            <a:r>
              <a:rPr lang="en-US" dirty="0"/>
              <a:t>RA may affect dexterity  and ability to have proper oral hygiene.</a:t>
            </a:r>
          </a:p>
          <a:p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8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61B43C-4FC8-42BE-A28A-4673A5236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>
                <a:solidFill>
                  <a:schemeClr val="tx1"/>
                </a:solidFill>
              </a:rPr>
              <a:t>Medication and Oral Implications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61C70-9EB8-43A7-965E-2C9941B04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8424" y="1059025"/>
            <a:ext cx="5302189" cy="4739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400" b="1" i="1" dirty="0">
                <a:solidFill>
                  <a:schemeClr val="tx1"/>
                </a:solidFill>
              </a:rPr>
              <a:t>Methotrexate</a:t>
            </a:r>
            <a:r>
              <a:rPr lang="en-US" sz="2400" dirty="0">
                <a:solidFill>
                  <a:schemeClr val="tx1"/>
                </a:solidFill>
              </a:rPr>
              <a:t> (immunosuppressive) for RA can cause xerostomia mucositis,  oral ulcers and interfere with bone healing. Folic Acid helps prevent those side effects. </a:t>
            </a:r>
          </a:p>
          <a:p>
            <a:pPr>
              <a:buFont typeface="Wingdings 3" charset="2"/>
              <a:buChar char=""/>
            </a:pPr>
            <a:r>
              <a:rPr lang="en-US" sz="2400" b="1" i="1" dirty="0">
                <a:solidFill>
                  <a:schemeClr val="tx1"/>
                </a:solidFill>
              </a:rPr>
              <a:t>Xeljanz</a:t>
            </a:r>
            <a:r>
              <a:rPr lang="en-US" sz="2400" dirty="0">
                <a:solidFill>
                  <a:schemeClr val="tx1"/>
                </a:solidFill>
              </a:rPr>
              <a:t> (JAK inhibitor) for RA may cause loss of appetite, vomiting and oral ulcers. </a:t>
            </a:r>
          </a:p>
          <a:p>
            <a:pPr>
              <a:buFont typeface="Wingdings 3" charset="2"/>
              <a:buChar char=""/>
            </a:pPr>
            <a:r>
              <a:rPr lang="en-US" sz="2400" b="1" i="1" dirty="0">
                <a:solidFill>
                  <a:schemeClr val="tx1"/>
                </a:solidFill>
              </a:rPr>
              <a:t>Folic Acid </a:t>
            </a:r>
            <a:r>
              <a:rPr lang="en-US" sz="2400" dirty="0">
                <a:solidFill>
                  <a:schemeClr val="tx1"/>
                </a:solidFill>
              </a:rPr>
              <a:t>(vitamin) may cause loss of appetite, bitter or unpleasant taste in the mouth.</a:t>
            </a: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Text, letter, whiteboard&#10;&#10;Description automatically generated">
            <a:extLst>
              <a:ext uri="{FF2B5EF4-FFF2-40B4-BE49-F238E27FC236}">
                <a16:creationId xmlns:a16="http://schemas.microsoft.com/office/drawing/2014/main" id="{CC32C73D-2229-AB89-917D-CA95B9A98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49" y="802412"/>
            <a:ext cx="2305050" cy="1714500"/>
          </a:xfrm>
          <a:prstGeom prst="rect">
            <a:avLst/>
          </a:prstGeom>
        </p:spPr>
      </p:pic>
      <p:pic>
        <p:nvPicPr>
          <p:cNvPr id="21" name="Picture 20" descr="A white box with a red label&#10;&#10;Description automatically generated with low confidence">
            <a:extLst>
              <a:ext uri="{FF2B5EF4-FFF2-40B4-BE49-F238E27FC236}">
                <a16:creationId xmlns:a16="http://schemas.microsoft.com/office/drawing/2014/main" id="{2EDE6863-DC8E-34C1-0E35-65DEA3D16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37" y="4187445"/>
            <a:ext cx="2198597" cy="219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23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2252</TotalTime>
  <Words>1620</Words>
  <Application>Microsoft Office PowerPoint</Application>
  <PresentationFormat>Widescreen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 Boardroom</vt:lpstr>
      <vt:lpstr>New York City College of Technology Dental Hygiene Department Case Study Presentation # 2: Patient with Neurofibromatosis, Type 1 and Rheumathoid Arthritis</vt:lpstr>
      <vt:lpstr>Patient Profile</vt:lpstr>
      <vt:lpstr>Chief Complaints</vt:lpstr>
      <vt:lpstr>Health History</vt:lpstr>
      <vt:lpstr>Explanation of the Condition: Neurofibromatosis, Type 1</vt:lpstr>
      <vt:lpstr>Neurofibromatosis, Type 1: Oral Implications</vt:lpstr>
      <vt:lpstr>Explanation of the Condition: Rheumatoid Arthritis</vt:lpstr>
      <vt:lpstr>Rheumatoid Arthritis: Oral Implications</vt:lpstr>
      <vt:lpstr>Medication and Oral Implications</vt:lpstr>
      <vt:lpstr>Assessments</vt:lpstr>
      <vt:lpstr>Dental Charting</vt:lpstr>
      <vt:lpstr>Gingival Description and Periodontal Status</vt:lpstr>
      <vt:lpstr>Periodontal charting</vt:lpstr>
      <vt:lpstr>Radiographic findings: Generalized bone loss 20%,  tooth # 16 is unerupted and impacted. Dilaceration on  tooth # 31. Fused roots on teeth # 3 and # 14. Caries on teeth # 3-MD, 4 - MD, 5-MD, 12-D, 13-MD, 14-MD, 18-M, 19-MD, 20-D, 29-M, 30-MD, 31-M. PAP apex of  tooth # 5. RL area near tooth # 12 -M . Caries may be induced by xerostomia caused by Rheumatoid Arthritis and medication.  </vt:lpstr>
      <vt:lpstr>Radiographic findings: Large RL area on the left ramus of the mandible distal and inferior to tooth #17, impacted  teeth # 16,17 and 32. Unerupted  tooth # 6. Metal artifacts on spinal column.</vt:lpstr>
      <vt:lpstr>Dental Hygiene Diagnosis</vt:lpstr>
      <vt:lpstr>Dental Hygiene Care Plan</vt:lpstr>
      <vt:lpstr>Implementation of The Treatment Plan Visit # 1</vt:lpstr>
      <vt:lpstr>Implementation of The Treatment Plan Visit # 2</vt:lpstr>
      <vt:lpstr>Implementation of The Treatment Plan Visit # 3</vt:lpstr>
      <vt:lpstr>Referrals were given for:</vt:lpstr>
      <vt:lpstr>Evaluation of Care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City College of Technology Dental Hygiene Department Case Study Presentation # 2: Patient with Neurofibromatosis, Type 1 and Rheumathoid Arthritis</dc:title>
  <dc:creator>Anna Tkachenko</dc:creator>
  <cp:lastModifiedBy>Anna Tkachenko</cp:lastModifiedBy>
  <cp:revision>50</cp:revision>
  <dcterms:created xsi:type="dcterms:W3CDTF">2022-04-23T21:49:44Z</dcterms:created>
  <dcterms:modified xsi:type="dcterms:W3CDTF">2022-05-10T02:30:53Z</dcterms:modified>
</cp:coreProperties>
</file>