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71" r:id="rId2"/>
    <p:sldId id="256" r:id="rId3"/>
    <p:sldId id="257" r:id="rId4"/>
    <p:sldId id="258" r:id="rId5"/>
    <p:sldId id="261" r:id="rId6"/>
    <p:sldId id="262" r:id="rId7"/>
    <p:sldId id="263" r:id="rId8"/>
    <p:sldId id="264" r:id="rId9"/>
    <p:sldId id="272" r:id="rId10"/>
    <p:sldId id="265" r:id="rId11"/>
    <p:sldId id="267" r:id="rId12"/>
    <p:sldId id="273" r:id="rId13"/>
    <p:sldId id="274" r:id="rId14"/>
    <p:sldId id="275" r:id="rId15"/>
    <p:sldId id="269" r:id="rId16"/>
    <p:sldId id="26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76634BB5-1612-4B4D-AA94-AF7A91342098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DBD72B3-7C76-4B6D-9F91-858AAB480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875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34BB5-1612-4B4D-AA94-AF7A91342098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72B3-7C76-4B6D-9F91-858AAB480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00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34BB5-1612-4B4D-AA94-AF7A91342098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72B3-7C76-4B6D-9F91-858AAB480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917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34BB5-1612-4B4D-AA94-AF7A91342098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72B3-7C76-4B6D-9F91-858AAB480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289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34BB5-1612-4B4D-AA94-AF7A91342098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72B3-7C76-4B6D-9F91-858AAB480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913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34BB5-1612-4B4D-AA94-AF7A91342098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72B3-7C76-4B6D-9F91-858AAB480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656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34BB5-1612-4B4D-AA94-AF7A91342098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72B3-7C76-4B6D-9F91-858AAB480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806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76634BB5-1612-4B4D-AA94-AF7A91342098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72B3-7C76-4B6D-9F91-858AAB480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479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76634BB5-1612-4B4D-AA94-AF7A91342098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72B3-7C76-4B6D-9F91-858AAB480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54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34BB5-1612-4B4D-AA94-AF7A91342098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72B3-7C76-4B6D-9F91-858AAB480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898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34BB5-1612-4B4D-AA94-AF7A91342098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72B3-7C76-4B6D-9F91-858AAB480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969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34BB5-1612-4B4D-AA94-AF7A91342098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72B3-7C76-4B6D-9F91-858AAB480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420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34BB5-1612-4B4D-AA94-AF7A91342098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72B3-7C76-4B6D-9F91-858AAB480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31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34BB5-1612-4B4D-AA94-AF7A91342098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72B3-7C76-4B6D-9F91-858AAB480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998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34BB5-1612-4B4D-AA94-AF7A91342098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72B3-7C76-4B6D-9F91-858AAB480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676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34BB5-1612-4B4D-AA94-AF7A91342098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72B3-7C76-4B6D-9F91-858AAB480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93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34BB5-1612-4B4D-AA94-AF7A91342098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72B3-7C76-4B6D-9F91-858AAB480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827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6634BB5-1612-4B4D-AA94-AF7A91342098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DBD72B3-7C76-4B6D-9F91-858AAB480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60923-44CF-432B-A09B-CB0B543DFF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3171" y="1169773"/>
            <a:ext cx="8825658" cy="2870161"/>
          </a:xfrm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400" dirty="0">
                <a:solidFill>
                  <a:schemeClr val="tx1"/>
                </a:solidFill>
              </a:rPr>
              <a:t>New York City College of Technology</a:t>
            </a:r>
            <a:br>
              <a:rPr lang="en-US" sz="3400" dirty="0">
                <a:solidFill>
                  <a:schemeClr val="tx1"/>
                </a:solidFill>
              </a:rPr>
            </a:br>
            <a:r>
              <a:rPr lang="en-US" sz="3400" dirty="0">
                <a:solidFill>
                  <a:schemeClr val="tx1"/>
                </a:solidFill>
              </a:rPr>
              <a:t>Dental Hygiene Department</a:t>
            </a:r>
            <a:br>
              <a:rPr lang="en-US" sz="3400" dirty="0">
                <a:solidFill>
                  <a:schemeClr val="tx1"/>
                </a:solidFill>
              </a:rPr>
            </a:br>
            <a:r>
              <a:rPr lang="en-US" sz="3400" dirty="0">
                <a:solidFill>
                  <a:schemeClr val="tx1"/>
                </a:solidFill>
              </a:rPr>
              <a:t>Case Study Presentation # 1: Patient with Periodontitis and Severe Localized Inflammation and Suppuration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48C739-38B6-4BC9-92BF-08F0A83FE9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3171" y="4293441"/>
            <a:ext cx="8825658" cy="1234148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90000"/>
              </a:lnSpc>
            </a:pPr>
            <a:endParaRPr lang="en-US" sz="1300" dirty="0"/>
          </a:p>
          <a:p>
            <a:pPr algn="ctr">
              <a:lnSpc>
                <a:spcPct val="90000"/>
              </a:lnSpc>
            </a:pPr>
            <a:endParaRPr lang="en-US" sz="1300" dirty="0"/>
          </a:p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By Anna Tkachenko</a:t>
            </a:r>
          </a:p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Spring 2022</a:t>
            </a:r>
          </a:p>
        </p:txBody>
      </p:sp>
    </p:spTree>
    <p:extLst>
      <p:ext uri="{BB962C8B-B14F-4D97-AF65-F5344CB8AC3E}">
        <p14:creationId xmlns:p14="http://schemas.microsoft.com/office/powerpoint/2010/main" val="26348981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8D59E-785A-4CA3-8E8B-9CE459C3E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Dental Hygiene Diagnosis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D6B21-A010-422A-AAD8-038215B78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Generalized Periodontitis, Stage II, Grade B (based on radiographs and recession).</a:t>
            </a:r>
          </a:p>
          <a:p>
            <a:r>
              <a:rPr lang="en-US" sz="2400" dirty="0"/>
              <a:t>Heavy case value due to generalized subgingival calculus on both arches on more that 16 surfaces and localized submandibular calculus on the mandibular anterior teeth from lingual side.</a:t>
            </a:r>
          </a:p>
          <a:p>
            <a:r>
              <a:rPr lang="en-US" sz="2400" dirty="0"/>
              <a:t>High caries risk due to the caries lesions visible radiographically. </a:t>
            </a:r>
          </a:p>
        </p:txBody>
      </p:sp>
    </p:spTree>
    <p:extLst>
      <p:ext uri="{BB962C8B-B14F-4D97-AF65-F5344CB8AC3E}">
        <p14:creationId xmlns:p14="http://schemas.microsoft.com/office/powerpoint/2010/main" val="1781499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6658E-5B3F-449D-AEAC-192EAA275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US" dirty="0"/>
              <a:t>Dental hygiene care plan</a:t>
            </a:r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23203490-D092-AF36-5E6A-7E39628118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" r="1762" b="3"/>
          <a:stretch/>
        </p:blipFill>
        <p:spPr>
          <a:xfrm>
            <a:off x="1151467" y="2775951"/>
            <a:ext cx="3031901" cy="306716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CA926-55C1-4D56-99D2-8F45D6486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1336" y="2603500"/>
            <a:ext cx="6551597" cy="3416300"/>
          </a:xfrm>
        </p:spPr>
        <p:txBody>
          <a:bodyPr anchor="ctr">
            <a:normAutofit/>
          </a:bodyPr>
          <a:lstStyle/>
          <a:p>
            <a:r>
              <a:rPr lang="en-US" sz="2000" dirty="0"/>
              <a:t>Treatment plan was created and included 3 visits. The information about procedures was explained to patient and he signed. Patient gave verbal consent to take pictures of his mouth. </a:t>
            </a:r>
          </a:p>
          <a:p>
            <a:r>
              <a:rPr lang="en-US" sz="2000" dirty="0"/>
              <a:t>Treatment plan  included oral hygiene instructions (toothbrushing and flossing), debridement, engine polishing, 5 % neutral sodium fluoride (</a:t>
            </a:r>
            <a:r>
              <a:rPr lang="en-US" sz="2000" dirty="0" err="1"/>
              <a:t>NaF</a:t>
            </a:r>
            <a:r>
              <a:rPr lang="en-US" sz="2000" dirty="0"/>
              <a:t>) varnish application.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693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DAB64-97CB-4706-9DFD-9256F08DB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of The Treatment Plan</a:t>
            </a:r>
            <a:br>
              <a:rPr lang="en-US" dirty="0"/>
            </a:br>
            <a:r>
              <a:rPr lang="en-US" dirty="0"/>
              <a:t>Visit #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4A317-2112-4DDE-9F72-FEB9D5A9E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9982738" cy="34163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/>
              <a:t>During 1</a:t>
            </a:r>
            <a:r>
              <a:rPr lang="en-US" sz="2400" baseline="30000" dirty="0"/>
              <a:t>st</a:t>
            </a:r>
            <a:r>
              <a:rPr lang="en-US" sz="2400" dirty="0"/>
              <a:t> visit: </a:t>
            </a:r>
          </a:p>
          <a:p>
            <a:r>
              <a:rPr lang="en-US" sz="2400" dirty="0"/>
              <a:t>All assessments   were completed.</a:t>
            </a:r>
          </a:p>
          <a:p>
            <a:r>
              <a:rPr lang="en-US" sz="2400" dirty="0"/>
              <a:t>Performed CAMBRA assessment. </a:t>
            </a:r>
          </a:p>
          <a:p>
            <a:r>
              <a:rPr lang="en-US" sz="2400" dirty="0"/>
              <a:t> FMS was exposed, mA-17, </a:t>
            </a:r>
            <a:r>
              <a:rPr lang="en-US" sz="2400" dirty="0" err="1"/>
              <a:t>kVP</a:t>
            </a:r>
            <a:r>
              <a:rPr lang="en-US" sz="2400" dirty="0"/>
              <a:t> -70. </a:t>
            </a:r>
          </a:p>
          <a:p>
            <a:r>
              <a:rPr lang="en-US" sz="2400" dirty="0"/>
              <a:t>Plaque Index – 1 (fair), generalized distribution of biofilm on the cervical third and interproximal contacts.</a:t>
            </a:r>
          </a:p>
          <a:p>
            <a:r>
              <a:rPr lang="en-US" sz="2400" dirty="0"/>
              <a:t>Oral Hygiene Instructions – educated Modified Bass toothbrushing method.</a:t>
            </a:r>
          </a:p>
          <a:p>
            <a:r>
              <a:rPr lang="en-US" sz="2400" dirty="0"/>
              <a:t>Scaled teeth # 2-4 using ultrasonic and hand instruments.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485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45DE6-C1EC-41C9-8040-513A3160A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of The Treatment Plan</a:t>
            </a:r>
            <a:br>
              <a:rPr lang="en-US" dirty="0"/>
            </a:br>
            <a:r>
              <a:rPr lang="en-US" dirty="0"/>
              <a:t>Visit #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3D280-ADBA-4185-99A8-746FEE9D6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1963711"/>
            <a:ext cx="10132639" cy="378626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/>
              <a:t>During 2</a:t>
            </a:r>
            <a:r>
              <a:rPr lang="en-US" sz="2400" baseline="30000" dirty="0"/>
              <a:t>nd</a:t>
            </a:r>
            <a:r>
              <a:rPr lang="en-US" sz="2400" dirty="0"/>
              <a:t> visit: </a:t>
            </a:r>
          </a:p>
          <a:p>
            <a:r>
              <a:rPr lang="en-US" sz="2400" dirty="0"/>
              <a:t>Plaque Index – 1 (fair), generalized distribution of biofilm on the cervical third and interproximal contacts. No changes since last visit. </a:t>
            </a:r>
          </a:p>
          <a:p>
            <a:r>
              <a:rPr lang="en-US" sz="2400" dirty="0"/>
              <a:t>Oral Hygiene Instructions – educated flossing.</a:t>
            </a:r>
          </a:p>
          <a:p>
            <a:r>
              <a:rPr lang="en-US" sz="2400" dirty="0"/>
              <a:t>Took alginate maxillary and mandibular impressions. </a:t>
            </a:r>
          </a:p>
          <a:p>
            <a:r>
              <a:rPr lang="en-US" sz="2400" dirty="0"/>
              <a:t>Suppuration and edema was still present on tooth # 8.</a:t>
            </a:r>
          </a:p>
          <a:p>
            <a:r>
              <a:rPr lang="en-US" sz="2400" dirty="0"/>
              <a:t>Scaled Quadrants 1 and  4 using ultrasonic and hand instruments.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565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3ABA8-2D4F-4D83-9930-2F771DB1D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of The Treatment Plan</a:t>
            </a:r>
            <a:br>
              <a:rPr lang="en-US" dirty="0"/>
            </a:br>
            <a:r>
              <a:rPr lang="en-US" dirty="0"/>
              <a:t>Visit #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166A1-6AFC-4618-A379-F1356FDD0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83435"/>
            <a:ext cx="10117649" cy="412229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900" dirty="0"/>
              <a:t>During 3</a:t>
            </a:r>
            <a:r>
              <a:rPr lang="en-US" sz="2900" baseline="30000" dirty="0"/>
              <a:t>rd</a:t>
            </a:r>
            <a:r>
              <a:rPr lang="en-US" sz="2900" dirty="0"/>
              <a:t> visit:</a:t>
            </a:r>
          </a:p>
          <a:p>
            <a:r>
              <a:rPr lang="en-US" sz="2900" dirty="0"/>
              <a:t>Plaque Index – 0.8. Generalized distribution of biofilm on cervical third on lingual side of both arches. </a:t>
            </a:r>
          </a:p>
          <a:p>
            <a:r>
              <a:rPr lang="en-US" sz="2900" dirty="0"/>
              <a:t>Oral Hygiene Instructions – reviewed and corrected modified Bass method and flossing. </a:t>
            </a:r>
          </a:p>
          <a:p>
            <a:r>
              <a:rPr lang="en-US" sz="2900" dirty="0"/>
              <a:t>No suppuration on tooth # 25.</a:t>
            </a:r>
          </a:p>
          <a:p>
            <a:r>
              <a:rPr lang="en-US" sz="2900" dirty="0"/>
              <a:t>Suppuration on tooth # 8, gingiva is still edematous and cyanotic. Upon exploring residual calculus was present, the area was rescaled till completion.</a:t>
            </a:r>
          </a:p>
          <a:p>
            <a:r>
              <a:rPr lang="en-US" sz="2900" dirty="0"/>
              <a:t>Quadrants 2 and 3 was scaled with ultrasonic and hand instruments. </a:t>
            </a:r>
          </a:p>
          <a:p>
            <a:r>
              <a:rPr lang="en-US" sz="2900" dirty="0"/>
              <a:t>Recession on mandibular anterior teeth on lingual side become visible.</a:t>
            </a:r>
          </a:p>
          <a:p>
            <a:r>
              <a:rPr lang="en-US" sz="2900" dirty="0"/>
              <a:t>Engine polished with medium grip prophy paste, 5% </a:t>
            </a:r>
            <a:r>
              <a:rPr lang="en-US" sz="2900" dirty="0" err="1"/>
              <a:t>NaF</a:t>
            </a:r>
            <a:r>
              <a:rPr lang="en-US" sz="2900" dirty="0"/>
              <a:t> applied.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692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86A0E-5FAB-48D2-A61A-6EF91FF3C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Referrals were given for: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D7406-98A0-42D9-AECA-EB7F9884A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sz="2400" dirty="0"/>
              <a:t>Caries on # 13-D, 20 –M, 21-D, 28-D, 29-M.</a:t>
            </a:r>
          </a:p>
          <a:p>
            <a:r>
              <a:rPr lang="en-US" sz="2400" dirty="0"/>
              <a:t>Periodontal condition and treatment.</a:t>
            </a:r>
          </a:p>
          <a:p>
            <a:r>
              <a:rPr lang="en-US" sz="2400"/>
              <a:t>Medical check-up.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34439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6381E-965F-403D-B1BF-899921571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US"/>
              <a:t>Evaluation of care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FA609-D1AD-423D-93EB-86E57993F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714" y="2098623"/>
            <a:ext cx="5216578" cy="4392118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en-US" sz="1600" dirty="0"/>
              <a:t>Improvement were noted  in  oral hygiene home care. Plaque score decreased from 1 to 0.8. Patient stated he complied with modified Bass toothbrushing technique and flossing.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1600" dirty="0"/>
              <a:t>Localized severe inflammation and suppuration near tooth # 8 were caused by calculus deposits. On the 3</a:t>
            </a:r>
            <a:r>
              <a:rPr lang="en-US" sz="1600" baseline="30000" dirty="0"/>
              <a:t>rd</a:t>
            </a:r>
            <a:r>
              <a:rPr lang="en-US" sz="1600" dirty="0"/>
              <a:t> visit inflammation were less severe but still present. Residual calculus were detected. Tooth were rescaled till completion.  Patient came back for </a:t>
            </a:r>
            <a:r>
              <a:rPr lang="en-US" sz="1600" dirty="0" err="1"/>
              <a:t>recare</a:t>
            </a:r>
            <a:r>
              <a:rPr lang="en-US" sz="1600" dirty="0"/>
              <a:t> in 5 months.  </a:t>
            </a:r>
            <a:r>
              <a:rPr lang="en-US" sz="1600"/>
              <a:t>Gingiva near tooth </a:t>
            </a:r>
            <a:r>
              <a:rPr lang="en-US" sz="1600" dirty="0"/>
              <a:t># 8 showed no suppuration and no severe inflammation.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1600" dirty="0"/>
              <a:t>During </a:t>
            </a:r>
            <a:r>
              <a:rPr lang="en-US" sz="1600" dirty="0" err="1"/>
              <a:t>recare</a:t>
            </a:r>
            <a:r>
              <a:rPr lang="en-US" sz="1600" dirty="0"/>
              <a:t> visit gingiva was less inflamed and showed visual improvement since last visit.</a:t>
            </a:r>
          </a:p>
        </p:txBody>
      </p:sp>
      <p:pic>
        <p:nvPicPr>
          <p:cNvPr id="5" name="Picture 4" descr="A close-up of a person's mouth&#10;&#10;Description automatically generated with medium confidence">
            <a:extLst>
              <a:ext uri="{FF2B5EF4-FFF2-40B4-BE49-F238E27FC236}">
                <a16:creationId xmlns:a16="http://schemas.microsoft.com/office/drawing/2014/main" id="{FF674A26-3521-F0C8-C850-A6FAA3697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660" y="2810763"/>
            <a:ext cx="2997538" cy="2997538"/>
          </a:xfrm>
          <a:prstGeom prst="roundRect">
            <a:avLst>
              <a:gd name="adj" fmla="val 1858"/>
            </a:avLst>
          </a:prstGeom>
          <a:effectLst/>
        </p:spPr>
      </p:pic>
      <p:pic>
        <p:nvPicPr>
          <p:cNvPr id="7" name="Picture 6" descr="A picture containing text, indoor, decorated, plastic&#10;&#10;Description automatically generated">
            <a:extLst>
              <a:ext uri="{FF2B5EF4-FFF2-40B4-BE49-F238E27FC236}">
                <a16:creationId xmlns:a16="http://schemas.microsoft.com/office/drawing/2014/main" id="{889B23D0-CBA2-F481-F389-A1A34DA2C6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906" y="2810763"/>
            <a:ext cx="2997538" cy="2997538"/>
          </a:xfrm>
          <a:prstGeom prst="roundRect">
            <a:avLst>
              <a:gd name="adj" fmla="val 1858"/>
            </a:avLst>
          </a:prstGeom>
          <a:effectLst/>
        </p:spPr>
      </p:pic>
    </p:spTree>
    <p:extLst>
      <p:ext uri="{BB962C8B-B14F-4D97-AF65-F5344CB8AC3E}">
        <p14:creationId xmlns:p14="http://schemas.microsoft.com/office/powerpoint/2010/main" val="2009250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2E451E-151A-4910-BF41-6A040B659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296EFE4-A70C-4388-9A15-3F657B661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250" y="473745"/>
            <a:ext cx="11227090" cy="5902829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D99CA9C-F1B4-4EA6-8D57-11ED5DF4C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855482"/>
            <a:ext cx="8761413" cy="898674"/>
          </a:xfrm>
        </p:spPr>
        <p:txBody>
          <a:bodyPr anchor="b">
            <a:normAutofit/>
          </a:bodyPr>
          <a:lstStyle/>
          <a:p>
            <a:r>
              <a:rPr lang="en-US">
                <a:solidFill>
                  <a:schemeClr val="tx2"/>
                </a:solidFill>
              </a:rPr>
              <a:t>Patient Profile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25EBAFC-9388-432A-BCFD-EEA2F410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69B2E16-D018-4893-9892-6D58B0D2B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079173"/>
            <a:ext cx="8182191" cy="373068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700" dirty="0">
                <a:solidFill>
                  <a:schemeClr val="tx1"/>
                </a:solidFill>
              </a:rPr>
              <a:t>36 years old Hispanic male.</a:t>
            </a:r>
          </a:p>
          <a:p>
            <a:pPr>
              <a:lnSpc>
                <a:spcPct val="90000"/>
              </a:lnSpc>
            </a:pPr>
            <a:r>
              <a:rPr lang="en-US" sz="1700" dirty="0">
                <a:solidFill>
                  <a:schemeClr val="tx1"/>
                </a:solidFill>
              </a:rPr>
              <a:t>Allergic to penicillin (symptoms is unknown, patient was told about that in childhood).</a:t>
            </a:r>
          </a:p>
          <a:p>
            <a:pPr>
              <a:lnSpc>
                <a:spcPct val="90000"/>
              </a:lnSpc>
            </a:pPr>
            <a:r>
              <a:rPr lang="en-US" sz="1700" dirty="0">
                <a:solidFill>
                  <a:schemeClr val="tx1"/>
                </a:solidFill>
              </a:rPr>
              <a:t>Drinks alcohol 2-3 times per week.</a:t>
            </a:r>
          </a:p>
          <a:p>
            <a:pPr>
              <a:lnSpc>
                <a:spcPct val="90000"/>
              </a:lnSpc>
            </a:pPr>
            <a:r>
              <a:rPr lang="en-US" sz="1700" dirty="0">
                <a:solidFill>
                  <a:schemeClr val="tx1"/>
                </a:solidFill>
              </a:rPr>
              <a:t>Has history of sinus problems, takes Advil Sinus once a day during one month.</a:t>
            </a:r>
          </a:p>
          <a:p>
            <a:pPr>
              <a:lnSpc>
                <a:spcPct val="90000"/>
              </a:lnSpc>
            </a:pPr>
            <a:r>
              <a:rPr lang="en-US" sz="1700" dirty="0">
                <a:solidFill>
                  <a:schemeClr val="tx1"/>
                </a:solidFill>
              </a:rPr>
              <a:t>Has orthodontic treatment (braces) in the age of 11-12, does not wear retainers. </a:t>
            </a:r>
          </a:p>
          <a:p>
            <a:pPr>
              <a:lnSpc>
                <a:spcPct val="90000"/>
              </a:lnSpc>
            </a:pPr>
            <a:r>
              <a:rPr lang="en-US" sz="1700" dirty="0">
                <a:solidFill>
                  <a:schemeClr val="tx1"/>
                </a:solidFill>
              </a:rPr>
              <a:t>Has not had medical check-up for 10 years.</a:t>
            </a:r>
          </a:p>
          <a:p>
            <a:pPr>
              <a:lnSpc>
                <a:spcPct val="90000"/>
              </a:lnSpc>
            </a:pPr>
            <a:r>
              <a:rPr lang="en-US" sz="1700" dirty="0">
                <a:solidFill>
                  <a:schemeClr val="tx1"/>
                </a:solidFill>
              </a:rPr>
              <a:t>Patient stated he used battery operated toothbrush, Colgate toothpaste 2 times per day, flossing every other day, no tongue cleaner, mouthwash Listerine Total Care every other day. </a:t>
            </a:r>
          </a:p>
        </p:txBody>
      </p:sp>
    </p:spTree>
    <p:extLst>
      <p:ext uri="{BB962C8B-B14F-4D97-AF65-F5344CB8AC3E}">
        <p14:creationId xmlns:p14="http://schemas.microsoft.com/office/powerpoint/2010/main" val="2454932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06F2F-455E-4966-87F7-912A233BE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BEBEB"/>
                </a:solidFill>
              </a:rPr>
              <a:t>Chief Complaints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59FDF-F5FD-4F73-A05B-4D36BD41E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3481054" cy="3416300"/>
          </a:xfrm>
        </p:spPr>
        <p:txBody>
          <a:bodyPr anchor="ctr">
            <a:normAutofit/>
          </a:bodyPr>
          <a:lstStyle/>
          <a:p>
            <a:r>
              <a:rPr lang="en-US" sz="3200" dirty="0"/>
              <a:t>Patient came for check-up and cleaning</a:t>
            </a:r>
          </a:p>
          <a:p>
            <a:endParaRPr lang="en-US" sz="1600" dirty="0"/>
          </a:p>
          <a:p>
            <a:pPr marL="0" indent="0">
              <a:buNone/>
            </a:pPr>
            <a:r>
              <a:rPr lang="en-US" sz="1600" i="1" dirty="0"/>
              <a:t>                               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AD9000F3-4A3D-8DAB-1B34-EE3645A348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133" y="1546757"/>
            <a:ext cx="6107460" cy="458059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6675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AF1FC-E07E-4771-A740-AC8B5F1C5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BEBEB"/>
                </a:solidFill>
              </a:rPr>
              <a:t>Health History</a:t>
            </a:r>
          </a:p>
        </p:txBody>
      </p:sp>
      <p:pic>
        <p:nvPicPr>
          <p:cNvPr id="7" name="Graphic 6" descr="Health">
            <a:extLst>
              <a:ext uri="{FF2B5EF4-FFF2-40B4-BE49-F238E27FC236}">
                <a16:creationId xmlns:a16="http://schemas.microsoft.com/office/drawing/2014/main" id="{4F0282A9-ED2A-B95E-90D9-B4CCB6AEA4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1467" y="2793582"/>
            <a:ext cx="3031901" cy="303190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92569-72A6-4D57-93F1-83B18A561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3368" y="1364105"/>
            <a:ext cx="7009565" cy="5936105"/>
          </a:xfrm>
        </p:spPr>
        <p:txBody>
          <a:bodyPr anchor="ctr">
            <a:normAutofit/>
          </a:bodyPr>
          <a:lstStyle/>
          <a:p>
            <a:r>
              <a:rPr lang="en-US" sz="2400" dirty="0"/>
              <a:t>BP – 121/87, corresponds to elevated, P-125 (patient was in rush). ASA II</a:t>
            </a:r>
          </a:p>
          <a:p>
            <a:r>
              <a:rPr lang="en-US" sz="2400" dirty="0"/>
              <a:t>Allergic to</a:t>
            </a:r>
            <a:r>
              <a:rPr lang="en-US" sz="2400" b="1" i="1" dirty="0"/>
              <a:t> Penicillin </a:t>
            </a:r>
            <a:r>
              <a:rPr lang="en-US" sz="2400" dirty="0"/>
              <a:t>(</a:t>
            </a:r>
            <a:r>
              <a:rPr lang="en-US" sz="2400"/>
              <a:t>symptoms are </a:t>
            </a:r>
            <a:r>
              <a:rPr lang="en-US" sz="2400" dirty="0"/>
              <a:t>unknown, patient was told about that in childhood).</a:t>
            </a:r>
          </a:p>
          <a:p>
            <a:r>
              <a:rPr lang="en-US" sz="2400" dirty="0"/>
              <a:t>Has history of sinus problems, takes </a:t>
            </a:r>
            <a:r>
              <a:rPr lang="en-US" sz="2400" b="1" i="1" dirty="0"/>
              <a:t>Advil Sinus </a:t>
            </a:r>
            <a:r>
              <a:rPr lang="en-US" sz="2400" dirty="0"/>
              <a:t>once a day for one month.</a:t>
            </a:r>
          </a:p>
          <a:p>
            <a:r>
              <a:rPr lang="en-US" sz="2400" dirty="0"/>
              <a:t>Last dental check-up and x-ray was in 2018.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932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E0ED2-0C2E-471C-823B-0A108061B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Assessments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86D15-4890-4E0F-83F6-4DD5C91C2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218544"/>
            <a:ext cx="8825659" cy="3801256"/>
          </a:xfrm>
        </p:spPr>
        <p:txBody>
          <a:bodyPr>
            <a:noAutofit/>
          </a:bodyPr>
          <a:lstStyle/>
          <a:p>
            <a:r>
              <a:rPr lang="en-US" sz="2400"/>
              <a:t>Extraoral findings: asymptomatic bilateral clicking TMJ, scar near lower lip on the left side (patient fall in childhood).</a:t>
            </a:r>
          </a:p>
          <a:p>
            <a:r>
              <a:rPr lang="en-US" sz="2400"/>
              <a:t>Intraoral findings: Fordy's granules on buccal mucosa, asymptomatic red oropharynx, white coated tongue. </a:t>
            </a:r>
          </a:p>
          <a:p>
            <a:r>
              <a:rPr lang="en-US" sz="2400"/>
              <a:t>Dental examination: Occlusion class 1 bilaterally, overjet –  5mm,overbite – 90 % (severe). Canines open bite. Generalized attrition. Mild maxillary crowding and moderate mandibular crowding.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4184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DDA34B8A-FA8D-4E16-AD72-7B60B1C25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885D229-60DD-4D71-8181-10E781C149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B0DAA45-BE66-4F0C-93A6-519D94107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F449A3D-A43B-4688-BD89-35734D0072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4E9975C-AF3D-48EF-B3F0-112A01A382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F00A076-2FEA-40D1-8F85-842481797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2E68741-6133-4CAA-BF3C-F0E6CF40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76C01C64-4A8B-42FC-93C5-2D6A3EBAB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D969AEA9-C1EE-45E1-9964-D9705492E1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4845E67D-4E5B-44B3-AB74-5E95C839E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079CE317-680B-449C-A423-71C1FE06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C573C8-3855-4EFE-9FB4-50CA0FEB0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Dental Charting</a:t>
            </a:r>
          </a:p>
        </p:txBody>
      </p:sp>
      <p:pic>
        <p:nvPicPr>
          <p:cNvPr id="7" name="Content Placeholder 6" descr="A picture containing tool&#10;&#10;Description automatically generated">
            <a:extLst>
              <a:ext uri="{FF2B5EF4-FFF2-40B4-BE49-F238E27FC236}">
                <a16:creationId xmlns:a16="http://schemas.microsoft.com/office/drawing/2014/main" id="{9DCA5480-5F23-4BB5-A616-B175767B52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10" y="2516912"/>
            <a:ext cx="6577797" cy="287778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867124-9472-4402-8E16-839E19314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65298" y="2603500"/>
            <a:ext cx="4567196" cy="3416300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285750" indent="-285750">
              <a:buFont typeface="Wingdings 3" charset="2"/>
              <a:buChar char="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Composites on teeth # 4- OM, 5-OD, 8- D, 13 –MOD, 14 – OM, 18 – OM.</a:t>
            </a:r>
          </a:p>
          <a:p>
            <a:pPr marL="285750" indent="-285750">
              <a:buFont typeface="Wingdings 3" charset="2"/>
              <a:buChar char="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Crown on tooth # 12.</a:t>
            </a:r>
          </a:p>
          <a:p>
            <a:pPr marL="285750" indent="-285750">
              <a:buFont typeface="Wingdings 3" charset="2"/>
              <a:buChar char="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Teeth # 1, 16, 17, 32 were extracted.  </a:t>
            </a:r>
          </a:p>
          <a:p>
            <a:pPr marL="285750" indent="-285750">
              <a:buFont typeface="Wingdings 3" charset="2"/>
              <a:buChar char="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Caries on teeth # 13 –D, 20 – M, 21-D, 28-M, 29-D visible clinically. </a:t>
            </a:r>
          </a:p>
        </p:txBody>
      </p:sp>
    </p:spTree>
    <p:extLst>
      <p:ext uri="{BB962C8B-B14F-4D97-AF65-F5344CB8AC3E}">
        <p14:creationId xmlns:p14="http://schemas.microsoft.com/office/powerpoint/2010/main" val="2737271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F73D5-EFB4-4C4A-AA19-F472C164A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/>
              <a:t>Gingival description and periodontal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44D8A-4C12-4D4D-B4D8-3B35DB617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185" y="2068643"/>
            <a:ext cx="7357395" cy="395115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Generalized red soft  gingiva with rolled margins and interproximal edema coronal to CEJ. Generalized recession on premolars, molars and anterior teeth on lingual side. Localized stippling near maxillary anterior teeth. </a:t>
            </a:r>
          </a:p>
          <a:p>
            <a:pPr>
              <a:lnSpc>
                <a:spcPct val="90000"/>
              </a:lnSpc>
            </a:pPr>
            <a:r>
              <a:rPr lang="en-US" dirty="0"/>
              <a:t>Localized severe inflammation with cyanotic and edematous gingiva near teeth # 8, 14,15, 25. </a:t>
            </a:r>
            <a:r>
              <a:rPr lang="en-US" b="1" dirty="0"/>
              <a:t>Suppuration</a:t>
            </a:r>
            <a:r>
              <a:rPr lang="en-US" dirty="0"/>
              <a:t> near teeth # 8 and 25, easily expressed by palpation (patient reports no pain).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</p:txBody>
      </p:sp>
      <p:pic>
        <p:nvPicPr>
          <p:cNvPr id="7" name="Picture 6" descr="A picture containing person, indoor, blue&#10;&#10;Description automatically generated">
            <a:extLst>
              <a:ext uri="{FF2B5EF4-FFF2-40B4-BE49-F238E27FC236}">
                <a16:creationId xmlns:a16="http://schemas.microsoft.com/office/drawing/2014/main" id="{7658CE71-6B5F-4AD5-A203-78E8766740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" r="12864" b="10"/>
          <a:stretch/>
        </p:blipFill>
        <p:spPr>
          <a:xfrm>
            <a:off x="7451099" y="2068643"/>
            <a:ext cx="2112625" cy="225569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A close-up of a person's tongue&#10;&#10;Description automatically generated with medium confidence">
            <a:extLst>
              <a:ext uri="{FF2B5EF4-FFF2-40B4-BE49-F238E27FC236}">
                <a16:creationId xmlns:a16="http://schemas.microsoft.com/office/drawing/2014/main" id="{ABC60F64-6394-B28C-00E7-0DA6A5A6B1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" r="12971" b="6"/>
          <a:stretch/>
        </p:blipFill>
        <p:spPr>
          <a:xfrm>
            <a:off x="9728614" y="1360716"/>
            <a:ext cx="2112626" cy="235514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A close-up of a person's mouth&#10;&#10;Description automatically generated with medium confidence">
            <a:extLst>
              <a:ext uri="{FF2B5EF4-FFF2-40B4-BE49-F238E27FC236}">
                <a16:creationId xmlns:a16="http://schemas.microsoft.com/office/drawing/2014/main" id="{B8B32E89-2527-54F7-13F4-5EA0CCB9DA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4" r="-2" b="22444"/>
          <a:stretch/>
        </p:blipFill>
        <p:spPr>
          <a:xfrm>
            <a:off x="7703470" y="4445850"/>
            <a:ext cx="3720507" cy="197244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9834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DA34B8A-FA8D-4E16-AD72-7B60B1C25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885D229-60DD-4D71-8181-10E781C149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B0DAA45-BE66-4F0C-93A6-519D94107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F449A3D-A43B-4688-BD89-35734D0072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4E9975C-AF3D-48EF-B3F0-112A01A382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F00A076-2FEA-40D1-8F85-842481797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2E68741-6133-4CAA-BF3C-F0E6CF40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76C01C64-4A8B-42FC-93C5-2D6A3EBAB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D969AEA9-C1EE-45E1-9964-D9705492E1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4845E67D-4E5B-44B3-AB74-5E95C839E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79CE317-680B-449C-A423-71C1FE06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A1623-8E96-4FE1-9B38-ADF8F1472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Periodontal charting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725D7B-D86C-495F-B1B6-8E46C89A6A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3588" y="2262761"/>
            <a:ext cx="5245710" cy="34163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buFont typeface="Wingdings 3" charset="2"/>
              <a:buChar char="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Generalized sulcus depth 1-3 mm on anterior teeth and 5-7 mm on posterior teeth.</a:t>
            </a:r>
          </a:p>
          <a:p>
            <a:pPr marL="285750" indent="-285750">
              <a:buFont typeface="Wingdings 3" charset="2"/>
              <a:buChar char="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Furcation 2  on teeth # 18 BL, 31 and furcation 1 on tooth # 14.  </a:t>
            </a:r>
          </a:p>
          <a:p>
            <a:pPr marL="285750" indent="-285750">
              <a:buFont typeface="Wingdings 3" charset="2"/>
              <a:buChar char="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Tooth # 8 has 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 mm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pocket on facial, 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severe inflammation, edema,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spontaneous bleeding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are present. </a:t>
            </a:r>
          </a:p>
          <a:p>
            <a:pPr marL="285750" indent="-285750">
              <a:buFont typeface="Wingdings 3" charset="2"/>
              <a:buChar char="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Teeth # 22-25 was not probed on lingual side due to the heavy calculus deposits. </a:t>
            </a:r>
          </a:p>
        </p:txBody>
      </p:sp>
      <p:pic>
        <p:nvPicPr>
          <p:cNvPr id="6" name="Content Placeholder 5" descr="Timeline&#10;&#10;Description automatically generated">
            <a:extLst>
              <a:ext uri="{FF2B5EF4-FFF2-40B4-BE49-F238E27FC236}">
                <a16:creationId xmlns:a16="http://schemas.microsoft.com/office/drawing/2014/main" id="{B71D47B1-4993-365C-2752-0F225C1814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287" y="2208456"/>
            <a:ext cx="5573829" cy="383200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6656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6503EB0F-2257-4A3E-A73B-E1DE769B4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7012B2A-0D78-433A-8C68-8889D3DCD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119D0202-ED3F-47CC-90E9-4E963BCDAB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670D6F2B-93AF-47D6-9378-5E54BE0AC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0866C28-4D73-432D-8355-2E4BC1C3A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4834466"/>
            <a:ext cx="8825658" cy="1070388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b="1" u="sng" dirty="0"/>
              <a:t>Radiographic findings</a:t>
            </a:r>
            <a:r>
              <a:rPr lang="en-US" sz="2000" dirty="0"/>
              <a:t>: generalized horizontal bone loss 15% with localized vertical bone loss 30% near teeth #14, 31 – D, localized calculus on maxillary left posteriors, no caries is visible radiographically, </a:t>
            </a:r>
            <a:r>
              <a:rPr lang="en-US" sz="2000" b="1" dirty="0"/>
              <a:t>no PAP on teeth # 8 and 25.</a:t>
            </a:r>
          </a:p>
        </p:txBody>
      </p:sp>
      <p:pic>
        <p:nvPicPr>
          <p:cNvPr id="8" name="Content Placeholder 7" descr="Text&#10;&#10;Description automatically generated">
            <a:extLst>
              <a:ext uri="{FF2B5EF4-FFF2-40B4-BE49-F238E27FC236}">
                <a16:creationId xmlns:a16="http://schemas.microsoft.com/office/drawing/2014/main" id="{4165CC90-A806-4BA9-97AD-44EFC2C849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1" r="-1" b="160"/>
          <a:stretch/>
        </p:blipFill>
        <p:spPr>
          <a:xfrm>
            <a:off x="1154953" y="1143006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92483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190</TotalTime>
  <Words>1053</Words>
  <Application>Microsoft Office PowerPoint</Application>
  <PresentationFormat>Widescreen</PresentationFormat>
  <Paragraphs>80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Wingdings 3</vt:lpstr>
      <vt:lpstr>Ion Boardroom</vt:lpstr>
      <vt:lpstr>New York City College of Technology Dental Hygiene Department Case Study Presentation # 1: Patient with Periodontitis and Severe Localized Inflammation and Suppuration</vt:lpstr>
      <vt:lpstr>Patient Profile</vt:lpstr>
      <vt:lpstr>Chief Complaints</vt:lpstr>
      <vt:lpstr>Health History</vt:lpstr>
      <vt:lpstr>Assessments</vt:lpstr>
      <vt:lpstr>Dental Charting</vt:lpstr>
      <vt:lpstr>Gingival description and periodontal status</vt:lpstr>
      <vt:lpstr>Periodontal charting</vt:lpstr>
      <vt:lpstr>Radiographic findings: generalized horizontal bone loss 15% with localized vertical bone loss 30% near teeth #14, 31 – D, localized calculus on maxillary left posteriors, no caries is visible radiographically, no PAP on teeth # 8 and 25.</vt:lpstr>
      <vt:lpstr>Dental Hygiene Diagnosis</vt:lpstr>
      <vt:lpstr>Dental hygiene care plan</vt:lpstr>
      <vt:lpstr>Implementation of The Treatment Plan Visit # 1</vt:lpstr>
      <vt:lpstr>Implementation of The Treatment Plan Visit # 2</vt:lpstr>
      <vt:lpstr>Implementation of The Treatment Plan Visit # 3</vt:lpstr>
      <vt:lpstr>Referrals were given for:</vt:lpstr>
      <vt:lpstr>Evaluation of care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York City College of Technology Dental Hygiene Department Case Study Presentation # 2: Patient with Neurofibromatosis, Type 1 and Rheumathoid Arthritis</dc:title>
  <dc:creator>Anna Tkachenko</dc:creator>
  <cp:lastModifiedBy>Anna Tkachenko</cp:lastModifiedBy>
  <cp:revision>14</cp:revision>
  <dcterms:created xsi:type="dcterms:W3CDTF">2022-04-23T21:49:44Z</dcterms:created>
  <dcterms:modified xsi:type="dcterms:W3CDTF">2022-05-10T02:31:37Z</dcterms:modified>
</cp:coreProperties>
</file>