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11/18/2016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11/18/2016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238" y="2646485"/>
            <a:ext cx="8411218" cy="1460294"/>
          </a:xfrm>
        </p:spPr>
        <p:txBody>
          <a:bodyPr/>
          <a:lstStyle/>
          <a:p>
            <a:r>
              <a:rPr lang="en-US" sz="9600" dirty="0"/>
              <a:t>Fluorosis</a:t>
            </a:r>
            <a:r>
              <a:rPr lang="en-US" dirty="0"/>
              <a:t> </a:t>
            </a:r>
          </a:p>
        </p:txBody>
      </p:sp>
      <p:sp>
        <p:nvSpPr>
          <p:cNvPr id="3" name="Subtitle 2"/>
          <p:cNvSpPr>
            <a:spLocks noGrp="1"/>
          </p:cNvSpPr>
          <p:nvPr>
            <p:ph type="subTitle" idx="1"/>
          </p:nvPr>
        </p:nvSpPr>
        <p:spPr/>
        <p:txBody>
          <a:bodyPr>
            <a:normAutofit/>
          </a:bodyPr>
          <a:lstStyle/>
          <a:p>
            <a:r>
              <a:rPr lang="en-US" sz="3600" dirty="0"/>
              <a:t>Ashley Sugrim</a:t>
            </a:r>
          </a:p>
        </p:txBody>
      </p:sp>
    </p:spTree>
    <p:extLst>
      <p:ext uri="{BB962C8B-B14F-4D97-AF65-F5344CB8AC3E}">
        <p14:creationId xmlns:p14="http://schemas.microsoft.com/office/powerpoint/2010/main" val="262315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606668"/>
            <a:ext cx="9977659" cy="1130782"/>
          </a:xfrm>
        </p:spPr>
        <p:txBody>
          <a:bodyPr>
            <a:normAutofit/>
          </a:bodyPr>
          <a:lstStyle/>
          <a:p>
            <a:r>
              <a:rPr lang="en-US" sz="5400" dirty="0"/>
              <a:t>What is Fluorosis? </a:t>
            </a:r>
          </a:p>
        </p:txBody>
      </p:sp>
      <p:sp>
        <p:nvSpPr>
          <p:cNvPr id="3" name="Content Placeholder 2"/>
          <p:cNvSpPr>
            <a:spLocks noGrp="1"/>
          </p:cNvSpPr>
          <p:nvPr>
            <p:ph idx="1"/>
          </p:nvPr>
        </p:nvSpPr>
        <p:spPr>
          <a:xfrm>
            <a:off x="139358" y="1688123"/>
            <a:ext cx="6268915" cy="5169877"/>
          </a:xfrm>
        </p:spPr>
        <p:txBody>
          <a:bodyPr>
            <a:normAutofit/>
          </a:bodyPr>
          <a:lstStyle/>
          <a:p>
            <a:endParaRPr lang="en-US" dirty="0"/>
          </a:p>
          <a:p>
            <a:r>
              <a:rPr lang="en-US" dirty="0"/>
              <a:t>A developmental disturbance in the enamel caused by extremely high concentrated levels of fluoride while the teeth are developing.</a:t>
            </a:r>
          </a:p>
          <a:p>
            <a:r>
              <a:rPr lang="en-US" dirty="0"/>
              <a:t>Occurs during the first eight years of life since this is the time when most permanent teeth are being formed.</a:t>
            </a:r>
          </a:p>
          <a:p>
            <a:r>
              <a:rPr lang="en-US" dirty="0"/>
              <a:t>Fluorosis is a cosmetic condition that affects the teeth, not a disease. </a:t>
            </a:r>
          </a:p>
          <a:p>
            <a:r>
              <a:rPr lang="en-US" dirty="0"/>
              <a:t>Also termed mottled enamel or teeth.</a:t>
            </a:r>
          </a:p>
        </p:txBody>
      </p:sp>
      <p:pic>
        <p:nvPicPr>
          <p:cNvPr id="1026" name="Picture 2" descr="Image result for fluorosis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8273" y="316092"/>
            <a:ext cx="5783727" cy="4871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280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causes of fluorosis"/>
          <p:cNvPicPr>
            <a:picLocks noChangeAspect="1" noChangeArrowheads="1"/>
          </p:cNvPicPr>
          <p:nvPr/>
        </p:nvPicPr>
        <p:blipFill rotWithShape="1">
          <a:blip r:embed="rId2">
            <a:extLst>
              <a:ext uri="{28A0092B-C50C-407E-A947-70E740481C1C}">
                <a14:useLocalDpi xmlns:a14="http://schemas.microsoft.com/office/drawing/2010/main" val="0"/>
              </a:ext>
            </a:extLst>
          </a:blip>
          <a:srcRect l="3322" t="4348" b="10628"/>
          <a:stretch/>
        </p:blipFill>
        <p:spPr bwMode="auto">
          <a:xfrm>
            <a:off x="8496372" y="4760626"/>
            <a:ext cx="3595620" cy="20270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4301" y="580293"/>
            <a:ext cx="10179882" cy="1253874"/>
          </a:xfrm>
        </p:spPr>
        <p:txBody>
          <a:bodyPr>
            <a:normAutofit/>
          </a:bodyPr>
          <a:lstStyle/>
          <a:p>
            <a:r>
              <a:rPr lang="en-US" sz="7200" dirty="0"/>
              <a:t>Causes of Fluorosis </a:t>
            </a:r>
          </a:p>
        </p:txBody>
      </p:sp>
      <p:sp>
        <p:nvSpPr>
          <p:cNvPr id="6" name="Content Placeholder 5"/>
          <p:cNvSpPr>
            <a:spLocks noGrp="1"/>
          </p:cNvSpPr>
          <p:nvPr>
            <p:ph sz="quarter" idx="4"/>
          </p:nvPr>
        </p:nvSpPr>
        <p:spPr>
          <a:xfrm>
            <a:off x="0" y="2198078"/>
            <a:ext cx="10179881" cy="4026877"/>
          </a:xfrm>
        </p:spPr>
        <p:txBody>
          <a:bodyPr>
            <a:normAutofit/>
          </a:bodyPr>
          <a:lstStyle/>
          <a:p>
            <a:r>
              <a:rPr lang="en-US" dirty="0"/>
              <a:t> Common causes of fluorosis include:</a:t>
            </a:r>
          </a:p>
          <a:p>
            <a:pPr lvl="1"/>
            <a:r>
              <a:rPr lang="en-US" dirty="0"/>
              <a:t>Inappropriate use of fluoride containing dental products such as toothpastes and mouth rinses.  </a:t>
            </a:r>
          </a:p>
          <a:p>
            <a:pPr lvl="1"/>
            <a:r>
              <a:rPr lang="en-US" dirty="0"/>
              <a:t>Fluoridated drinking water (particularly during infancy) </a:t>
            </a:r>
          </a:p>
          <a:p>
            <a:pPr lvl="1"/>
            <a:r>
              <a:rPr lang="en-US" dirty="0"/>
              <a:t>Use of fluoride supplements</a:t>
            </a:r>
          </a:p>
          <a:p>
            <a:pPr lvl="2"/>
            <a:r>
              <a:rPr lang="en-US" dirty="0"/>
              <a:t>taking a higher-than-prescribed amount of a fluoride supplement during early childhood</a:t>
            </a:r>
          </a:p>
          <a:p>
            <a:pPr lvl="2"/>
            <a:r>
              <a:rPr lang="en-US" dirty="0"/>
              <a:t>taking a fluoride supplement when fluoridated drinking water or fluoride fortified fruit juices and soft drink already provide the right amount.</a:t>
            </a:r>
          </a:p>
          <a:p>
            <a:pPr lvl="1"/>
            <a:endParaRPr lang="en-US" dirty="0"/>
          </a:p>
          <a:p>
            <a:pPr lvl="1">
              <a:buBlip>
                <a:blip r:embed="rId3"/>
              </a:buBlip>
            </a:pPr>
            <a:r>
              <a:rPr lang="en-US" dirty="0"/>
              <a:t>It is important to know how much fluoride your child consumes.</a:t>
            </a:r>
          </a:p>
        </p:txBody>
      </p:sp>
    </p:spTree>
    <p:extLst>
      <p:ext uri="{BB962C8B-B14F-4D97-AF65-F5344CB8AC3E}">
        <p14:creationId xmlns:p14="http://schemas.microsoft.com/office/powerpoint/2010/main" val="190093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23" y="518746"/>
            <a:ext cx="10091959" cy="1315420"/>
          </a:xfrm>
        </p:spPr>
        <p:txBody>
          <a:bodyPr>
            <a:normAutofit/>
          </a:bodyPr>
          <a:lstStyle/>
          <a:p>
            <a:r>
              <a:rPr lang="en-US" sz="5400" dirty="0"/>
              <a:t>Effect on Dentition</a:t>
            </a:r>
          </a:p>
        </p:txBody>
      </p:sp>
      <p:sp>
        <p:nvSpPr>
          <p:cNvPr id="3" name="Content Placeholder 2"/>
          <p:cNvSpPr>
            <a:spLocks noGrp="1"/>
          </p:cNvSpPr>
          <p:nvPr>
            <p:ph idx="1"/>
          </p:nvPr>
        </p:nvSpPr>
        <p:spPr>
          <a:xfrm>
            <a:off x="202223" y="2372041"/>
            <a:ext cx="6312877" cy="4925574"/>
          </a:xfrm>
        </p:spPr>
        <p:txBody>
          <a:bodyPr>
            <a:normAutofit/>
          </a:bodyPr>
          <a:lstStyle/>
          <a:p>
            <a:r>
              <a:rPr lang="en-US" dirty="0"/>
              <a:t>In mild cases, tiny white specks or streaks are present but may be unnoticeable .</a:t>
            </a:r>
          </a:p>
          <a:p>
            <a:r>
              <a:rPr lang="en-US" dirty="0"/>
              <a:t> In moderate to severe cases, the teeth may have:</a:t>
            </a:r>
          </a:p>
          <a:p>
            <a:pPr lvl="1">
              <a:buFont typeface="Wingdings" panose="05000000000000000000" pitchFamily="2" charset="2"/>
              <a:buChar char="v"/>
            </a:pPr>
            <a:r>
              <a:rPr lang="en-US" dirty="0"/>
              <a:t>Stains ranging from yellow to dark brown</a:t>
            </a:r>
          </a:p>
          <a:p>
            <a:pPr lvl="1">
              <a:buFont typeface="Wingdings" panose="05000000000000000000" pitchFamily="2" charset="2"/>
              <a:buChar char="v"/>
            </a:pPr>
            <a:r>
              <a:rPr lang="en-US" dirty="0"/>
              <a:t>Surface irregularities</a:t>
            </a:r>
          </a:p>
          <a:p>
            <a:pPr lvl="1">
              <a:buFont typeface="Wingdings" panose="05000000000000000000" pitchFamily="2" charset="2"/>
              <a:buChar char="v"/>
            </a:pPr>
            <a:r>
              <a:rPr lang="en-US" dirty="0"/>
              <a:t>Pitted enamel that are highly noticeable</a:t>
            </a:r>
          </a:p>
          <a:p>
            <a:pPr marL="457200" lvl="1" indent="0">
              <a:buNone/>
            </a:pPr>
            <a:endParaRPr lang="en-US" dirty="0"/>
          </a:p>
          <a:p>
            <a:r>
              <a:rPr lang="en-US" dirty="0"/>
              <a:t>Teeth that are unaffected by fluorosis are smooth and glossy. </a:t>
            </a:r>
          </a:p>
        </p:txBody>
      </p:sp>
      <p:pic>
        <p:nvPicPr>
          <p:cNvPr id="2050" name="Picture 2" descr="http://www.fluoridealert.org/uploads/fluorosis1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5376" y="3420504"/>
            <a:ext cx="5232133" cy="328078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Enamel fluoro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5376" y="219519"/>
            <a:ext cx="5232133" cy="3229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53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luorosis stains on healthy teeth before and after treatment with porcelain veneers."/>
          <p:cNvPicPr>
            <a:picLocks noChangeAspect="1" noChangeArrowheads="1"/>
          </p:cNvPicPr>
          <p:nvPr/>
        </p:nvPicPr>
        <p:blipFill rotWithShape="1">
          <a:blip r:embed="rId2">
            <a:extLst>
              <a:ext uri="{28A0092B-C50C-407E-A947-70E740481C1C}">
                <a14:useLocalDpi xmlns:a14="http://schemas.microsoft.com/office/drawing/2010/main" val="0"/>
              </a:ext>
            </a:extLst>
          </a:blip>
          <a:srcRect l="8450" t="7265" r="6820" b="7244"/>
          <a:stretch/>
        </p:blipFill>
        <p:spPr bwMode="auto">
          <a:xfrm>
            <a:off x="6770545" y="82825"/>
            <a:ext cx="5421455" cy="43397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41789" y="553915"/>
            <a:ext cx="10197467" cy="1371600"/>
          </a:xfrm>
        </p:spPr>
        <p:txBody>
          <a:bodyPr>
            <a:normAutofit/>
          </a:bodyPr>
          <a:lstStyle/>
          <a:p>
            <a:r>
              <a:rPr lang="en-US" sz="6600" dirty="0"/>
              <a:t>Treatment</a:t>
            </a:r>
          </a:p>
        </p:txBody>
      </p:sp>
      <p:sp>
        <p:nvSpPr>
          <p:cNvPr id="3" name="Content Placeholder 2"/>
          <p:cNvSpPr>
            <a:spLocks noGrp="1"/>
          </p:cNvSpPr>
          <p:nvPr>
            <p:ph idx="1"/>
          </p:nvPr>
        </p:nvSpPr>
        <p:spPr>
          <a:xfrm>
            <a:off x="79131" y="2233247"/>
            <a:ext cx="8115300" cy="4624753"/>
          </a:xfrm>
        </p:spPr>
        <p:txBody>
          <a:bodyPr>
            <a:normAutofit fontScale="92500" lnSpcReduction="10000"/>
          </a:bodyPr>
          <a:lstStyle/>
          <a:p>
            <a:r>
              <a:rPr lang="en-US" dirty="0"/>
              <a:t>Most of the treatment for fluorosis consists of masking the stain.</a:t>
            </a:r>
          </a:p>
          <a:p>
            <a:r>
              <a:rPr lang="en-US" dirty="0"/>
              <a:t>Many cases of fluorosis are minor enough not to need treatment. Sometimes fluorosis occurs only on the posterior teeth, where it can't be seen. </a:t>
            </a:r>
          </a:p>
          <a:p>
            <a:r>
              <a:rPr lang="en-US" dirty="0"/>
              <a:t>More serious cases and cases involving the front teeth can be treated by removing the surface-stained areas through tooth whitening or other procedures. </a:t>
            </a:r>
          </a:p>
          <a:p>
            <a:r>
              <a:rPr lang="en-US" dirty="0"/>
              <a:t>Severe cases of fluorosis can be covered with </a:t>
            </a:r>
          </a:p>
          <a:p>
            <a:pPr lvl="1"/>
            <a:r>
              <a:rPr lang="en-US" dirty="0"/>
              <a:t>Bonding</a:t>
            </a:r>
          </a:p>
          <a:p>
            <a:pPr lvl="1"/>
            <a:r>
              <a:rPr lang="en-US" dirty="0"/>
              <a:t>Crowns </a:t>
            </a:r>
          </a:p>
          <a:p>
            <a:pPr lvl="1"/>
            <a:r>
              <a:rPr lang="en-US" dirty="0"/>
              <a:t>Veneers</a:t>
            </a:r>
          </a:p>
          <a:p>
            <a:pPr>
              <a:buBlip>
                <a:blip r:embed="rId3"/>
              </a:buBlip>
            </a:pPr>
            <a:r>
              <a:rPr lang="en-US" dirty="0"/>
              <a:t>Bleaching teeth may temporarily worsen the appearance of fluorosis.</a:t>
            </a:r>
          </a:p>
          <a:p>
            <a:endParaRPr lang="en-US" b="1" dirty="0"/>
          </a:p>
        </p:txBody>
      </p:sp>
    </p:spTree>
    <p:extLst>
      <p:ext uri="{BB962C8B-B14F-4D97-AF65-F5344CB8AC3E}">
        <p14:creationId xmlns:p14="http://schemas.microsoft.com/office/powerpoint/2010/main" val="416894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Prevention</a:t>
            </a:r>
          </a:p>
        </p:txBody>
      </p:sp>
      <p:sp>
        <p:nvSpPr>
          <p:cNvPr id="4" name="Text Placeholder 3"/>
          <p:cNvSpPr>
            <a:spLocks noGrp="1"/>
          </p:cNvSpPr>
          <p:nvPr>
            <p:ph type="body" sz="half" idx="2"/>
          </p:nvPr>
        </p:nvSpPr>
        <p:spPr>
          <a:xfrm>
            <a:off x="79131" y="1925515"/>
            <a:ext cx="7438292" cy="4818185"/>
          </a:xfrm>
        </p:spPr>
        <p:txBody>
          <a:bodyPr>
            <a:normAutofit/>
          </a:bodyPr>
          <a:lstStyle/>
          <a:p>
            <a:pPr marL="285750" indent="-285750">
              <a:buBlip>
                <a:blip r:embed="rId2"/>
              </a:buBlip>
            </a:pPr>
            <a:r>
              <a:rPr lang="en-US" dirty="0"/>
              <a:t>Parental </a:t>
            </a:r>
            <a:r>
              <a:rPr lang="en-US" sz="1800" dirty="0"/>
              <a:t>vigilance</a:t>
            </a:r>
            <a:r>
              <a:rPr lang="en-US" dirty="0"/>
              <a:t> is the key to preventing fluorosis.</a:t>
            </a:r>
          </a:p>
          <a:p>
            <a:pPr marL="285750" indent="-285750">
              <a:buFont typeface="Arial" panose="020B0604020202020204" pitchFamily="34" charset="0"/>
              <a:buChar char="•"/>
            </a:pPr>
            <a:r>
              <a:rPr lang="en-US" sz="1800" dirty="0"/>
              <a:t> At home, keep all fluoride-containing products such as toothpaste, mouth rinses, and supplements out of the reach of young children. </a:t>
            </a:r>
          </a:p>
          <a:p>
            <a:pPr marL="742950" lvl="1" indent="-285750">
              <a:buFont typeface="Arial" panose="020B0604020202020204" pitchFamily="34" charset="0"/>
              <a:buChar char="•"/>
            </a:pPr>
            <a:r>
              <a:rPr lang="en-US" sz="1800" dirty="0"/>
              <a:t>Apply small pea-sized amount of toothpaste on the child’s toothbrush.</a:t>
            </a:r>
          </a:p>
          <a:p>
            <a:pPr marL="742950" lvl="1" indent="-285750">
              <a:buFont typeface="Arial" panose="020B0604020202020204" pitchFamily="34" charset="0"/>
              <a:buChar char="•"/>
            </a:pPr>
            <a:r>
              <a:rPr lang="en-US" sz="1800" dirty="0"/>
              <a:t>Encourage them to spit rather than swallow after brushing. </a:t>
            </a:r>
          </a:p>
          <a:p>
            <a:pPr marL="742950" lvl="1" indent="-285750">
              <a:buFont typeface="Arial" panose="020B0604020202020204" pitchFamily="34" charset="0"/>
              <a:buChar char="•"/>
            </a:pPr>
            <a:r>
              <a:rPr lang="en-US" sz="1800" dirty="0"/>
              <a:t>Avoid toothpastes with flavors that may encourage swallowing. </a:t>
            </a:r>
          </a:p>
          <a:p>
            <a:pPr marL="285750" indent="-285750">
              <a:buFont typeface="Arial" panose="020B0604020202020204" pitchFamily="34" charset="0"/>
              <a:buChar char="•"/>
            </a:pPr>
            <a:r>
              <a:rPr lang="en-US" sz="1800" dirty="0"/>
              <a:t>Since the major source of fluoride is drinking water, de-fluoridation is the best preventive measure which can be carried out at domestic as well as community level.</a:t>
            </a:r>
          </a:p>
          <a:p>
            <a:pPr marL="285750" indent="-285750">
              <a:buFont typeface="Arial" panose="020B0604020202020204" pitchFamily="34" charset="0"/>
              <a:buChar char="•"/>
            </a:pPr>
            <a:r>
              <a:rPr lang="en-US" sz="1800" dirty="0"/>
              <a:t>Nutritional interventions like high intake of vitamin C and Calcium also helps reduce the problem. </a:t>
            </a:r>
          </a:p>
          <a:p>
            <a:endParaRPr lang="en-US" dirty="0"/>
          </a:p>
        </p:txBody>
      </p:sp>
      <p:pic>
        <p:nvPicPr>
          <p:cNvPr id="5122" name="Picture 2" descr="Image result for causes of fluoros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4631" y="2130303"/>
            <a:ext cx="4408880" cy="194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260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90" y="735643"/>
            <a:ext cx="9613861" cy="1080938"/>
          </a:xfrm>
        </p:spPr>
        <p:txBody>
          <a:bodyPr>
            <a:normAutofit/>
          </a:bodyPr>
          <a:lstStyle/>
          <a:p>
            <a:r>
              <a:rPr lang="en-US" sz="5400" dirty="0"/>
              <a:t>Role of Dental Hygienist </a:t>
            </a:r>
          </a:p>
        </p:txBody>
      </p:sp>
      <p:sp>
        <p:nvSpPr>
          <p:cNvPr id="3" name="Content Placeholder 2"/>
          <p:cNvSpPr>
            <a:spLocks noGrp="1"/>
          </p:cNvSpPr>
          <p:nvPr>
            <p:ph idx="1"/>
          </p:nvPr>
        </p:nvSpPr>
        <p:spPr/>
        <p:txBody>
          <a:bodyPr/>
          <a:lstStyle/>
          <a:p>
            <a:r>
              <a:rPr lang="en-US" dirty="0"/>
              <a:t>Inform parents of young children on the topic of fluorosis and preventive actions they can take to avoid this condition.</a:t>
            </a:r>
          </a:p>
          <a:p>
            <a:r>
              <a:rPr lang="en-US" dirty="0"/>
              <a:t>Educate older patients who suffer from this condition and are unhappy with the appearance of their teeth how it occurred and that it is irreversible but there are different treatment options to help cover up the stains if they are interested. </a:t>
            </a:r>
          </a:p>
        </p:txBody>
      </p:sp>
    </p:spTree>
    <p:extLst>
      <p:ext uri="{BB962C8B-B14F-4D97-AF65-F5344CB8AC3E}">
        <p14:creationId xmlns:p14="http://schemas.microsoft.com/office/powerpoint/2010/main" val="290264888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291</TotalTime>
  <Words>365</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vt:lpstr>
      <vt:lpstr>Berlin</vt:lpstr>
      <vt:lpstr>Fluorosis </vt:lpstr>
      <vt:lpstr>What is Fluorosis? </vt:lpstr>
      <vt:lpstr>Causes of Fluorosis </vt:lpstr>
      <vt:lpstr>Effect on Dentition</vt:lpstr>
      <vt:lpstr>Treatment</vt:lpstr>
      <vt:lpstr>Prevention</vt:lpstr>
      <vt:lpstr>Role of Dental Hygienist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Fluorosis </dc:title>
  <dc:creator>jackie sugrim</dc:creator>
  <cp:lastModifiedBy>jackie sugrim</cp:lastModifiedBy>
  <cp:revision>21</cp:revision>
  <dcterms:created xsi:type="dcterms:W3CDTF">2016-11-15T21:03:55Z</dcterms:created>
  <dcterms:modified xsi:type="dcterms:W3CDTF">2016-11-18T16:37:58Z</dcterms:modified>
</cp:coreProperties>
</file>