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9" r:id="rId1"/>
  </p:sldMasterIdLst>
  <p:notesMasterIdLst>
    <p:notesMasterId r:id="rId20"/>
  </p:notesMasterIdLst>
  <p:sldIdLst>
    <p:sldId id="256" r:id="rId2"/>
    <p:sldId id="257" r:id="rId3"/>
    <p:sldId id="258" r:id="rId4"/>
    <p:sldId id="259" r:id="rId5"/>
    <p:sldId id="263" r:id="rId6"/>
    <p:sldId id="261" r:id="rId7"/>
    <p:sldId id="260" r:id="rId8"/>
    <p:sldId id="262" r:id="rId9"/>
    <p:sldId id="265" r:id="rId10"/>
    <p:sldId id="264" r:id="rId11"/>
    <p:sldId id="267" r:id="rId12"/>
    <p:sldId id="266"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40" autoAdjust="0"/>
  </p:normalViewPr>
  <p:slideViewPr>
    <p:cSldViewPr snapToGrid="0" snapToObjects="1">
      <p:cViewPr varScale="1">
        <p:scale>
          <a:sx n="79" d="100"/>
          <a:sy n="79" d="100"/>
        </p:scale>
        <p:origin x="-1664" y="-104"/>
      </p:cViewPr>
      <p:guideLst>
        <p:guide orient="horz" pos="2160"/>
        <p:guide pos="2880"/>
      </p:guideLst>
    </p:cSldViewPr>
  </p:slideViewPr>
  <p:outlineViewPr>
    <p:cViewPr>
      <p:scale>
        <a:sx n="33" d="100"/>
        <a:sy n="33" d="100"/>
      </p:scale>
      <p:origin x="0" y="1152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55BE1-4506-7342-A81C-B3194CC0103F}" type="datetimeFigureOut">
              <a:rPr lang="en-US" smtClean="0"/>
              <a:t>12/2/12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37557F-059F-1745-AAFA-624398623A22}" type="slidenum">
              <a:rPr lang="en-US" smtClean="0"/>
              <a:t>‹#›</a:t>
            </a:fld>
            <a:endParaRPr lang="en-US"/>
          </a:p>
        </p:txBody>
      </p:sp>
    </p:spTree>
    <p:extLst>
      <p:ext uri="{BB962C8B-B14F-4D97-AF65-F5344CB8AC3E}">
        <p14:creationId xmlns:p14="http://schemas.microsoft.com/office/powerpoint/2010/main" val="25747987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5522"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7275523" name="Rectangle 3"/>
          <p:cNvSpPr>
            <a:spLocks noGrp="1" noChangeArrowheads="1"/>
          </p:cNvSpPr>
          <p:nvPr>
            <p:ph type="body" idx="1"/>
          </p:nvPr>
        </p:nvSpPr>
        <p:spPr>
          <a:xfrm>
            <a:off x="914711" y="4344025"/>
            <a:ext cx="5028579" cy="4114488"/>
          </a:xfrm>
        </p:spPr>
        <p:txBody>
          <a:bodyPr lIns="89720" tIns="44861" rIns="89720" bIns="44861"/>
          <a:lstStyle/>
          <a:p>
            <a:endParaRPr lang="en-US" b="1" dirty="0"/>
          </a:p>
          <a:p>
            <a:r>
              <a:rPr lang="en-US" dirty="0">
                <a:latin typeface="Arial Narrow" charset="0"/>
              </a:rPr>
              <a:t>Approximately 50% of the hospitalizations for acute CHF are a result of noncompliance, with 24% of readmissions due to failure to comply with diet and 24% due to failure to comply with prescribed treatments.  Failure to seek care (19%), inappropriate prescribing (16%), and other reasons (17%) comprise the remainder of causes of hospital readmission for HF. </a:t>
            </a:r>
            <a:r>
              <a:rPr lang="ja-JP" altLang="en-US" dirty="0">
                <a:latin typeface="Arial"/>
              </a:rPr>
              <a:t>“</a:t>
            </a:r>
            <a:r>
              <a:rPr lang="en-US" dirty="0">
                <a:latin typeface="Arial Narrow" charset="0"/>
              </a:rPr>
              <a:t>Other</a:t>
            </a:r>
            <a:r>
              <a:rPr lang="ja-JP" altLang="en-US" dirty="0">
                <a:latin typeface="Arial"/>
              </a:rPr>
              <a:t>”</a:t>
            </a:r>
            <a:r>
              <a:rPr lang="en-US" dirty="0">
                <a:latin typeface="Arial Narrow" charset="0"/>
              </a:rPr>
              <a:t> includes arrhythmia-related </a:t>
            </a:r>
            <a:r>
              <a:rPr lang="en-US" dirty="0" err="1">
                <a:latin typeface="Arial Narrow" charset="0"/>
              </a:rPr>
              <a:t>decompensation</a:t>
            </a:r>
            <a:r>
              <a:rPr lang="en-US" dirty="0">
                <a:latin typeface="Arial Narrow" charset="0"/>
              </a:rPr>
              <a:t>, pneumonia, distrust of physician, acute ischemia and infections.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523704-6610-994E-A5B7-0CC19143BB18}" type="datetimeFigureOut">
              <a:rPr lang="en-US" smtClean="0"/>
              <a:t>12/2/12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523704-6610-994E-A5B7-0CC19143BB18}" type="datetimeFigureOut">
              <a:rPr lang="en-US" smtClean="0"/>
              <a:t>12/2/12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F0FE2-6B4E-0C43-9582-15C4A75C1A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523704-6610-994E-A5B7-0CC19143BB18}" type="datetimeFigureOut">
              <a:rPr lang="en-US" smtClean="0"/>
              <a:t>12/2/12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F0FE2-6B4E-0C43-9582-15C4A75C1A8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33388" y="142875"/>
            <a:ext cx="8226425" cy="9429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8788" y="1343025"/>
            <a:ext cx="8226425" cy="4740275"/>
          </a:xfrm>
        </p:spPr>
        <p:txBody>
          <a:bodyPr/>
          <a:lstStyle/>
          <a:p>
            <a:endParaRPr lang="en-US"/>
          </a:p>
        </p:txBody>
      </p:sp>
    </p:spTree>
    <p:extLst>
      <p:ext uri="{BB962C8B-B14F-4D97-AF65-F5344CB8AC3E}">
        <p14:creationId xmlns:p14="http://schemas.microsoft.com/office/powerpoint/2010/main" val="3699158301"/>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523704-6610-994E-A5B7-0CC19143BB18}" type="datetimeFigureOut">
              <a:rPr lang="en-US" smtClean="0"/>
              <a:t>12/2/12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F0FE2-6B4E-0C43-9582-15C4A75C1A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523704-6610-994E-A5B7-0CC19143BB18}" type="datetimeFigureOut">
              <a:rPr lang="en-US" smtClean="0"/>
              <a:t>12/2/12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F0FE2-6B4E-0C43-9582-15C4A75C1A8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523704-6610-994E-A5B7-0CC19143BB18}" type="datetimeFigureOut">
              <a:rPr lang="en-US" smtClean="0"/>
              <a:t>12/2/12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F0FE2-6B4E-0C43-9582-15C4A75C1A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523704-6610-994E-A5B7-0CC19143BB18}" type="datetimeFigureOut">
              <a:rPr lang="en-US" smtClean="0"/>
              <a:t>12/2/12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0F0FE2-6B4E-0C43-9582-15C4A75C1A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523704-6610-994E-A5B7-0CC19143BB18}" type="datetimeFigureOut">
              <a:rPr lang="en-US" smtClean="0"/>
              <a:t>12/2/12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0F0FE2-6B4E-0C43-9582-15C4A75C1A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523704-6610-994E-A5B7-0CC19143BB18}" type="datetimeFigureOut">
              <a:rPr lang="en-US" smtClean="0"/>
              <a:t>12/2/12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0F0FE2-6B4E-0C43-9582-15C4A75C1A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23704-6610-994E-A5B7-0CC19143BB18}" type="datetimeFigureOut">
              <a:rPr lang="en-US" smtClean="0"/>
              <a:t>12/2/12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C523704-6610-994E-A5B7-0CC19143BB18}" type="datetimeFigureOut">
              <a:rPr lang="en-US" smtClean="0"/>
              <a:t>12/2/12</a:t>
            </a:fld>
            <a:endParaRPr lang="en-US"/>
          </a:p>
        </p:txBody>
      </p:sp>
      <p:sp>
        <p:nvSpPr>
          <p:cNvPr id="9" name="Slide Number Placeholder 8"/>
          <p:cNvSpPr>
            <a:spLocks noGrp="1"/>
          </p:cNvSpPr>
          <p:nvPr>
            <p:ph type="sldNum" sz="quarter" idx="11"/>
          </p:nvPr>
        </p:nvSpPr>
        <p:spPr/>
        <p:txBody>
          <a:bodyPr/>
          <a:lstStyle/>
          <a:p>
            <a:fld id="{8D0F0FE2-6B4E-0C43-9582-15C4A75C1A8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D0F0FE2-6B4E-0C43-9582-15C4A75C1A8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C523704-6610-994E-A5B7-0CC19143BB18}" type="datetimeFigureOut">
              <a:rPr lang="en-US" smtClean="0"/>
              <a:t>12/2/12</a:t>
            </a:fld>
            <a:endParaRPr lang="en-US"/>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sz="4000" dirty="0" smtClean="0"/>
              <a:t>Targeting CHF Readmission Rates Through Early Discharge Teaching &amp; Reinforcement in the CTICU / CCU</a:t>
            </a:r>
            <a:br>
              <a:rPr lang="en-US" sz="4000" dirty="0" smtClean="0"/>
            </a:br>
            <a:endParaRPr lang="en-US" sz="4000" dirty="0"/>
          </a:p>
        </p:txBody>
      </p:sp>
      <p:sp>
        <p:nvSpPr>
          <p:cNvPr id="3" name="Subtitle 2"/>
          <p:cNvSpPr>
            <a:spLocks noGrp="1"/>
          </p:cNvSpPr>
          <p:nvPr>
            <p:ph type="subTitle" idx="1"/>
          </p:nvPr>
        </p:nvSpPr>
        <p:spPr>
          <a:xfrm>
            <a:off x="685800" y="4104379"/>
            <a:ext cx="6461760" cy="1852994"/>
          </a:xfrm>
        </p:spPr>
        <p:txBody>
          <a:bodyPr>
            <a:normAutofit/>
          </a:bodyPr>
          <a:lstStyle/>
          <a:p>
            <a:endParaRPr lang="en-US" dirty="0"/>
          </a:p>
          <a:p>
            <a:r>
              <a:rPr lang="en-US" sz="3300" dirty="0" smtClean="0"/>
              <a:t>by</a:t>
            </a:r>
            <a:r>
              <a:rPr lang="en-US" sz="2800" dirty="0" smtClean="0"/>
              <a:t> </a:t>
            </a:r>
            <a:r>
              <a:rPr lang="en-US" sz="3000" dirty="0"/>
              <a:t>Anthony F. Robertson, RN, </a:t>
            </a:r>
            <a:endParaRPr lang="en-US" sz="3000" dirty="0" smtClean="0"/>
          </a:p>
          <a:p>
            <a:r>
              <a:rPr lang="en-US" sz="2200" dirty="0"/>
              <a:t>B</a:t>
            </a:r>
            <a:r>
              <a:rPr lang="en-US" sz="2200" dirty="0" smtClean="0"/>
              <a:t>accalaureate </a:t>
            </a:r>
            <a:r>
              <a:rPr lang="en-US" sz="2200" dirty="0"/>
              <a:t>P</a:t>
            </a:r>
            <a:r>
              <a:rPr lang="en-US" sz="2200" dirty="0" smtClean="0"/>
              <a:t>rogram nursing student </a:t>
            </a:r>
          </a:p>
          <a:p>
            <a:r>
              <a:rPr lang="en-US" sz="2200" dirty="0"/>
              <a:t>a</a:t>
            </a:r>
            <a:r>
              <a:rPr lang="en-US" sz="2200" dirty="0" smtClean="0"/>
              <a:t>t the New York City College of Technology</a:t>
            </a:r>
          </a:p>
          <a:p>
            <a:endParaRPr lang="en-US" sz="2800" dirty="0"/>
          </a:p>
        </p:txBody>
      </p:sp>
      <p:pic>
        <p:nvPicPr>
          <p:cNvPr id="5" name="Picture 4"/>
          <p:cNvPicPr>
            <a:picLocks noChangeAspect="1"/>
          </p:cNvPicPr>
          <p:nvPr/>
        </p:nvPicPr>
        <p:blipFill>
          <a:blip r:embed="rId2"/>
          <a:stretch>
            <a:fillRect/>
          </a:stretch>
        </p:blipFill>
        <p:spPr>
          <a:xfrm>
            <a:off x="419100" y="468822"/>
            <a:ext cx="1905000" cy="1130300"/>
          </a:xfrm>
          <a:prstGeom prst="rect">
            <a:avLst/>
          </a:prstGeom>
        </p:spPr>
      </p:pic>
      <p:pic>
        <p:nvPicPr>
          <p:cNvPr id="6" name="Picture 5"/>
          <p:cNvPicPr>
            <a:picLocks noChangeAspect="1"/>
          </p:cNvPicPr>
          <p:nvPr/>
        </p:nvPicPr>
        <p:blipFill>
          <a:blip r:embed="rId3"/>
          <a:stretch>
            <a:fillRect/>
          </a:stretch>
        </p:blipFill>
        <p:spPr>
          <a:xfrm>
            <a:off x="6212387" y="4104379"/>
            <a:ext cx="2017213" cy="2587320"/>
          </a:xfrm>
          <a:prstGeom prst="rect">
            <a:avLst/>
          </a:prstGeom>
        </p:spPr>
      </p:pic>
      <p:sp>
        <p:nvSpPr>
          <p:cNvPr id="8" name="TextBox 7"/>
          <p:cNvSpPr txBox="1"/>
          <p:nvPr/>
        </p:nvSpPr>
        <p:spPr>
          <a:xfrm>
            <a:off x="2324100" y="468822"/>
            <a:ext cx="3058726" cy="738664"/>
          </a:xfrm>
          <a:prstGeom prst="rect">
            <a:avLst/>
          </a:prstGeom>
          <a:noFill/>
        </p:spPr>
        <p:txBody>
          <a:bodyPr wrap="square" rtlCol="0">
            <a:spAutoFit/>
          </a:bodyPr>
          <a:lstStyle/>
          <a:p>
            <a:r>
              <a:rPr lang="en-US" sz="1400" dirty="0" smtClean="0"/>
              <a:t>University Hospital of</a:t>
            </a:r>
          </a:p>
          <a:p>
            <a:r>
              <a:rPr lang="en-US" sz="1400" dirty="0" smtClean="0"/>
              <a:t>Columbia University College</a:t>
            </a:r>
          </a:p>
          <a:p>
            <a:r>
              <a:rPr lang="en-US" sz="1400" dirty="0" smtClean="0"/>
              <a:t>Of Physicians &amp; Surgeons</a:t>
            </a:r>
            <a:endParaRPr lang="en-US" sz="1400" dirty="0"/>
          </a:p>
        </p:txBody>
      </p:sp>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9171" y="266823"/>
            <a:ext cx="2394607" cy="1498600"/>
          </a:xfrm>
          <a:prstGeom prst="rect">
            <a:avLst/>
          </a:prstGeom>
          <a:solidFill>
            <a:srgbClr val="3333CC"/>
          </a:solidFill>
        </p:spPr>
      </p:pic>
    </p:spTree>
    <p:extLst>
      <p:ext uri="{BB962C8B-B14F-4D97-AF65-F5344CB8AC3E}">
        <p14:creationId xmlns:p14="http://schemas.microsoft.com/office/powerpoint/2010/main" val="2425927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Repetition, Reinforcement, and Learning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smtClean="0"/>
              <a:t>“Any idea, plan, or purpose may be placed in the mind through repetition of thought.”</a:t>
            </a:r>
          </a:p>
          <a:p>
            <a:pPr marL="0" indent="0">
              <a:buNone/>
            </a:pPr>
            <a:r>
              <a:rPr lang="en-US" dirty="0"/>
              <a:t> </a:t>
            </a:r>
            <a:r>
              <a:rPr lang="en-US" dirty="0" smtClean="0"/>
              <a:t>                       - Napoleon Hill, American author</a:t>
            </a:r>
          </a:p>
          <a:p>
            <a:pPr marL="0" indent="0">
              <a:buNone/>
            </a:pPr>
            <a:endParaRPr lang="en-US" dirty="0" smtClean="0"/>
          </a:p>
          <a:p>
            <a:pPr marL="0" indent="0">
              <a:buNone/>
            </a:pPr>
            <a:r>
              <a:rPr lang="en-US" i="1" dirty="0" smtClean="0"/>
              <a:t>“Repetition of the same thought or physical action develops into a habit which, repeated frequently enough, becomes an automatic reflex.”</a:t>
            </a:r>
            <a:endParaRPr lang="en-US" i="1" dirty="0"/>
          </a:p>
          <a:p>
            <a:pPr marL="0" indent="0">
              <a:buNone/>
            </a:pPr>
            <a:r>
              <a:rPr lang="en-US" dirty="0" smtClean="0"/>
              <a:t>                        - Norman Vincent Peale, American writer</a:t>
            </a:r>
          </a:p>
          <a:p>
            <a:pPr marL="0" indent="0">
              <a:buNone/>
            </a:pPr>
            <a:endParaRPr lang="en-US" dirty="0"/>
          </a:p>
          <a:p>
            <a:pPr marL="0" indent="0">
              <a:buNone/>
            </a:pPr>
            <a:r>
              <a:rPr lang="en-US" u="sng" dirty="0" smtClean="0"/>
              <a:t>Hypothesis:</a:t>
            </a:r>
            <a:r>
              <a:rPr lang="en-US" dirty="0" smtClean="0"/>
              <a:t> If teaching is started early and reinforced throughout the hospital stay, patients and their caretakers are more likely to be active in managing their heart failure appropriately, which will likely assist in decreasing the readmission rate.</a:t>
            </a:r>
          </a:p>
          <a:p>
            <a:pPr marL="0" indent="0">
              <a:buNone/>
            </a:pPr>
            <a:endParaRPr lang="en-US" dirty="0"/>
          </a:p>
        </p:txBody>
      </p:sp>
    </p:spTree>
    <p:extLst>
      <p:ext uri="{BB962C8B-B14F-4D97-AF65-F5344CB8AC3E}">
        <p14:creationId xmlns:p14="http://schemas.microsoft.com/office/powerpoint/2010/main" val="1123364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467" y="254000"/>
            <a:ext cx="7543800" cy="2001308"/>
          </a:xfrm>
        </p:spPr>
        <p:txBody>
          <a:bodyPr/>
          <a:lstStyle/>
          <a:p>
            <a:r>
              <a:rPr lang="en-US" sz="4000" dirty="0" smtClean="0"/>
              <a:t>The CTICU / CCU RN’s role in helping to reduce Heart Failure readmissions</a:t>
            </a:r>
            <a:endParaRPr lang="en-US" sz="4000" dirty="0"/>
          </a:p>
        </p:txBody>
      </p:sp>
      <p:sp>
        <p:nvSpPr>
          <p:cNvPr id="3" name="Subtitle 2"/>
          <p:cNvSpPr>
            <a:spLocks noGrp="1"/>
          </p:cNvSpPr>
          <p:nvPr>
            <p:ph type="subTitle" idx="1"/>
          </p:nvPr>
        </p:nvSpPr>
        <p:spPr/>
        <p:txBody>
          <a:bodyPr/>
          <a:lstStyle/>
          <a:p>
            <a:endParaRPr lang="en-US"/>
          </a:p>
        </p:txBody>
      </p:sp>
      <p:pic>
        <p:nvPicPr>
          <p:cNvPr id="4" name="Picture 3" descr="st_ukes_hospit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55308"/>
            <a:ext cx="8452556" cy="4602692"/>
          </a:xfrm>
          <a:prstGeom prst="rect">
            <a:avLst/>
          </a:prstGeom>
        </p:spPr>
      </p:pic>
    </p:spTree>
    <p:extLst>
      <p:ext uri="{BB962C8B-B14F-4D97-AF65-F5344CB8AC3E}">
        <p14:creationId xmlns:p14="http://schemas.microsoft.com/office/powerpoint/2010/main" val="268999640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Recognize the CHF Patient</a:t>
            </a:r>
            <a:endParaRPr lang="en-US" dirty="0"/>
          </a:p>
        </p:txBody>
      </p:sp>
      <p:sp>
        <p:nvSpPr>
          <p:cNvPr id="3" name="Content Placeholder 2"/>
          <p:cNvSpPr>
            <a:spLocks noGrp="1"/>
          </p:cNvSpPr>
          <p:nvPr>
            <p:ph idx="1"/>
          </p:nvPr>
        </p:nvSpPr>
        <p:spPr/>
        <p:txBody>
          <a:bodyPr/>
          <a:lstStyle/>
          <a:p>
            <a:r>
              <a:rPr lang="en-US" dirty="0" smtClean="0"/>
              <a:t>When taking report to receive a patient, assess whether or not a patient has a primary OR secondary dx of heart failure. When the patient is on the unit, assess the chart for heart failure history.</a:t>
            </a:r>
          </a:p>
          <a:p>
            <a:r>
              <a:rPr lang="en-US" dirty="0" smtClean="0"/>
              <a:t>Once a patient is determined to have CHF, place a heart failure sticker in the chart, and have the outside of the chart labeled to recognize the patient as a CHF patient. </a:t>
            </a:r>
            <a:endParaRPr lang="en-US" dirty="0"/>
          </a:p>
          <a:p>
            <a:r>
              <a:rPr lang="en-US" dirty="0" smtClean="0"/>
              <a:t>The case manager for the heart failure team will be notified, so that the patient can be tracked throughout the hospital stay, and discharge planning specific to CHF can be coordinated when patient leaves the hospital (</a:t>
            </a:r>
            <a:r>
              <a:rPr lang="en-US" dirty="0" err="1" smtClean="0"/>
              <a:t>Eg</a:t>
            </a:r>
            <a:r>
              <a:rPr lang="en-US" dirty="0" smtClean="0"/>
              <a:t>. home care, follow up appointments)</a:t>
            </a:r>
            <a:endParaRPr lang="en-US" dirty="0"/>
          </a:p>
        </p:txBody>
      </p:sp>
    </p:spTree>
    <p:extLst>
      <p:ext uri="{BB962C8B-B14F-4D97-AF65-F5344CB8AC3E}">
        <p14:creationId xmlns:p14="http://schemas.microsoft.com/office/powerpoint/2010/main" val="31097040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Initiate teaching</a:t>
            </a:r>
            <a:endParaRPr lang="en-US" dirty="0"/>
          </a:p>
        </p:txBody>
      </p:sp>
      <p:sp>
        <p:nvSpPr>
          <p:cNvPr id="3" name="Content Placeholder 2"/>
          <p:cNvSpPr>
            <a:spLocks noGrp="1"/>
          </p:cNvSpPr>
          <p:nvPr>
            <p:ph idx="1"/>
          </p:nvPr>
        </p:nvSpPr>
        <p:spPr/>
        <p:txBody>
          <a:bodyPr/>
          <a:lstStyle/>
          <a:p>
            <a:r>
              <a:rPr lang="en-US" sz="2800" dirty="0" smtClean="0"/>
              <a:t>Assess and identify patient’s / family’s / caretaker’s readiness to learn, potential barriers to learning, and preferred learning style</a:t>
            </a:r>
          </a:p>
          <a:p>
            <a:r>
              <a:rPr lang="en-US" sz="2800" dirty="0" smtClean="0"/>
              <a:t>Begin teaching the patient, family, and / or caregiver about CHF (it is a good idea to use the CHF booklet as a guide)</a:t>
            </a:r>
          </a:p>
          <a:p>
            <a:r>
              <a:rPr lang="en-US" sz="2800" dirty="0" smtClean="0"/>
              <a:t>Provide the patient / family / caregiver with the CHF booklet</a:t>
            </a:r>
          </a:p>
          <a:p>
            <a:r>
              <a:rPr lang="en-US" sz="2800" dirty="0" smtClean="0"/>
              <a:t>Encourage persons taught to voice concerns and ask questions as they arise</a:t>
            </a:r>
            <a:endParaRPr lang="en-US" sz="2800" dirty="0"/>
          </a:p>
        </p:txBody>
      </p:sp>
    </p:spTree>
    <p:extLst>
      <p:ext uri="{BB962C8B-B14F-4D97-AF65-F5344CB8AC3E}">
        <p14:creationId xmlns:p14="http://schemas.microsoft.com/office/powerpoint/2010/main" val="4581130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Step 3: Transfer from CTICU / CCU to inpatient hospital unit</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Give patient CHF booklet,</a:t>
            </a:r>
            <a:r>
              <a:rPr lang="en-US" dirty="0"/>
              <a:t> </a:t>
            </a:r>
            <a:r>
              <a:rPr lang="en-US" dirty="0" smtClean="0"/>
              <a:t>if patient hasn’t been previously provided with one</a:t>
            </a:r>
          </a:p>
          <a:p>
            <a:r>
              <a:rPr lang="en-US" dirty="0" smtClean="0"/>
              <a:t>Assess patient education record; if CHF teaching was not started, initiate teaching. If CHF teaching was documented in the patient education record, reinforce teaching and assess retention of learning material.</a:t>
            </a:r>
          </a:p>
          <a:p>
            <a:r>
              <a:rPr lang="en-US" dirty="0" smtClean="0"/>
              <a:t>Have the patient / family / caregiver sign the </a:t>
            </a:r>
            <a:r>
              <a:rPr lang="en-US" b="1" dirty="0" smtClean="0"/>
              <a:t>Heart Failure Discharge Instructions </a:t>
            </a:r>
            <a:r>
              <a:rPr lang="en-US" dirty="0" smtClean="0"/>
              <a:t>sheet, located in the CHF booklet. Sign to witness the taught person’s signature.</a:t>
            </a:r>
          </a:p>
          <a:p>
            <a:r>
              <a:rPr lang="en-US" dirty="0" smtClean="0"/>
              <a:t>Place a copy of the signed </a:t>
            </a:r>
            <a:r>
              <a:rPr lang="en-US" b="1" dirty="0" smtClean="0"/>
              <a:t>Heart </a:t>
            </a:r>
            <a:r>
              <a:rPr lang="en-US" b="1" dirty="0"/>
              <a:t>Failure Discharge Instructions </a:t>
            </a:r>
            <a:r>
              <a:rPr lang="en-US" dirty="0" smtClean="0"/>
              <a:t>sheet in the CHF section of the patient’s chart.</a:t>
            </a:r>
          </a:p>
          <a:p>
            <a:r>
              <a:rPr lang="en-US" dirty="0" smtClean="0"/>
              <a:t>Document on the Transfer summary that CHF teaching was initiated (keep it simple- </a:t>
            </a:r>
            <a:r>
              <a:rPr lang="en-US" b="1" i="1" dirty="0" smtClean="0"/>
              <a:t>“CHF teaching started.”</a:t>
            </a:r>
            <a:r>
              <a:rPr lang="en-US" dirty="0" smtClean="0"/>
              <a:t>). This will promote further CHF teaching on the receiving inpatient unit.</a:t>
            </a:r>
          </a:p>
          <a:p>
            <a:r>
              <a:rPr lang="en-US" dirty="0" smtClean="0"/>
              <a:t>Have CHF case manager notified of patient’s whereabouts.</a:t>
            </a:r>
          </a:p>
          <a:p>
            <a:pPr marL="114300" indent="0">
              <a:buNone/>
            </a:pPr>
            <a:endParaRPr lang="en-US" dirty="0" smtClean="0"/>
          </a:p>
        </p:txBody>
      </p:sp>
    </p:spTree>
    <p:extLst>
      <p:ext uri="{BB962C8B-B14F-4D97-AF65-F5344CB8AC3E}">
        <p14:creationId xmlns:p14="http://schemas.microsoft.com/office/powerpoint/2010/main" val="10100801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3: Discharge from CTICU / CCU to home / skilled nursing facility</a:t>
            </a:r>
            <a:endParaRPr lang="en-US" sz="3600" dirty="0"/>
          </a:p>
        </p:txBody>
      </p:sp>
      <p:sp>
        <p:nvSpPr>
          <p:cNvPr id="3" name="Content Placeholder 2"/>
          <p:cNvSpPr>
            <a:spLocks noGrp="1"/>
          </p:cNvSpPr>
          <p:nvPr>
            <p:ph idx="1"/>
          </p:nvPr>
        </p:nvSpPr>
        <p:spPr/>
        <p:txBody>
          <a:bodyPr/>
          <a:lstStyle/>
          <a:p>
            <a:r>
              <a:rPr lang="en-US" dirty="0" smtClean="0">
                <a:solidFill>
                  <a:srgbClr val="008000"/>
                </a:solidFill>
              </a:rPr>
              <a:t>Have the Heart Failure case manager notified of the patient’s potential discharge </a:t>
            </a:r>
            <a:r>
              <a:rPr lang="en-US" dirty="0" smtClean="0">
                <a:solidFill>
                  <a:srgbClr val="FF0000"/>
                </a:solidFill>
              </a:rPr>
              <a:t>as early as possible </a:t>
            </a:r>
            <a:r>
              <a:rPr lang="en-US" dirty="0" smtClean="0">
                <a:solidFill>
                  <a:srgbClr val="008000"/>
                </a:solidFill>
              </a:rPr>
              <a:t>(to promote coordination of outside care, follow up visits)</a:t>
            </a:r>
          </a:p>
          <a:p>
            <a:r>
              <a:rPr lang="en-US" dirty="0" smtClean="0"/>
              <a:t>Assess </a:t>
            </a:r>
            <a:r>
              <a:rPr lang="en-US" dirty="0"/>
              <a:t>patient education record; if CHF teaching was not started, initiate teaching. If CHF teaching was documented in the patient education record, reinforce teaching and assess retention of learning material</a:t>
            </a:r>
            <a:r>
              <a:rPr lang="en-US" dirty="0" smtClean="0"/>
              <a:t>.</a:t>
            </a:r>
          </a:p>
          <a:p>
            <a:r>
              <a:rPr lang="en-US" dirty="0"/>
              <a:t>Encourage persons taught to voice concerns and ask </a:t>
            </a:r>
            <a:r>
              <a:rPr lang="en-US" dirty="0" smtClean="0"/>
              <a:t>questions.</a:t>
            </a:r>
          </a:p>
          <a:p>
            <a:r>
              <a:rPr lang="en-US" dirty="0"/>
              <a:t>Have the patient / family / caregiver sign the </a:t>
            </a:r>
            <a:r>
              <a:rPr lang="en-US" b="1" dirty="0"/>
              <a:t>Heart Failure Discharge Instructions </a:t>
            </a:r>
            <a:r>
              <a:rPr lang="en-US" dirty="0"/>
              <a:t>sheet, located in the CHF booklet. Sign to witness the taught person’s signature.</a:t>
            </a:r>
          </a:p>
          <a:p>
            <a:r>
              <a:rPr lang="en-US" dirty="0"/>
              <a:t>Place a copy in the CHF section of the patient’s chart</a:t>
            </a:r>
            <a:r>
              <a:rPr lang="en-US" dirty="0" smtClean="0"/>
              <a:t>.</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0464175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cmpd="sng">
            <a:solidFill>
              <a:srgbClr val="2F2B20"/>
            </a:solidFill>
          </a:ln>
        </p:spPr>
        <p:txBody>
          <a:bodyPr/>
          <a:lstStyle/>
          <a:p>
            <a:r>
              <a:rPr lang="en-US" sz="3200" dirty="0" smtClean="0"/>
              <a:t>Upon the patient’s departure, </a:t>
            </a:r>
            <a:br>
              <a:rPr lang="en-US" sz="3200" dirty="0" smtClean="0"/>
            </a:br>
            <a:r>
              <a:rPr lang="en-US" sz="3200" dirty="0" smtClean="0"/>
              <a:t>did you remember to…</a:t>
            </a:r>
            <a:endParaRPr lang="en-US" sz="3200" dirty="0"/>
          </a:p>
        </p:txBody>
      </p:sp>
      <p:sp>
        <p:nvSpPr>
          <p:cNvPr id="3" name="Content Placeholder 2"/>
          <p:cNvSpPr>
            <a:spLocks noGrp="1"/>
          </p:cNvSpPr>
          <p:nvPr>
            <p:ph sz="half" idx="1"/>
          </p:nvPr>
        </p:nvSpPr>
        <p:spPr>
          <a:xfrm>
            <a:off x="457200" y="1536192"/>
            <a:ext cx="3657600" cy="4319919"/>
          </a:xfrm>
          <a:ln w="38100" cmpd="sng">
            <a:solidFill>
              <a:schemeClr val="tx1"/>
            </a:solidFill>
          </a:ln>
        </p:spPr>
        <p:txBody>
          <a:bodyPr>
            <a:normAutofit lnSpcReduction="10000"/>
          </a:bodyPr>
          <a:lstStyle/>
          <a:p>
            <a:pPr marL="114300" indent="0">
              <a:buNone/>
            </a:pPr>
            <a:r>
              <a:rPr lang="en-US" sz="2000" b="1" u="sng" dirty="0" smtClean="0"/>
              <a:t>Transfer To Inpatient Unit</a:t>
            </a:r>
          </a:p>
          <a:p>
            <a:pPr>
              <a:buClr>
                <a:srgbClr val="008000"/>
              </a:buClr>
              <a:buFont typeface="Wingdings" charset="2"/>
              <a:buChar char="ü"/>
            </a:pPr>
            <a:r>
              <a:rPr lang="en-US" sz="2000" dirty="0" smtClean="0"/>
              <a:t>Give patient CHF booklet?</a:t>
            </a:r>
          </a:p>
          <a:p>
            <a:pPr>
              <a:buClr>
                <a:srgbClr val="008000"/>
              </a:buClr>
              <a:buFont typeface="Wingdings" charset="2"/>
              <a:buChar char="ü"/>
            </a:pPr>
            <a:r>
              <a:rPr lang="en-US" sz="2000" dirty="0" smtClean="0"/>
              <a:t>Initiate and/or reinforce CHF teaching?</a:t>
            </a:r>
          </a:p>
          <a:p>
            <a:pPr>
              <a:buClr>
                <a:srgbClr val="008000"/>
              </a:buClr>
              <a:buFont typeface="Wingdings" charset="2"/>
              <a:buChar char="ü"/>
            </a:pPr>
            <a:r>
              <a:rPr lang="en-US" sz="2000" dirty="0" smtClean="0"/>
              <a:t>Encourage questions and/or concerns?</a:t>
            </a:r>
          </a:p>
          <a:p>
            <a:pPr>
              <a:buClr>
                <a:srgbClr val="008000"/>
              </a:buClr>
              <a:buFont typeface="Wingdings" charset="2"/>
              <a:buChar char="ü"/>
            </a:pPr>
            <a:r>
              <a:rPr lang="en-US" sz="2000" dirty="0" smtClean="0"/>
              <a:t>Have </a:t>
            </a:r>
            <a:r>
              <a:rPr lang="en-US" sz="2000" b="1" dirty="0" smtClean="0"/>
              <a:t>Heart Failure Discharge Instructions</a:t>
            </a:r>
            <a:r>
              <a:rPr lang="en-US" sz="2000" dirty="0" smtClean="0"/>
              <a:t> sheet signed by patient/family/caregiver?</a:t>
            </a:r>
          </a:p>
          <a:p>
            <a:pPr>
              <a:buClr>
                <a:srgbClr val="008000"/>
              </a:buClr>
              <a:buFont typeface="Wingdings" charset="2"/>
              <a:buChar char="ü"/>
            </a:pPr>
            <a:r>
              <a:rPr lang="en-US" sz="2000" dirty="0" smtClean="0"/>
              <a:t>Place a copy in the CHF section of the chart?</a:t>
            </a:r>
          </a:p>
          <a:p>
            <a:pPr>
              <a:buClr>
                <a:srgbClr val="008000"/>
              </a:buClr>
              <a:buFont typeface="Wingdings" charset="2"/>
              <a:buChar char="ü"/>
            </a:pPr>
            <a:r>
              <a:rPr lang="en-US" sz="2000" dirty="0" smtClean="0"/>
              <a:t>Have the CHF case manager notified of the patient’s transfer whereabouts?</a:t>
            </a:r>
          </a:p>
          <a:p>
            <a:pPr>
              <a:buClr>
                <a:srgbClr val="008000"/>
              </a:buClr>
              <a:buFont typeface="Wingdings" charset="2"/>
              <a:buChar char="ü"/>
            </a:pPr>
            <a:endParaRPr lang="en-US" sz="2000" dirty="0" smtClean="0"/>
          </a:p>
        </p:txBody>
      </p:sp>
      <p:sp>
        <p:nvSpPr>
          <p:cNvPr id="4" name="Content Placeholder 3"/>
          <p:cNvSpPr>
            <a:spLocks noGrp="1"/>
          </p:cNvSpPr>
          <p:nvPr>
            <p:ph sz="half" idx="2"/>
          </p:nvPr>
        </p:nvSpPr>
        <p:spPr>
          <a:xfrm>
            <a:off x="4419600" y="1536191"/>
            <a:ext cx="3657600" cy="4319919"/>
          </a:xfrm>
          <a:ln w="38100" cmpd="sng">
            <a:solidFill>
              <a:schemeClr val="tx1"/>
            </a:solidFill>
          </a:ln>
        </p:spPr>
        <p:txBody>
          <a:bodyPr>
            <a:normAutofit lnSpcReduction="10000"/>
          </a:bodyPr>
          <a:lstStyle/>
          <a:p>
            <a:pPr marL="114300" indent="0">
              <a:buNone/>
            </a:pPr>
            <a:r>
              <a:rPr lang="en-US" sz="2000" b="1" u="sng" dirty="0" smtClean="0"/>
              <a:t>Discharge to Home or Skilled Nursing Facility</a:t>
            </a:r>
            <a:endParaRPr lang="en-US" sz="2000" dirty="0" smtClean="0"/>
          </a:p>
          <a:p>
            <a:pPr>
              <a:buClr>
                <a:srgbClr val="008000"/>
              </a:buClr>
              <a:buFont typeface="Wingdings" charset="2"/>
              <a:buChar char="ü"/>
            </a:pPr>
            <a:r>
              <a:rPr lang="en-US" sz="2000" dirty="0" smtClean="0"/>
              <a:t>Have CHF case manager notified of discharge order?</a:t>
            </a:r>
          </a:p>
          <a:p>
            <a:pPr>
              <a:buClr>
                <a:srgbClr val="008000"/>
              </a:buClr>
              <a:buFont typeface="Wingdings" charset="2"/>
              <a:buChar char="ü"/>
            </a:pPr>
            <a:r>
              <a:rPr lang="en-US" sz="2000" dirty="0"/>
              <a:t>Initiate and/or reinforce CHF teaching</a:t>
            </a:r>
            <a:r>
              <a:rPr lang="en-US" sz="2000" dirty="0" smtClean="0"/>
              <a:t>?</a:t>
            </a:r>
          </a:p>
          <a:p>
            <a:pPr>
              <a:buClr>
                <a:srgbClr val="008000"/>
              </a:buClr>
              <a:buFont typeface="Wingdings" charset="2"/>
              <a:buChar char="ü"/>
            </a:pPr>
            <a:r>
              <a:rPr lang="en-US" sz="2000" dirty="0" smtClean="0"/>
              <a:t>Encourage </a:t>
            </a:r>
            <a:r>
              <a:rPr lang="en-US" sz="2000" dirty="0"/>
              <a:t>questions and/or concerns?</a:t>
            </a:r>
          </a:p>
          <a:p>
            <a:pPr>
              <a:buClr>
                <a:srgbClr val="008000"/>
              </a:buClr>
              <a:buFont typeface="Wingdings" charset="2"/>
              <a:buChar char="ü"/>
            </a:pPr>
            <a:r>
              <a:rPr lang="en-US" sz="2000" dirty="0"/>
              <a:t>Have </a:t>
            </a:r>
            <a:r>
              <a:rPr lang="en-US" sz="2000" b="1" dirty="0"/>
              <a:t>Heart Failure Discharge Instructions</a:t>
            </a:r>
            <a:r>
              <a:rPr lang="en-US" sz="2000" dirty="0"/>
              <a:t> sheet signed by patient/family/caregiver?</a:t>
            </a:r>
          </a:p>
          <a:p>
            <a:pPr>
              <a:buClr>
                <a:srgbClr val="008000"/>
              </a:buClr>
              <a:buFont typeface="Wingdings" charset="2"/>
              <a:buChar char="ü"/>
            </a:pPr>
            <a:r>
              <a:rPr lang="en-US" sz="2000" dirty="0"/>
              <a:t>Place a copy in the CHF section of the chart?</a:t>
            </a:r>
          </a:p>
          <a:p>
            <a:pPr>
              <a:buClr>
                <a:srgbClr val="008000"/>
              </a:buClr>
              <a:buFont typeface="Wingdings" charset="2"/>
              <a:buChar char="ü"/>
            </a:pPr>
            <a:endParaRPr lang="en-US" sz="2000" dirty="0"/>
          </a:p>
        </p:txBody>
      </p:sp>
      <p:pic>
        <p:nvPicPr>
          <p:cNvPr id="6" name="Picture 5" descr="thinking-smile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2667" y="381000"/>
            <a:ext cx="2215443" cy="992893"/>
          </a:xfrm>
          <a:prstGeom prst="rect">
            <a:avLst/>
          </a:prstGeom>
        </p:spPr>
      </p:pic>
    </p:spTree>
    <p:extLst>
      <p:ext uri="{BB962C8B-B14F-4D97-AF65-F5344CB8AC3E}">
        <p14:creationId xmlns:p14="http://schemas.microsoft.com/office/powerpoint/2010/main" val="41539156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One more thing to look out for…</a:t>
            </a:r>
            <a:endParaRPr lang="en-US" sz="3200" dirty="0"/>
          </a:p>
        </p:txBody>
      </p:sp>
      <p:pic>
        <p:nvPicPr>
          <p:cNvPr id="3" name="Picture 2" descr="look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5443" y="274638"/>
            <a:ext cx="2215445" cy="1890889"/>
          </a:xfrm>
          <a:prstGeom prst="rect">
            <a:avLst/>
          </a:prstGeom>
        </p:spPr>
      </p:pic>
      <p:sp>
        <p:nvSpPr>
          <p:cNvPr id="6" name="TextBox 5"/>
          <p:cNvSpPr txBox="1"/>
          <p:nvPr/>
        </p:nvSpPr>
        <p:spPr>
          <a:xfrm>
            <a:off x="287867" y="2165527"/>
            <a:ext cx="7789333" cy="4524315"/>
          </a:xfrm>
          <a:prstGeom prst="rect">
            <a:avLst/>
          </a:prstGeom>
          <a:noFill/>
        </p:spPr>
        <p:txBody>
          <a:bodyPr wrap="square" rtlCol="0">
            <a:spAutoFit/>
          </a:bodyPr>
          <a:lstStyle/>
          <a:p>
            <a:r>
              <a:rPr lang="en-US" sz="2400" u="sng" dirty="0" smtClean="0"/>
              <a:t>When a patient is being discharged home or to a skilled nursing facility, question the physician if the patient’s discharge orders do not contain:</a:t>
            </a:r>
            <a:endParaRPr lang="en-US" sz="2400" u="sng" dirty="0"/>
          </a:p>
          <a:p>
            <a:pPr marL="342900" indent="-342900">
              <a:buFont typeface="Arial"/>
              <a:buChar char="•"/>
            </a:pPr>
            <a:endParaRPr lang="en-US" sz="2400" dirty="0" smtClean="0"/>
          </a:p>
          <a:p>
            <a:pPr marL="342900" indent="-342900">
              <a:buFont typeface="Arial"/>
              <a:buChar char="•"/>
            </a:pPr>
            <a:r>
              <a:rPr lang="en-US" sz="2400" dirty="0" smtClean="0"/>
              <a:t>A discharge prescription for an Angiotensin-Converting    </a:t>
            </a:r>
          </a:p>
          <a:p>
            <a:r>
              <a:rPr lang="en-US" sz="2400" dirty="0"/>
              <a:t> </a:t>
            </a:r>
            <a:r>
              <a:rPr lang="en-US" sz="2400" dirty="0" smtClean="0"/>
              <a:t>           Enzyme (ACE) Inhibitor </a:t>
            </a:r>
            <a:r>
              <a:rPr lang="en-US" sz="2400" b="1" dirty="0" smtClean="0"/>
              <a:t>OR</a:t>
            </a:r>
            <a:r>
              <a:rPr lang="en-US" sz="2400" dirty="0" smtClean="0"/>
              <a:t> an Angiotensin II Receptor </a:t>
            </a:r>
          </a:p>
          <a:p>
            <a:r>
              <a:rPr lang="en-US" sz="2400" dirty="0"/>
              <a:t> </a:t>
            </a:r>
            <a:r>
              <a:rPr lang="en-US" sz="2400" dirty="0" smtClean="0"/>
              <a:t>           Blocker (ARB)</a:t>
            </a:r>
          </a:p>
          <a:p>
            <a:r>
              <a:rPr lang="en-US" sz="2400" dirty="0" smtClean="0"/>
              <a:t>                       - Effective in managing CHF</a:t>
            </a:r>
          </a:p>
          <a:p>
            <a:r>
              <a:rPr lang="en-US" sz="2400" dirty="0"/>
              <a:t> </a:t>
            </a:r>
            <a:r>
              <a:rPr lang="en-US" sz="2400" dirty="0" smtClean="0"/>
              <a:t>                      - generic name suffix for ACE inhibitors (“-</a:t>
            </a:r>
            <a:r>
              <a:rPr lang="en-US" sz="2400" dirty="0" err="1" smtClean="0"/>
              <a:t>ril</a:t>
            </a:r>
            <a:r>
              <a:rPr lang="en-US" sz="2400" dirty="0" smtClean="0"/>
              <a:t>”)</a:t>
            </a:r>
          </a:p>
          <a:p>
            <a:r>
              <a:rPr lang="en-US" sz="2400" dirty="0"/>
              <a:t> </a:t>
            </a:r>
            <a:r>
              <a:rPr lang="en-US" sz="2400" dirty="0" smtClean="0"/>
              <a:t>                      - generic name suffix for ARB’s (“-</a:t>
            </a:r>
            <a:r>
              <a:rPr lang="en-US" sz="2400" dirty="0" err="1" smtClean="0"/>
              <a:t>sartan</a:t>
            </a:r>
            <a:r>
              <a:rPr lang="en-US" sz="2400" dirty="0" smtClean="0"/>
              <a:t>”)</a:t>
            </a:r>
          </a:p>
          <a:p>
            <a:pPr marL="342900" indent="-342900">
              <a:buFont typeface="Arial"/>
              <a:buChar char="•"/>
            </a:pPr>
            <a:r>
              <a:rPr lang="en-US" sz="2400" dirty="0" smtClean="0"/>
              <a:t>A discharge prescription for a diuretic</a:t>
            </a:r>
          </a:p>
          <a:p>
            <a:pPr marL="342900" indent="-342900">
              <a:buFont typeface="Arial"/>
              <a:buChar char="•"/>
            </a:pPr>
            <a:r>
              <a:rPr lang="en-US" sz="2400" dirty="0" smtClean="0"/>
              <a:t>A follow up cardiology appointment </a:t>
            </a:r>
            <a:r>
              <a:rPr lang="en-US" sz="2400" b="1" dirty="0" smtClean="0"/>
              <a:t>WITHIN 7 DAYS</a:t>
            </a:r>
            <a:endParaRPr lang="en-US" sz="2400" dirty="0"/>
          </a:p>
        </p:txBody>
      </p:sp>
    </p:spTree>
    <p:extLst>
      <p:ext uri="{BB962C8B-B14F-4D97-AF65-F5344CB8AC3E}">
        <p14:creationId xmlns:p14="http://schemas.microsoft.com/office/powerpoint/2010/main" val="3776153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_e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9722" y="1587500"/>
            <a:ext cx="4940300" cy="3670300"/>
          </a:xfrm>
          <a:prstGeom prst="rect">
            <a:avLst/>
          </a:prstGeom>
        </p:spPr>
      </p:pic>
    </p:spTree>
    <p:extLst>
      <p:ext uri="{BB962C8B-B14F-4D97-AF65-F5344CB8AC3E}">
        <p14:creationId xmlns:p14="http://schemas.microsoft.com/office/powerpoint/2010/main" val="2336192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CHF Readmission rates as a Core Measure</a:t>
            </a:r>
            <a:endParaRPr lang="en-US" dirty="0"/>
          </a:p>
        </p:txBody>
      </p:sp>
      <p:sp>
        <p:nvSpPr>
          <p:cNvPr id="3" name="Content Placeholder 2"/>
          <p:cNvSpPr>
            <a:spLocks noGrp="1"/>
          </p:cNvSpPr>
          <p:nvPr>
            <p:ph idx="1"/>
          </p:nvPr>
        </p:nvSpPr>
        <p:spPr/>
        <p:txBody>
          <a:bodyPr>
            <a:normAutofit/>
          </a:bodyPr>
          <a:lstStyle/>
          <a:p>
            <a:r>
              <a:rPr lang="en-US" dirty="0" smtClean="0"/>
              <a:t>Readmission rates for heart failure patients are a Center for Medicare &amp; Medicaid and Joint Commission core </a:t>
            </a:r>
            <a:r>
              <a:rPr lang="en-US" dirty="0" smtClean="0"/>
              <a:t>measure</a:t>
            </a:r>
            <a:endParaRPr lang="en-US" dirty="0" smtClean="0"/>
          </a:p>
          <a:p>
            <a:r>
              <a:rPr lang="en-US" dirty="0" smtClean="0"/>
              <a:t>The rate of patients discharged from the hospital that are being readmitted to the hospital with a dx of heart failure within 30 days has been on the rise nationally</a:t>
            </a:r>
          </a:p>
          <a:p>
            <a:r>
              <a:rPr lang="en-US" dirty="0" smtClean="0"/>
              <a:t>Frequent hospitalizations = Increased costs to insurances (</a:t>
            </a:r>
            <a:r>
              <a:rPr lang="en-US" dirty="0" err="1" smtClean="0"/>
              <a:t>Eg</a:t>
            </a:r>
            <a:r>
              <a:rPr lang="en-US" dirty="0" smtClean="0"/>
              <a:t>. Medicare)</a:t>
            </a:r>
          </a:p>
          <a:p>
            <a:r>
              <a:rPr lang="en-US" dirty="0" smtClean="0"/>
              <a:t>Due to the billions of dollars being spent on CHF readmissions, Medicare has taken the initiative to penalize facilities with CHF readmission rates that are higher than the national average</a:t>
            </a:r>
          </a:p>
          <a:p>
            <a:r>
              <a:rPr lang="en-US" dirty="0" smtClean="0"/>
              <a:t>Other insurance providers plan to follow suit with Medicare’s initiative</a:t>
            </a:r>
            <a:endParaRPr lang="en-US" dirty="0"/>
          </a:p>
        </p:txBody>
      </p:sp>
    </p:spTree>
    <p:extLst>
      <p:ext uri="{BB962C8B-B14F-4D97-AF65-F5344CB8AC3E}">
        <p14:creationId xmlns:p14="http://schemas.microsoft.com/office/powerpoint/2010/main" val="706172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CHF Readmission rates as a Core Measure (cont’d)</a:t>
            </a:r>
            <a:endParaRPr lang="en-US" dirty="0"/>
          </a:p>
        </p:txBody>
      </p:sp>
      <p:sp>
        <p:nvSpPr>
          <p:cNvPr id="3" name="Content Placeholder 2"/>
          <p:cNvSpPr>
            <a:spLocks noGrp="1"/>
          </p:cNvSpPr>
          <p:nvPr>
            <p:ph idx="1"/>
          </p:nvPr>
        </p:nvSpPr>
        <p:spPr/>
        <p:txBody>
          <a:bodyPr>
            <a:normAutofit/>
          </a:bodyPr>
          <a:lstStyle/>
          <a:p>
            <a:r>
              <a:rPr lang="en-US" dirty="0" smtClean="0"/>
              <a:t>Increased CHF readmission rates within 30 days        Medicare ceases to reimburse hospital for readmissions         Hospital loses money          Potential consequences of revenue loss (downsizing, layoffs, closing of hospital)</a:t>
            </a:r>
          </a:p>
          <a:p>
            <a:pPr marL="0" indent="0">
              <a:buNone/>
            </a:pPr>
            <a:r>
              <a:rPr lang="en-US" dirty="0"/>
              <a:t> </a:t>
            </a:r>
            <a:r>
              <a:rPr lang="en-US" dirty="0" smtClean="0"/>
              <a:t>   </a:t>
            </a:r>
          </a:p>
          <a:p>
            <a:pPr marL="0" indent="0">
              <a:buNone/>
            </a:pPr>
            <a:endParaRPr lang="en-US" dirty="0" smtClean="0"/>
          </a:p>
          <a:p>
            <a:pPr marL="0" indent="0">
              <a:buNone/>
            </a:pPr>
            <a:r>
              <a:rPr lang="en-US" dirty="0"/>
              <a:t> </a:t>
            </a:r>
            <a:r>
              <a:rPr lang="en-US" dirty="0" smtClean="0"/>
              <a:t>               </a:t>
            </a:r>
            <a:endParaRPr lang="en-US" dirty="0"/>
          </a:p>
        </p:txBody>
      </p:sp>
      <p:pic>
        <p:nvPicPr>
          <p:cNvPr id="9" name="Picture 8"/>
          <p:cNvPicPr>
            <a:picLocks noChangeAspect="1"/>
          </p:cNvPicPr>
          <p:nvPr/>
        </p:nvPicPr>
        <p:blipFill>
          <a:blip r:embed="rId2"/>
          <a:stretch>
            <a:fillRect/>
          </a:stretch>
        </p:blipFill>
        <p:spPr>
          <a:xfrm>
            <a:off x="2532881" y="3460490"/>
            <a:ext cx="3109468" cy="2641600"/>
          </a:xfrm>
          <a:prstGeom prst="rect">
            <a:avLst/>
          </a:prstGeom>
        </p:spPr>
      </p:pic>
      <p:sp>
        <p:nvSpPr>
          <p:cNvPr id="12" name="Right Arrow 11"/>
          <p:cNvSpPr/>
          <p:nvPr/>
        </p:nvSpPr>
        <p:spPr>
          <a:xfrm>
            <a:off x="6320284" y="1735729"/>
            <a:ext cx="435570" cy="210437"/>
          </a:xfrm>
          <a:prstGeom prst="rightArrow">
            <a:avLst>
              <a:gd name="adj1" fmla="val 56239"/>
              <a:gd name="adj2" fmla="val 5000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6140037" y="2098566"/>
            <a:ext cx="435570" cy="210437"/>
          </a:xfrm>
          <a:prstGeom prst="rightArrow">
            <a:avLst>
              <a:gd name="adj1" fmla="val 56239"/>
              <a:gd name="adj2" fmla="val 5000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2411918" y="2391113"/>
            <a:ext cx="435570" cy="210437"/>
          </a:xfrm>
          <a:prstGeom prst="rightArrow">
            <a:avLst>
              <a:gd name="adj1" fmla="val 56239"/>
              <a:gd name="adj2" fmla="val 5000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4097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CHF Readmission rates as a Core Measure (cont’d)</a:t>
            </a:r>
            <a:endParaRPr lang="en-US" dirty="0"/>
          </a:p>
        </p:txBody>
      </p:sp>
      <p:sp>
        <p:nvSpPr>
          <p:cNvPr id="3" name="Content Placeholder 2"/>
          <p:cNvSpPr>
            <a:spLocks noGrp="1"/>
          </p:cNvSpPr>
          <p:nvPr>
            <p:ph idx="1"/>
          </p:nvPr>
        </p:nvSpPr>
        <p:spPr/>
        <p:txBody>
          <a:bodyPr>
            <a:normAutofit/>
          </a:bodyPr>
          <a:lstStyle/>
          <a:p>
            <a:r>
              <a:rPr lang="en-US" dirty="0" smtClean="0"/>
              <a:t>As of May 2011, the U.S. National </a:t>
            </a:r>
            <a:r>
              <a:rPr lang="en-US" dirty="0"/>
              <a:t>R</a:t>
            </a:r>
            <a:r>
              <a:rPr lang="en-US" dirty="0" smtClean="0"/>
              <a:t>ate of 30-day Heart </a:t>
            </a:r>
            <a:r>
              <a:rPr lang="en-US" dirty="0"/>
              <a:t>F</a:t>
            </a:r>
            <a:r>
              <a:rPr lang="en-US" dirty="0" smtClean="0"/>
              <a:t>ailure readmission is 24.7%</a:t>
            </a:r>
          </a:p>
          <a:p>
            <a:r>
              <a:rPr lang="en-US" dirty="0" smtClean="0"/>
              <a:t>As of May 2011, St. Luke’s-Roosevelt’s 30-day Heart Failure readmission rate is </a:t>
            </a:r>
            <a:r>
              <a:rPr lang="en-US" dirty="0" smtClean="0">
                <a:solidFill>
                  <a:srgbClr val="FF0000"/>
                </a:solidFill>
              </a:rPr>
              <a:t>31.3%</a:t>
            </a:r>
            <a:r>
              <a:rPr lang="en-US" dirty="0" smtClean="0"/>
              <a:t>, which places the hospital at risk of losing revenue</a:t>
            </a:r>
          </a:p>
          <a:p>
            <a:r>
              <a:rPr lang="en-US" dirty="0" smtClean="0"/>
              <a:t>Currently, St. Luke’s-Roosevelt has the highest rate of 30-Day Heart Failure in comparison to neighboring hospitals</a:t>
            </a:r>
            <a:endParaRPr lang="en-US" dirty="0"/>
          </a:p>
        </p:txBody>
      </p:sp>
    </p:spTree>
    <p:extLst>
      <p:ext uri="{BB962C8B-B14F-4D97-AF65-F5344CB8AC3E}">
        <p14:creationId xmlns:p14="http://schemas.microsoft.com/office/powerpoint/2010/main" val="3779437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58114" name="Rectangle 2"/>
          <p:cNvSpPr>
            <a:spLocks noGrp="1" noChangeArrowheads="1"/>
          </p:cNvSpPr>
          <p:nvPr>
            <p:ph type="title"/>
          </p:nvPr>
        </p:nvSpPr>
        <p:spPr>
          <a:xfrm>
            <a:off x="521923" y="0"/>
            <a:ext cx="6902143" cy="1085850"/>
          </a:xfrm>
        </p:spPr>
        <p:txBody>
          <a:bodyPr>
            <a:normAutofit/>
          </a:bodyPr>
          <a:lstStyle/>
          <a:p>
            <a:pPr>
              <a:defRPr/>
            </a:pPr>
            <a:r>
              <a:rPr lang="en-US" sz="3200" b="1" dirty="0" smtClean="0">
                <a:solidFill>
                  <a:srgbClr val="080808"/>
                </a:solidFill>
                <a:cs typeface="+mj-cs"/>
              </a:rPr>
              <a:t>Rate of 30-day readmission</a:t>
            </a:r>
            <a:br>
              <a:rPr lang="en-US" sz="3200" b="1" dirty="0" smtClean="0">
                <a:solidFill>
                  <a:srgbClr val="080808"/>
                </a:solidFill>
                <a:cs typeface="+mj-cs"/>
              </a:rPr>
            </a:br>
            <a:r>
              <a:rPr lang="en-US" sz="3200" b="1" dirty="0" smtClean="0">
                <a:solidFill>
                  <a:srgbClr val="080808"/>
                </a:solidFill>
                <a:cs typeface="+mj-cs"/>
              </a:rPr>
              <a:t> for Heart Failure</a:t>
            </a:r>
          </a:p>
        </p:txBody>
      </p:sp>
      <p:sp>
        <p:nvSpPr>
          <p:cNvPr id="7258115" name="Rectangle 3"/>
          <p:cNvSpPr>
            <a:spLocks noGrp="1" noChangeArrowheads="1"/>
          </p:cNvSpPr>
          <p:nvPr>
            <p:ph idx="1"/>
          </p:nvPr>
        </p:nvSpPr>
        <p:spPr>
          <a:xfrm>
            <a:off x="355600" y="1179512"/>
            <a:ext cx="7678738" cy="4520055"/>
          </a:xfrm>
          <a:ln>
            <a:solidFill>
              <a:schemeClr val="tx1"/>
            </a:solidFill>
          </a:ln>
        </p:spPr>
        <p:txBody>
          <a:bodyPr/>
          <a:lstStyle/>
          <a:p>
            <a:pPr>
              <a:lnSpc>
                <a:spcPct val="70000"/>
              </a:lnSpc>
              <a:spcBef>
                <a:spcPct val="45000"/>
              </a:spcBef>
              <a:defRPr/>
            </a:pPr>
            <a:r>
              <a:rPr lang="en-US" dirty="0" smtClean="0">
                <a:solidFill>
                  <a:srgbClr val="FF0000"/>
                </a:solidFill>
                <a:cs typeface="+mn-cs"/>
              </a:rPr>
              <a:t>St. Luke’s Roosevelt                 31.3%</a:t>
            </a:r>
          </a:p>
          <a:p>
            <a:pPr>
              <a:lnSpc>
                <a:spcPct val="70000"/>
              </a:lnSpc>
              <a:spcBef>
                <a:spcPct val="45000"/>
              </a:spcBef>
              <a:defRPr/>
            </a:pPr>
            <a:r>
              <a:rPr lang="en-US" dirty="0" smtClean="0">
                <a:solidFill>
                  <a:srgbClr val="080808"/>
                </a:solidFill>
                <a:cs typeface="+mn-cs"/>
              </a:rPr>
              <a:t>Bellevue                                     30.6%</a:t>
            </a:r>
          </a:p>
          <a:p>
            <a:pPr>
              <a:lnSpc>
                <a:spcPct val="70000"/>
              </a:lnSpc>
              <a:spcBef>
                <a:spcPct val="45000"/>
              </a:spcBef>
              <a:defRPr/>
            </a:pPr>
            <a:r>
              <a:rPr lang="en-US" dirty="0" smtClean="0">
                <a:solidFill>
                  <a:srgbClr val="080808"/>
                </a:solidFill>
                <a:cs typeface="+mn-cs"/>
              </a:rPr>
              <a:t>Mount Sinai		               29.8%</a:t>
            </a:r>
          </a:p>
          <a:p>
            <a:pPr>
              <a:lnSpc>
                <a:spcPct val="70000"/>
              </a:lnSpc>
              <a:spcBef>
                <a:spcPct val="45000"/>
              </a:spcBef>
              <a:defRPr/>
            </a:pPr>
            <a:r>
              <a:rPr lang="en-US" dirty="0" smtClean="0">
                <a:solidFill>
                  <a:srgbClr val="080808"/>
                </a:solidFill>
                <a:cs typeface="+mn-cs"/>
              </a:rPr>
              <a:t>New York-Presbyterian           26.7%</a:t>
            </a:r>
          </a:p>
          <a:p>
            <a:pPr>
              <a:lnSpc>
                <a:spcPct val="70000"/>
              </a:lnSpc>
              <a:spcBef>
                <a:spcPct val="45000"/>
              </a:spcBef>
              <a:defRPr/>
            </a:pPr>
            <a:r>
              <a:rPr lang="en-US" dirty="0" smtClean="0">
                <a:solidFill>
                  <a:srgbClr val="080808"/>
                </a:solidFill>
                <a:cs typeface="+mn-cs"/>
              </a:rPr>
              <a:t>Beth Israel Medical Center     29.5%</a:t>
            </a:r>
          </a:p>
          <a:p>
            <a:pPr>
              <a:lnSpc>
                <a:spcPct val="70000"/>
              </a:lnSpc>
              <a:spcBef>
                <a:spcPct val="45000"/>
              </a:spcBef>
              <a:defRPr/>
            </a:pPr>
            <a:r>
              <a:rPr lang="en-US" dirty="0" smtClean="0">
                <a:solidFill>
                  <a:srgbClr val="008000"/>
                </a:solidFill>
                <a:cs typeface="+mn-cs"/>
              </a:rPr>
              <a:t>US </a:t>
            </a:r>
            <a:r>
              <a:rPr lang="en-US" dirty="0">
                <a:solidFill>
                  <a:srgbClr val="008000"/>
                </a:solidFill>
              </a:rPr>
              <a:t>n</a:t>
            </a:r>
            <a:r>
              <a:rPr lang="en-US" dirty="0" smtClean="0">
                <a:solidFill>
                  <a:srgbClr val="008000"/>
                </a:solidFill>
                <a:cs typeface="+mn-cs"/>
              </a:rPr>
              <a:t>ational rate                        24.7% </a:t>
            </a:r>
          </a:p>
          <a:p>
            <a:pPr>
              <a:lnSpc>
                <a:spcPct val="70000"/>
              </a:lnSpc>
              <a:spcBef>
                <a:spcPct val="45000"/>
              </a:spcBef>
              <a:defRPr/>
            </a:pPr>
            <a:r>
              <a:rPr lang="en-US" dirty="0" smtClean="0">
                <a:solidFill>
                  <a:srgbClr val="080808"/>
                </a:solidFill>
                <a:cs typeface="+mn-cs"/>
              </a:rPr>
              <a:t>NYU         		</a:t>
            </a:r>
            <a:r>
              <a:rPr lang="en-US" dirty="0">
                <a:solidFill>
                  <a:srgbClr val="080808"/>
                </a:solidFill>
              </a:rPr>
              <a:t> </a:t>
            </a:r>
            <a:r>
              <a:rPr lang="en-US" dirty="0" smtClean="0">
                <a:solidFill>
                  <a:srgbClr val="080808"/>
                </a:solidFill>
              </a:rPr>
              <a:t>           </a:t>
            </a:r>
            <a:r>
              <a:rPr lang="en-US" dirty="0" smtClean="0">
                <a:solidFill>
                  <a:srgbClr val="080808"/>
                </a:solidFill>
                <a:cs typeface="+mn-cs"/>
              </a:rPr>
              <a:t>   23.6%</a:t>
            </a:r>
          </a:p>
          <a:p>
            <a:pPr>
              <a:lnSpc>
                <a:spcPct val="70000"/>
              </a:lnSpc>
              <a:spcBef>
                <a:spcPct val="45000"/>
              </a:spcBef>
              <a:defRPr/>
            </a:pPr>
            <a:r>
              <a:rPr lang="en-US" dirty="0" smtClean="0">
                <a:solidFill>
                  <a:srgbClr val="080808"/>
                </a:solidFill>
                <a:cs typeface="+mn-cs"/>
              </a:rPr>
              <a:t>North Shore	   	               12.1%</a:t>
            </a:r>
          </a:p>
          <a:p>
            <a:pPr>
              <a:lnSpc>
                <a:spcPct val="70000"/>
              </a:lnSpc>
              <a:spcBef>
                <a:spcPct val="45000"/>
              </a:spcBef>
              <a:defRPr/>
            </a:pPr>
            <a:r>
              <a:rPr lang="en-US" dirty="0" smtClean="0">
                <a:solidFill>
                  <a:srgbClr val="080808"/>
                </a:solidFill>
                <a:cs typeface="+mn-cs"/>
              </a:rPr>
              <a:t>Hackensack		                  8.6%</a:t>
            </a:r>
          </a:p>
          <a:p>
            <a:pPr>
              <a:lnSpc>
                <a:spcPct val="70000"/>
              </a:lnSpc>
              <a:spcBef>
                <a:spcPct val="45000"/>
              </a:spcBef>
              <a:defRPr/>
            </a:pPr>
            <a:r>
              <a:rPr lang="en-US" dirty="0" smtClean="0">
                <a:solidFill>
                  <a:srgbClr val="080808"/>
                </a:solidFill>
                <a:cs typeface="+mn-cs"/>
              </a:rPr>
              <a:t>Maimonides		                   7.7%</a:t>
            </a:r>
          </a:p>
        </p:txBody>
      </p:sp>
      <p:sp>
        <p:nvSpPr>
          <p:cNvPr id="7258116" name="Oval 4"/>
          <p:cNvSpPr>
            <a:spLocks noChangeArrowheads="1"/>
          </p:cNvSpPr>
          <p:nvPr/>
        </p:nvSpPr>
        <p:spPr bwMode="auto">
          <a:xfrm>
            <a:off x="0" y="1085850"/>
            <a:ext cx="6858000" cy="456208"/>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FFFF00"/>
              </a:solidFill>
              <a:cs typeface="+mn-cs"/>
            </a:endParaRPr>
          </a:p>
        </p:txBody>
      </p:sp>
    </p:spTree>
    <p:extLst>
      <p:ext uri="{BB962C8B-B14F-4D97-AF65-F5344CB8AC3E}">
        <p14:creationId xmlns:p14="http://schemas.microsoft.com/office/powerpoint/2010/main" val="3147054522"/>
      </p:ext>
    </p:extLst>
  </p:cSld>
  <p:clrMapOvr>
    <a:masterClrMapping/>
  </p:clrMapOvr>
  <p:transition xmlns:p14="http://schemas.microsoft.com/office/powerpoint/2010/main">
    <p:zoom dir="in"/>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4498" name="Rectangle 2"/>
          <p:cNvSpPr>
            <a:spLocks noGrp="1" noChangeArrowheads="1"/>
          </p:cNvSpPr>
          <p:nvPr>
            <p:ph type="title"/>
          </p:nvPr>
        </p:nvSpPr>
        <p:spPr>
          <a:xfrm>
            <a:off x="517708" y="279245"/>
            <a:ext cx="8081962" cy="1143000"/>
          </a:xfrm>
        </p:spPr>
        <p:txBody>
          <a:bodyPr>
            <a:normAutofit/>
          </a:bodyPr>
          <a:lstStyle/>
          <a:p>
            <a:pPr>
              <a:lnSpc>
                <a:spcPct val="80000"/>
              </a:lnSpc>
            </a:pPr>
            <a:r>
              <a:rPr lang="en-US" sz="3900" dirty="0">
                <a:solidFill>
                  <a:srgbClr val="080808"/>
                </a:solidFill>
              </a:rPr>
              <a:t>Causes of Hospital Readmission </a:t>
            </a:r>
            <a:br>
              <a:rPr lang="en-US" sz="3900" dirty="0">
                <a:solidFill>
                  <a:srgbClr val="080808"/>
                </a:solidFill>
              </a:rPr>
            </a:br>
            <a:r>
              <a:rPr lang="en-US" sz="3900" dirty="0">
                <a:solidFill>
                  <a:srgbClr val="080808"/>
                </a:solidFill>
              </a:rPr>
              <a:t>for Congestive Heart Failure</a:t>
            </a:r>
          </a:p>
        </p:txBody>
      </p:sp>
      <p:graphicFrame>
        <p:nvGraphicFramePr>
          <p:cNvPr id="7274499" name="Object 3"/>
          <p:cNvGraphicFramePr>
            <a:graphicFrameLocks noGrp="1" noChangeAspect="1"/>
          </p:cNvGraphicFramePr>
          <p:nvPr>
            <p:ph type="chart" idx="1"/>
            <p:extLst>
              <p:ext uri="{D42A27DB-BD31-4B8C-83A1-F6EECF244321}">
                <p14:modId xmlns:p14="http://schemas.microsoft.com/office/powerpoint/2010/main" val="2344087303"/>
              </p:ext>
            </p:extLst>
          </p:nvPr>
        </p:nvGraphicFramePr>
        <p:xfrm>
          <a:off x="955878" y="1368765"/>
          <a:ext cx="7164185" cy="4643098"/>
        </p:xfrm>
        <a:graphic>
          <a:graphicData uri="http://schemas.openxmlformats.org/presentationml/2006/ole">
            <mc:AlternateContent xmlns:mc="http://schemas.openxmlformats.org/markup-compatibility/2006">
              <mc:Choice xmlns:v="urn:schemas-microsoft-com:vml" Requires="v">
                <p:oleObj spid="_x0000_s2066" name="Chart" r:id="rId4" imgW="7772400" imgH="4114800" progId="MSGraph.Chart.8">
                  <p:embed followColorScheme="full"/>
                </p:oleObj>
              </mc:Choice>
              <mc:Fallback>
                <p:oleObj name="Chart" r:id="rId4" imgW="7772400" imgH="4114800" progId="MSGraph.Chart.8">
                  <p:embed followColorScheme="full"/>
                  <p:pic>
                    <p:nvPicPr>
                      <p:cNvPr id="0" name=""/>
                      <p:cNvPicPr>
                        <a:picLocks noChangeAspect="1" noChangeArrowheads="1"/>
                      </p:cNvPicPr>
                      <p:nvPr/>
                    </p:nvPicPr>
                    <p:blipFill>
                      <a:blip r:embed="rId5"/>
                      <a:srcRect/>
                      <a:stretch>
                        <a:fillRect/>
                      </a:stretch>
                    </p:blipFill>
                    <p:spPr bwMode="auto">
                      <a:xfrm>
                        <a:off x="955878" y="1368765"/>
                        <a:ext cx="7164185" cy="4643098"/>
                      </a:xfrm>
                      <a:prstGeom prst="rect">
                        <a:avLst/>
                      </a:prstGeom>
                    </p:spPr>
                  </p:pic>
                </p:oleObj>
              </mc:Fallback>
            </mc:AlternateContent>
          </a:graphicData>
        </a:graphic>
      </p:graphicFrame>
      <p:sp>
        <p:nvSpPr>
          <p:cNvPr id="7274500" name="Text Box 4"/>
          <p:cNvSpPr txBox="1">
            <a:spLocks noChangeArrowheads="1"/>
          </p:cNvSpPr>
          <p:nvPr/>
        </p:nvSpPr>
        <p:spPr bwMode="auto">
          <a:xfrm>
            <a:off x="7111442" y="4498591"/>
            <a:ext cx="11260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sz="2400" b="0" dirty="0">
                <a:solidFill>
                  <a:srgbClr val="080808"/>
                </a:solidFill>
                <a:latin typeface="Arial Narrow" charset="0"/>
              </a:rPr>
              <a:t>17%</a:t>
            </a:r>
          </a:p>
          <a:p>
            <a:r>
              <a:rPr lang="en-US" sz="2400" b="0" dirty="0" smtClean="0">
                <a:solidFill>
                  <a:srgbClr val="080808"/>
                </a:solidFill>
                <a:latin typeface="Arial Narrow" charset="0"/>
              </a:rPr>
              <a:t>Other**</a:t>
            </a:r>
            <a:endParaRPr lang="en-US" sz="2400" b="0" dirty="0">
              <a:solidFill>
                <a:srgbClr val="080808"/>
              </a:solidFill>
              <a:latin typeface="Arial Narrow" charset="0"/>
            </a:endParaRPr>
          </a:p>
        </p:txBody>
      </p:sp>
      <p:sp>
        <p:nvSpPr>
          <p:cNvPr id="7274501" name="Text Box 5"/>
          <p:cNvSpPr txBox="1">
            <a:spLocks noChangeArrowheads="1"/>
          </p:cNvSpPr>
          <p:nvPr/>
        </p:nvSpPr>
        <p:spPr bwMode="auto">
          <a:xfrm>
            <a:off x="3276600" y="5000791"/>
            <a:ext cx="2590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400" b="0" dirty="0">
                <a:solidFill>
                  <a:srgbClr val="080808"/>
                </a:solidFill>
                <a:latin typeface="Arial Narrow" charset="0"/>
              </a:rPr>
              <a:t>19% Failure to Seek Care</a:t>
            </a:r>
          </a:p>
        </p:txBody>
      </p:sp>
      <p:sp>
        <p:nvSpPr>
          <p:cNvPr id="7274502" name="Text Box 6"/>
          <p:cNvSpPr txBox="1">
            <a:spLocks noChangeArrowheads="1"/>
          </p:cNvSpPr>
          <p:nvPr/>
        </p:nvSpPr>
        <p:spPr bwMode="auto">
          <a:xfrm>
            <a:off x="42863" y="4483585"/>
            <a:ext cx="20383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b="0" dirty="0">
                <a:solidFill>
                  <a:srgbClr val="080808"/>
                </a:solidFill>
                <a:latin typeface="Arial Narrow" charset="0"/>
              </a:rPr>
              <a:t>16%</a:t>
            </a:r>
          </a:p>
          <a:p>
            <a:r>
              <a:rPr lang="en-US" sz="2400" b="0" dirty="0">
                <a:solidFill>
                  <a:srgbClr val="080808"/>
                </a:solidFill>
                <a:latin typeface="Arial Narrow" charset="0"/>
              </a:rPr>
              <a:t>Inappropriate Rx</a:t>
            </a:r>
          </a:p>
        </p:txBody>
      </p:sp>
      <p:sp>
        <p:nvSpPr>
          <p:cNvPr id="7274503" name="Text Box 7"/>
          <p:cNvSpPr txBox="1">
            <a:spLocks noChangeArrowheads="1"/>
          </p:cNvSpPr>
          <p:nvPr/>
        </p:nvSpPr>
        <p:spPr bwMode="auto">
          <a:xfrm>
            <a:off x="6102402" y="1617021"/>
            <a:ext cx="2289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b="0" dirty="0">
                <a:solidFill>
                  <a:srgbClr val="080808"/>
                </a:solidFill>
                <a:latin typeface="Arial Narrow" charset="0"/>
              </a:rPr>
              <a:t>Rx Noncompliance</a:t>
            </a:r>
          </a:p>
          <a:p>
            <a:r>
              <a:rPr lang="en-US" sz="2400" b="0" dirty="0">
                <a:solidFill>
                  <a:srgbClr val="080808"/>
                </a:solidFill>
                <a:latin typeface="Arial Narrow" charset="0"/>
              </a:rPr>
              <a:t>            24%</a:t>
            </a:r>
          </a:p>
        </p:txBody>
      </p:sp>
      <p:sp>
        <p:nvSpPr>
          <p:cNvPr id="7274504" name="Text Box 8"/>
          <p:cNvSpPr txBox="1">
            <a:spLocks noChangeArrowheads="1"/>
          </p:cNvSpPr>
          <p:nvPr/>
        </p:nvSpPr>
        <p:spPr bwMode="auto">
          <a:xfrm>
            <a:off x="1019175" y="1651658"/>
            <a:ext cx="244309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b="0" dirty="0">
                <a:solidFill>
                  <a:srgbClr val="080808"/>
                </a:solidFill>
                <a:latin typeface="Arial Narrow" charset="0"/>
              </a:rPr>
              <a:t>Diet Noncompliance</a:t>
            </a:r>
          </a:p>
          <a:p>
            <a:r>
              <a:rPr lang="en-US" sz="2400" b="0" dirty="0" smtClean="0">
                <a:solidFill>
                  <a:srgbClr val="080808"/>
                </a:solidFill>
                <a:latin typeface="Arial Narrow" charset="0"/>
              </a:rPr>
              <a:t>     24</a:t>
            </a:r>
            <a:r>
              <a:rPr lang="en-US" sz="2400" b="0" dirty="0">
                <a:solidFill>
                  <a:srgbClr val="080808"/>
                </a:solidFill>
                <a:latin typeface="Arial Narrow" charset="0"/>
              </a:rPr>
              <a:t>%          </a:t>
            </a:r>
          </a:p>
        </p:txBody>
      </p:sp>
      <p:sp>
        <p:nvSpPr>
          <p:cNvPr id="7274505" name="Text Box 9"/>
          <p:cNvSpPr txBox="1">
            <a:spLocks noChangeArrowheads="1"/>
          </p:cNvSpPr>
          <p:nvPr/>
        </p:nvSpPr>
        <p:spPr bwMode="auto">
          <a:xfrm>
            <a:off x="4740275" y="6434138"/>
            <a:ext cx="3497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a:r>
              <a:rPr lang="en-US">
                <a:solidFill>
                  <a:schemeClr val="bg1"/>
                </a:solidFill>
                <a:latin typeface="Arial Narrow" charset="0"/>
              </a:rPr>
              <a:t>Vinson </a:t>
            </a:r>
            <a:r>
              <a:rPr lang="en-US" i="1">
                <a:solidFill>
                  <a:schemeClr val="bg1"/>
                </a:solidFill>
                <a:latin typeface="Arial Narrow" charset="0"/>
              </a:rPr>
              <a:t>J. Am Geriatr Soc.</a:t>
            </a:r>
            <a:r>
              <a:rPr lang="en-US">
                <a:solidFill>
                  <a:schemeClr val="bg1"/>
                </a:solidFill>
                <a:latin typeface="Arial Narrow" charset="0"/>
              </a:rPr>
              <a:t> 1990;38:1290-5.</a:t>
            </a:r>
          </a:p>
        </p:txBody>
      </p:sp>
      <p:sp>
        <p:nvSpPr>
          <p:cNvPr id="2" name="Curved Left Arrow 1"/>
          <p:cNvSpPr/>
          <p:nvPr/>
        </p:nvSpPr>
        <p:spPr>
          <a:xfrm>
            <a:off x="7506018" y="2388587"/>
            <a:ext cx="731520" cy="725674"/>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 name="Circular Arrow 3"/>
          <p:cNvSpPr/>
          <p:nvPr/>
        </p:nvSpPr>
        <p:spPr>
          <a:xfrm>
            <a:off x="1728126" y="2050000"/>
            <a:ext cx="978408" cy="978408"/>
          </a:xfrm>
          <a:prstGeom prst="circularArrow">
            <a:avLst>
              <a:gd name="adj1" fmla="val 12500"/>
              <a:gd name="adj2" fmla="val 1142319"/>
              <a:gd name="adj3" fmla="val 20457681"/>
              <a:gd name="adj4" fmla="val 13741760"/>
              <a:gd name="adj5" fmla="val 125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196565" y="5961143"/>
            <a:ext cx="8195012" cy="830997"/>
          </a:xfrm>
          <a:prstGeom prst="rect">
            <a:avLst/>
          </a:prstGeom>
        </p:spPr>
        <p:txBody>
          <a:bodyPr wrap="square">
            <a:spAutoFit/>
          </a:bodyPr>
          <a:lstStyle/>
          <a:p>
            <a:r>
              <a:rPr lang="en-US" sz="1200" dirty="0" smtClean="0">
                <a:latin typeface="Arial Narrow" charset="0"/>
              </a:rPr>
              <a:t>**Approximately 50% of the hospitalizations for acute CHF are a result of noncompliance, with 24% of readmissions due to failure to comply with diet and 24% due to failure to comply with prescribed treatments.  Failure to seek care (19%), inappropriate prescribing (16%), and other reasons (17%) comprise the remainder of causes of hospital readmission for HF. </a:t>
            </a:r>
            <a:r>
              <a:rPr lang="ja-JP" altLang="en-US" sz="1200" dirty="0" smtClean="0">
                <a:latin typeface="Arial"/>
              </a:rPr>
              <a:t>“</a:t>
            </a:r>
            <a:r>
              <a:rPr lang="en-US" sz="1200" dirty="0" smtClean="0">
                <a:latin typeface="Arial Narrow" charset="0"/>
              </a:rPr>
              <a:t>Other</a:t>
            </a:r>
            <a:r>
              <a:rPr lang="ja-JP" altLang="en-US" sz="1200" dirty="0" smtClean="0">
                <a:latin typeface="Arial"/>
              </a:rPr>
              <a:t>”</a:t>
            </a:r>
            <a:r>
              <a:rPr lang="en-US" sz="1200" dirty="0" smtClean="0">
                <a:latin typeface="Arial Narrow" charset="0"/>
              </a:rPr>
              <a:t> includes arrhythmia-related </a:t>
            </a:r>
            <a:r>
              <a:rPr lang="en-US" sz="1200" dirty="0" err="1" smtClean="0">
                <a:latin typeface="Arial Narrow" charset="0"/>
              </a:rPr>
              <a:t>decompensation</a:t>
            </a:r>
            <a:r>
              <a:rPr lang="en-US" sz="1200" dirty="0" smtClean="0">
                <a:latin typeface="Arial Narrow" charset="0"/>
              </a:rPr>
              <a:t>, pneumonia, distrust of physician, acute ischemia and infections</a:t>
            </a:r>
            <a:endParaRPr lang="en-US" sz="1200" dirty="0"/>
          </a:p>
        </p:txBody>
      </p:sp>
    </p:spTree>
    <p:extLst>
      <p:ext uri="{BB962C8B-B14F-4D97-AF65-F5344CB8AC3E}">
        <p14:creationId xmlns:p14="http://schemas.microsoft.com/office/powerpoint/2010/main" val="4435014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What Methods Have Been Shown To Be Effective In Reducing 30-Day CHF Readmission Rates?</a:t>
            </a:r>
            <a:endParaRPr lang="en-US" sz="3200" dirty="0"/>
          </a:p>
        </p:txBody>
      </p:sp>
      <p:sp>
        <p:nvSpPr>
          <p:cNvPr id="3" name="Content Placeholder 2"/>
          <p:cNvSpPr>
            <a:spLocks noGrp="1"/>
          </p:cNvSpPr>
          <p:nvPr>
            <p:ph idx="1"/>
          </p:nvPr>
        </p:nvSpPr>
        <p:spPr>
          <a:xfrm>
            <a:off x="457200" y="2023510"/>
            <a:ext cx="8229600" cy="4525963"/>
          </a:xfrm>
        </p:spPr>
        <p:txBody>
          <a:bodyPr>
            <a:normAutofit/>
          </a:bodyPr>
          <a:lstStyle/>
          <a:p>
            <a:r>
              <a:rPr lang="en-US" dirty="0" smtClean="0"/>
              <a:t>Noncompliance and failure to seek care are the reasons for approximately 68% of CHF readmissions</a:t>
            </a:r>
          </a:p>
          <a:p>
            <a:r>
              <a:rPr lang="en-US" dirty="0" smtClean="0"/>
              <a:t>Evidence shows that we can reduce CHF readmission rates by:</a:t>
            </a:r>
          </a:p>
          <a:p>
            <a:pPr marL="0" indent="0">
              <a:buNone/>
            </a:pPr>
            <a:r>
              <a:rPr lang="en-US" dirty="0" smtClean="0"/>
              <a:t>        - Establishing a Heart </a:t>
            </a:r>
            <a:r>
              <a:rPr lang="en-US" dirty="0"/>
              <a:t>F</a:t>
            </a:r>
            <a:r>
              <a:rPr lang="en-US" dirty="0" smtClean="0"/>
              <a:t>ailure team at the hospital </a:t>
            </a:r>
          </a:p>
          <a:p>
            <a:pPr marL="0" indent="0">
              <a:buNone/>
            </a:pPr>
            <a:r>
              <a:rPr lang="en-US" dirty="0"/>
              <a:t> </a:t>
            </a:r>
            <a:r>
              <a:rPr lang="en-US" dirty="0" smtClean="0"/>
              <a:t>           (Heart Failure Team actively in place at St. Luke’s-  </a:t>
            </a:r>
          </a:p>
          <a:p>
            <a:pPr marL="0" indent="0">
              <a:buNone/>
            </a:pPr>
            <a:r>
              <a:rPr lang="en-US" dirty="0"/>
              <a:t> </a:t>
            </a:r>
            <a:r>
              <a:rPr lang="en-US" dirty="0" smtClean="0"/>
              <a:t>             Roosevelt)</a:t>
            </a:r>
          </a:p>
          <a:p>
            <a:pPr marL="0" indent="0">
              <a:buNone/>
            </a:pPr>
            <a:r>
              <a:rPr lang="en-US" dirty="0" smtClean="0"/>
              <a:t>        - Early discharge teaching and  reinforcement of learning</a:t>
            </a:r>
          </a:p>
          <a:p>
            <a:pPr marL="0" indent="0">
              <a:buNone/>
            </a:pPr>
            <a:r>
              <a:rPr lang="en-US" dirty="0"/>
              <a:t> </a:t>
            </a:r>
            <a:r>
              <a:rPr lang="en-US" dirty="0" smtClean="0"/>
              <a:t>       - Follow up physician appointments and home care </a:t>
            </a:r>
          </a:p>
          <a:p>
            <a:pPr marL="0" indent="0">
              <a:buNone/>
            </a:pPr>
            <a:r>
              <a:rPr lang="en-US" dirty="0"/>
              <a:t> </a:t>
            </a:r>
            <a:r>
              <a:rPr lang="en-US" dirty="0" smtClean="0"/>
              <a:t>           services post discharge</a:t>
            </a:r>
          </a:p>
          <a:p>
            <a:pPr marL="0" indent="0">
              <a:buNone/>
            </a:pPr>
            <a:endParaRPr lang="en-US" dirty="0"/>
          </a:p>
        </p:txBody>
      </p:sp>
    </p:spTree>
    <p:extLst>
      <p:ext uri="{BB962C8B-B14F-4D97-AF65-F5344CB8AC3E}">
        <p14:creationId xmlns:p14="http://schemas.microsoft.com/office/powerpoint/2010/main" val="424092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Considerations Specific to the CTICU / CCU</a:t>
            </a:r>
            <a:endParaRPr lang="en-US" sz="3800" dirty="0"/>
          </a:p>
        </p:txBody>
      </p:sp>
      <p:sp>
        <p:nvSpPr>
          <p:cNvPr id="3" name="Content Placeholder 2"/>
          <p:cNvSpPr>
            <a:spLocks noGrp="1"/>
          </p:cNvSpPr>
          <p:nvPr>
            <p:ph idx="1"/>
          </p:nvPr>
        </p:nvSpPr>
        <p:spPr>
          <a:xfrm>
            <a:off x="457200" y="1417638"/>
            <a:ext cx="7620000" cy="4800600"/>
          </a:xfrm>
        </p:spPr>
        <p:txBody>
          <a:bodyPr>
            <a:noAutofit/>
          </a:bodyPr>
          <a:lstStyle/>
          <a:p>
            <a:r>
              <a:rPr lang="en-US" sz="2300" dirty="0" smtClean="0"/>
              <a:t>Patients usually arrive to the unit at their most acute stage</a:t>
            </a:r>
          </a:p>
          <a:p>
            <a:r>
              <a:rPr lang="en-US" sz="2300" dirty="0" smtClean="0"/>
              <a:t>Patients are either admitted directly from the ED, or transferred from another unit to the CTICU / CCU</a:t>
            </a:r>
          </a:p>
          <a:p>
            <a:r>
              <a:rPr lang="en-US" sz="2300" dirty="0" smtClean="0"/>
              <a:t>As a result of post op / acute status, patients may not be ready to learn information related to their CHF dx and management</a:t>
            </a:r>
          </a:p>
          <a:p>
            <a:r>
              <a:rPr lang="en-US" sz="2300" dirty="0" smtClean="0"/>
              <a:t>Patients are seldom discharged from the hospital directly from the CTICU / CCU; most patients are downgraded to telemetry or medical-surgical units</a:t>
            </a:r>
          </a:p>
          <a:p>
            <a:r>
              <a:rPr lang="en-US" sz="2300" dirty="0" smtClean="0"/>
              <a:t>With emphasis often placed on </a:t>
            </a:r>
            <a:r>
              <a:rPr lang="en-US" sz="2300" i="1" dirty="0" smtClean="0"/>
              <a:t>discharge teaching, </a:t>
            </a:r>
            <a:r>
              <a:rPr lang="en-US" sz="2300" dirty="0" smtClean="0"/>
              <a:t>it is commonly assumed that discharge teaching would be </a:t>
            </a:r>
            <a:r>
              <a:rPr lang="en-US" sz="2300" i="1" dirty="0" smtClean="0">
                <a:solidFill>
                  <a:srgbClr val="000090"/>
                </a:solidFill>
              </a:rPr>
              <a:t>implemented on the unit that the patient </a:t>
            </a:r>
            <a:r>
              <a:rPr lang="en-US" sz="2300" i="1" dirty="0">
                <a:solidFill>
                  <a:srgbClr val="000090"/>
                </a:solidFill>
              </a:rPr>
              <a:t>would likely </a:t>
            </a:r>
            <a:r>
              <a:rPr lang="en-US" sz="2300" i="1" dirty="0" smtClean="0">
                <a:solidFill>
                  <a:srgbClr val="000090"/>
                </a:solidFill>
              </a:rPr>
              <a:t>be discharged from </a:t>
            </a:r>
            <a:r>
              <a:rPr lang="en-US" sz="2300" dirty="0" smtClean="0"/>
              <a:t>(</a:t>
            </a:r>
            <a:r>
              <a:rPr lang="en-US" sz="2300" dirty="0" err="1" smtClean="0"/>
              <a:t>eg</a:t>
            </a:r>
            <a:r>
              <a:rPr lang="en-US" sz="2300" dirty="0" smtClean="0"/>
              <a:t>. medical surgical units) as opposed to the acute setting.</a:t>
            </a:r>
            <a:endParaRPr lang="en-US" sz="2300" dirty="0"/>
          </a:p>
        </p:txBody>
      </p:sp>
    </p:spTree>
    <p:extLst>
      <p:ext uri="{BB962C8B-B14F-4D97-AF65-F5344CB8AC3E}">
        <p14:creationId xmlns:p14="http://schemas.microsoft.com/office/powerpoint/2010/main" val="36058569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Considerations Specific to the CTICU / </a:t>
            </a:r>
            <a:r>
              <a:rPr lang="en-US" sz="4000" dirty="0" smtClean="0"/>
              <a:t>CCU (continued)</a:t>
            </a:r>
            <a:endParaRPr lang="en-US" sz="4000" dirty="0"/>
          </a:p>
        </p:txBody>
      </p:sp>
      <p:sp>
        <p:nvSpPr>
          <p:cNvPr id="3" name="Content Placeholder 2"/>
          <p:cNvSpPr>
            <a:spLocks noGrp="1"/>
          </p:cNvSpPr>
          <p:nvPr>
            <p:ph idx="1"/>
          </p:nvPr>
        </p:nvSpPr>
        <p:spPr/>
        <p:txBody>
          <a:bodyPr/>
          <a:lstStyle/>
          <a:p>
            <a:r>
              <a:rPr lang="en-US" dirty="0" smtClean="0"/>
              <a:t>Because CHF is a chronic condition, it may not be documented as the patient’s primary diagnosis; it also may not be the main reason a patient is admitted to the CTICU / CCU. As a result, a patient’s comorbidity of CHF may or may not be acknowledged. </a:t>
            </a:r>
            <a:endParaRPr lang="en-US" dirty="0"/>
          </a:p>
        </p:txBody>
      </p:sp>
    </p:spTree>
    <p:extLst>
      <p:ext uri="{BB962C8B-B14F-4D97-AF65-F5344CB8AC3E}">
        <p14:creationId xmlns:p14="http://schemas.microsoft.com/office/powerpoint/2010/main" val="3109169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818</TotalTime>
  <Words>1628</Words>
  <Application>Microsoft Macintosh PowerPoint</Application>
  <PresentationFormat>On-screen Show (4:3)</PresentationFormat>
  <Paragraphs>124</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Adjacency</vt:lpstr>
      <vt:lpstr>Chart</vt:lpstr>
      <vt:lpstr>  Targeting CHF Readmission Rates Through Early Discharge Teaching &amp; Reinforcement in the CTICU / CCU </vt:lpstr>
      <vt:lpstr>CHF Readmission rates as a Core Measure</vt:lpstr>
      <vt:lpstr>CHF Readmission rates as a Core Measure (cont’d)</vt:lpstr>
      <vt:lpstr>CHF Readmission rates as a Core Measure (cont’d)</vt:lpstr>
      <vt:lpstr>Rate of 30-day readmission  for Heart Failure</vt:lpstr>
      <vt:lpstr>Causes of Hospital Readmission  for Congestive Heart Failure</vt:lpstr>
      <vt:lpstr>What Methods Have Been Shown To Be Effective In Reducing 30-Day CHF Readmission Rates?</vt:lpstr>
      <vt:lpstr>Considerations Specific to the CTICU / CCU</vt:lpstr>
      <vt:lpstr>Considerations Specific to the CTICU / CCU (continued)</vt:lpstr>
      <vt:lpstr>Repetition, Reinforcement, and Learning</vt:lpstr>
      <vt:lpstr>The CTICU / CCU RN’s role in helping to reduce Heart Failure readmissions</vt:lpstr>
      <vt:lpstr>Step 1: Recognize the CHF Patient</vt:lpstr>
      <vt:lpstr>Step 2: Initiate teaching</vt:lpstr>
      <vt:lpstr>Step 3: Transfer from CTICU / CCU to inpatient hospital unit</vt:lpstr>
      <vt:lpstr>Step 3: Discharge from CTICU / CCU to home / skilled nursing facility</vt:lpstr>
      <vt:lpstr>Upon the patient’s departure,  did you remember to…</vt:lpstr>
      <vt:lpstr>One more thing to look out for…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CHF Readmission</dc:title>
  <dc:creator>user</dc:creator>
  <cp:lastModifiedBy>Anthony Robertson</cp:lastModifiedBy>
  <cp:revision>52</cp:revision>
  <dcterms:created xsi:type="dcterms:W3CDTF">2011-11-16T13:48:48Z</dcterms:created>
  <dcterms:modified xsi:type="dcterms:W3CDTF">2012-12-02T15:56:46Z</dcterms:modified>
</cp:coreProperties>
</file>