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9" r:id="rId4"/>
    <p:sldId id="266" r:id="rId5"/>
    <p:sldId id="263" r:id="rId6"/>
    <p:sldId id="269" r:id="rId7"/>
    <p:sldId id="270" r:id="rId8"/>
    <p:sldId id="265" r:id="rId9"/>
    <p:sldId id="267" r:id="rId10"/>
    <p:sldId id="268" r:id="rId11"/>
    <p:sldId id="261" r:id="rId12"/>
    <p:sldId id="26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" initials="t" lastIdx="1" clrIdx="0">
    <p:extLst>
      <p:ext uri="{19B8F6BF-5375-455C-9EA6-DF929625EA0E}">
        <p15:presenceInfo xmlns:p15="http://schemas.microsoft.com/office/powerpoint/2012/main" userId="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64E7-B6C2-45AB-8EFE-5465B8B65AFD}" type="datetimeFigureOut">
              <a:rPr lang="en-US" smtClean="0"/>
              <a:t>12/7/18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20A64-CAA8-4DD8-927A-750AFD7E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02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01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65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35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50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34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59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8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17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27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0E1A-1F4C-42EF-8A68-6E4E814C0BA5}" type="datetimeFigureOut">
              <a:rPr lang="en-US" smtClean="0"/>
              <a:t>12/7/18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4992736-3959-4371-A897-6F27977CE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6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0">
              <a:schemeClr val="accent1">
                <a:lumMod val="50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81FC-2D0F-440F-A70A-D8F47D07B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179" y="1536700"/>
            <a:ext cx="8441113" cy="2000827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atin typeface="Baskerville Old Face" panose="02020602080505020303" pitchFamily="18" charset="0"/>
                <a:cs typeface="HELVETICA" panose="020B0604020202020204" pitchFamily="34" charset="0"/>
              </a:rPr>
              <a:t>E D E 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2EB81-1331-4E4F-94EF-4D605D4F8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7400" y="4821238"/>
            <a:ext cx="2997200" cy="500062"/>
          </a:xfrm>
        </p:spPr>
        <p:txBody>
          <a:bodyPr>
            <a:normAutofit/>
          </a:bodyPr>
          <a:lstStyle/>
          <a:p>
            <a:r>
              <a:rPr lang="en-US" dirty="0"/>
              <a:t>FALL/WINTER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0957D-4B5F-437D-BF45-C45A837B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7"/>
            <a:ext cx="12190513" cy="6858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F45E4A-CCEF-4784-8572-9BF61B106D11}"/>
              </a:ext>
            </a:extLst>
          </p:cNvPr>
          <p:cNvSpPr txBox="1"/>
          <p:nvPr/>
        </p:nvSpPr>
        <p:spPr>
          <a:xfrm>
            <a:off x="2687782" y="3699091"/>
            <a:ext cx="66317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Pascia</a:t>
            </a:r>
            <a:r>
              <a:rPr lang="en-US" dirty="0"/>
              <a:t> </a:t>
            </a:r>
            <a:r>
              <a:rPr lang="en-US" dirty="0" err="1"/>
              <a:t>Sangoubadi</a:t>
            </a:r>
            <a:r>
              <a:rPr lang="en-US" dirty="0"/>
              <a:t>, </a:t>
            </a:r>
            <a:r>
              <a:rPr lang="en-US" dirty="0" err="1"/>
              <a:t>Elliel</a:t>
            </a:r>
            <a:r>
              <a:rPr lang="en-US" dirty="0"/>
              <a:t> Morales, Sidney Lora, </a:t>
            </a:r>
            <a:r>
              <a:rPr lang="en-US" dirty="0" err="1"/>
              <a:t>Ariele</a:t>
            </a:r>
            <a:r>
              <a:rPr lang="en-US" dirty="0"/>
              <a:t> Leon</a:t>
            </a:r>
          </a:p>
        </p:txBody>
      </p:sp>
    </p:spTree>
    <p:extLst>
      <p:ext uri="{BB962C8B-B14F-4D97-AF65-F5344CB8AC3E}">
        <p14:creationId xmlns:p14="http://schemas.microsoft.com/office/powerpoint/2010/main" val="138595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31F2D6A-0E24-224A-AF8A-DC5E8776CD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9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CBEC-6204-4A9D-8AB0-0B98BD14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4564" y="161444"/>
            <a:ext cx="9605635" cy="57519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 E W  E R A  M A R K E T I N 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1E74B-290D-4A9F-8561-472031B79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5678" y="1095019"/>
            <a:ext cx="4645152" cy="45707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Eden plans on using micro-influencers to captivate its target market. With micro-influencers, they have enough influence and followers within small peer groups, but not as many followers macro influencers, therefore they are seen as more approachable. </a:t>
            </a:r>
          </a:p>
          <a:p>
            <a:r>
              <a:rPr lang="en-US" dirty="0"/>
              <a:t>Our customer wants to feel understood and related to. “92 percent of consumers trust an influencer more than an advertisement or traditional celebrity endorsement” (Moss, 2017).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3ADA1-A0AA-4241-ACFA-3EC07653E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154" y="972263"/>
            <a:ext cx="3546476" cy="4431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7284CB-3123-4873-B702-2167A873E42D}"/>
              </a:ext>
            </a:extLst>
          </p:cNvPr>
          <p:cNvSpPr txBox="1"/>
          <p:nvPr/>
        </p:nvSpPr>
        <p:spPr>
          <a:xfrm>
            <a:off x="5931983" y="5404148"/>
            <a:ext cx="4742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 2. Jan-Michael  </a:t>
            </a:r>
            <a:r>
              <a:rPr lang="en-US" sz="1400" dirty="0" err="1"/>
              <a:t>Quammie</a:t>
            </a:r>
            <a:r>
              <a:rPr lang="en-US" sz="1400" dirty="0"/>
              <a:t> is fashion director of High </a:t>
            </a:r>
            <a:r>
              <a:rPr lang="en-US" sz="1400" dirty="0" err="1"/>
              <a:t>Snobriety</a:t>
            </a:r>
            <a:r>
              <a:rPr lang="en-US" sz="1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93D9E-07DC-4C5F-A220-3CFD32CEFCA2}"/>
              </a:ext>
            </a:extLst>
          </p:cNvPr>
          <p:cNvSpPr txBox="1"/>
          <p:nvPr/>
        </p:nvSpPr>
        <p:spPr>
          <a:xfrm>
            <a:off x="5680074" y="972263"/>
            <a:ext cx="74774" cy="469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5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CDCA-DD41-45A9-BC35-B74E9D65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8982" y="133443"/>
            <a:ext cx="9605635" cy="1059305"/>
          </a:xfrm>
        </p:spPr>
        <p:txBody>
          <a:bodyPr/>
          <a:lstStyle/>
          <a:p>
            <a:pPr algn="ctr"/>
            <a:r>
              <a:rPr lang="en-US" b="1" dirty="0"/>
              <a:t>N E W  E R A  M A R K E T I N 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1AE21D-E7A9-44E3-B74E-95FB177FA0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13150" y="1885078"/>
            <a:ext cx="2950181" cy="39305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0596F-E37D-45EE-AC10-768689398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981" y="906411"/>
            <a:ext cx="10096788" cy="9408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Ezra Miller is one of Hollywood’s biggest upcoming actors and has in “Perks of Being a Wallflower” and  “Fantastic Beasts and Where to Find Them”. However it’s his bold and gender fluid  red carpets looks and infectious personality that has captivated the fashion world.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A054E-465D-4511-9330-DF7391BF2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536" y="1815782"/>
            <a:ext cx="2803310" cy="3930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8080E-2C45-4E20-8927-C1A6CB36E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8" y="1895151"/>
            <a:ext cx="3423757" cy="3860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E7E739-AF0B-4572-A7D5-03AA08F07EDE}"/>
              </a:ext>
            </a:extLst>
          </p:cNvPr>
          <p:cNvSpPr txBox="1"/>
          <p:nvPr/>
        </p:nvSpPr>
        <p:spPr>
          <a:xfrm>
            <a:off x="4304737" y="1895151"/>
            <a:ext cx="46260" cy="39305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B7C5B-9358-4281-9134-992D8A62D899}"/>
              </a:ext>
            </a:extLst>
          </p:cNvPr>
          <p:cNvSpPr txBox="1"/>
          <p:nvPr/>
        </p:nvSpPr>
        <p:spPr>
          <a:xfrm>
            <a:off x="7989082" y="1885078"/>
            <a:ext cx="47571" cy="39305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8DDA1-6869-4AA7-88C9-646050EE9D16}"/>
              </a:ext>
            </a:extLst>
          </p:cNvPr>
          <p:cNvSpPr txBox="1"/>
          <p:nvPr/>
        </p:nvSpPr>
        <p:spPr>
          <a:xfrm>
            <a:off x="1139846" y="6302288"/>
            <a:ext cx="100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Figure 3,4, and 5. Actor Ezra Miller’s most dazzling red carpet looks.</a:t>
            </a:r>
          </a:p>
        </p:txBody>
      </p:sp>
    </p:spTree>
    <p:extLst>
      <p:ext uri="{BB962C8B-B14F-4D97-AF65-F5344CB8AC3E}">
        <p14:creationId xmlns:p14="http://schemas.microsoft.com/office/powerpoint/2010/main" val="21251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09BB-1FB7-4790-A535-0280184A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715" y="152694"/>
            <a:ext cx="9605635" cy="1059305"/>
          </a:xfrm>
        </p:spPr>
        <p:txBody>
          <a:bodyPr/>
          <a:lstStyle/>
          <a:p>
            <a:pPr algn="ctr"/>
            <a:r>
              <a:rPr lang="en-US" b="1" dirty="0"/>
              <a:t>R E F E R E N C E 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CBCCF-7B1D-4104-9C56-1299849C6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736" y="1033106"/>
            <a:ext cx="9840286" cy="43190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Moss, S. (5 May 2017). How your business can benefit from micro-influencer marketing. Entrpreneur.com. Retrieved from https://www.entrepreneur.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com./article/293824</a:t>
            </a:r>
          </a:p>
          <a:p>
            <a:pPr>
              <a:lnSpc>
                <a:spcPct val="100000"/>
              </a:lnSpc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0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C93522-5776-4E76-9819-935A96B1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375" y="1311155"/>
            <a:ext cx="1596747" cy="535312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4B6E65-4359-4DEA-8CA6-B5DEF108B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94" y="1880516"/>
            <a:ext cx="2922940" cy="2632364"/>
          </a:xfrm>
        </p:spPr>
        <p:txBody>
          <a:bodyPr>
            <a:noAutofit/>
          </a:bodyPr>
          <a:lstStyle/>
          <a:p>
            <a:pPr algn="ctr">
              <a:buClrTx/>
            </a:pP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Eden is a brand of integrity and seeks to encourage the equality of race, gender, and body representation.</a:t>
            </a:r>
          </a:p>
          <a:p>
            <a:pPr algn="ctr">
              <a:buClrTx/>
            </a:pP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 serve to provide leather shoes and handbags that are clean, sophisticated,  trendy,  and that  can be worn by either gender regardless of size.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3819C-0B41-4A96-B535-EF95D3CB5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5515" y="1332589"/>
            <a:ext cx="1978370" cy="4924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VISION</a:t>
            </a:r>
            <a:r>
              <a:rPr lang="en-US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F19211-68BE-48E8-BB60-C957922B2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3459" y="1880516"/>
            <a:ext cx="3105081" cy="4071484"/>
          </a:xfrm>
        </p:spPr>
        <p:txBody>
          <a:bodyPr>
            <a:normAutofit/>
          </a:bodyPr>
          <a:lstStyle/>
          <a:p>
            <a:pPr algn="ctr">
              <a:buClrTx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Eden hopes to be a leading company for innovation of functional designs and sustainability</a:t>
            </a:r>
          </a:p>
          <a:p>
            <a:pPr algn="ctr">
              <a:buClrTx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 are champions of 360 sustainability. This means we encourage economic, environmental, and social sustainability.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5E935-3BAA-484C-8907-8F03E1DA0FA8}"/>
              </a:ext>
            </a:extLst>
          </p:cNvPr>
          <p:cNvSpPr txBox="1"/>
          <p:nvPr/>
        </p:nvSpPr>
        <p:spPr>
          <a:xfrm>
            <a:off x="8418292" y="1433764"/>
            <a:ext cx="3472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FE8804-5537-4FB0-BD50-03B9860B8BBD}"/>
              </a:ext>
            </a:extLst>
          </p:cNvPr>
          <p:cNvSpPr txBox="1"/>
          <p:nvPr/>
        </p:nvSpPr>
        <p:spPr>
          <a:xfrm>
            <a:off x="8509825" y="2027147"/>
            <a:ext cx="31050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Eden is a relentless supporter of ethically sourced quality goods</a:t>
            </a:r>
          </a:p>
          <a:p>
            <a:pPr algn="ctr"/>
            <a:endParaRPr lang="en-US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 support new advances in technology that allow for greater sustainable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B61EFC-D7F6-417A-B72A-FA0ED8E5734F}"/>
              </a:ext>
            </a:extLst>
          </p:cNvPr>
          <p:cNvSpPr txBox="1"/>
          <p:nvPr/>
        </p:nvSpPr>
        <p:spPr>
          <a:xfrm>
            <a:off x="203390" y="121571"/>
            <a:ext cx="943032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 I S </a:t>
            </a:r>
            <a:r>
              <a:rPr lang="en-US" sz="3200" b="1" dirty="0" err="1">
                <a:solidFill>
                  <a:schemeClr val="bg1"/>
                </a:solidFill>
              </a:rPr>
              <a:t>S</a:t>
            </a:r>
            <a:r>
              <a:rPr lang="en-US" sz="3200" b="1" dirty="0">
                <a:solidFill>
                  <a:schemeClr val="bg1"/>
                </a:solidFill>
              </a:rPr>
              <a:t> I O N, V I S I O N, A N D  V A L U E 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A72AD1-4DBA-4FDF-900E-F1EA50353316}"/>
              </a:ext>
            </a:extLst>
          </p:cNvPr>
          <p:cNvSpPr txBox="1"/>
          <p:nvPr/>
        </p:nvSpPr>
        <p:spPr>
          <a:xfrm>
            <a:off x="540147" y="886340"/>
            <a:ext cx="1111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 our fall/winter 2018 debut, we will be showing sustainable leather bags and shoe accessories.</a:t>
            </a:r>
          </a:p>
        </p:txBody>
      </p:sp>
    </p:spTree>
    <p:extLst>
      <p:ext uri="{BB962C8B-B14F-4D97-AF65-F5344CB8AC3E}">
        <p14:creationId xmlns:p14="http://schemas.microsoft.com/office/powerpoint/2010/main" val="3784036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80">
              <a:srgbClr val="FFFFFF"/>
            </a:gs>
            <a:gs pos="4200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0A90-9E31-4726-9689-37719EA9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71" y="1016555"/>
            <a:ext cx="3629891" cy="4503988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DEMOGRAPHICS</a:t>
            </a:r>
            <a:br>
              <a:rPr lang="en-US" b="1" i="1" dirty="0"/>
            </a:br>
            <a:r>
              <a:rPr lang="en-US" dirty="0"/>
              <a:t>-</a:t>
            </a:r>
            <a:r>
              <a:rPr lang="en-US" b="1" i="1" dirty="0"/>
              <a:t> </a:t>
            </a:r>
            <a:r>
              <a:rPr lang="en-US" sz="1400" dirty="0"/>
              <a:t>An older millennial consumer aged 29-35, (born in the years 1988-1983)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-  Major metropolitan domestic and international cities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-  Single, looking for a partner but are enjoying their space of freedom and maybe living a sexually fluid lifestyle</a:t>
            </a:r>
            <a:br>
              <a:rPr lang="en-US" b="1" i="1" dirty="0"/>
            </a:br>
            <a:r>
              <a:rPr lang="en-US" dirty="0"/>
              <a:t>-  </a:t>
            </a:r>
            <a:r>
              <a:rPr lang="en-US" sz="1400" dirty="0"/>
              <a:t>Bachelor’s or master’s degree, they are occupy associate to mid-level positions earning between $55,000 to $75,000 annually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-  Employed on the business or tech side of creative industries. For instance, as a public relations manager, graphics/digital designer, an account executive, or tech engineer.</a:t>
            </a:r>
            <a:br>
              <a:rPr lang="en-US" sz="1400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3A4062-910D-487C-84E8-3044F383F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1163" y="1144043"/>
            <a:ext cx="3024954" cy="4030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5265A-E5FA-4FD3-96D2-0270BCC03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332416" y="73892"/>
            <a:ext cx="9313404" cy="50291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ea typeface="+mj-ea"/>
                <a:cs typeface="+mj-cs"/>
              </a:rPr>
              <a:t>C O N S U M E R  M A R K E T 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2A4FE-7CAB-4733-809D-06043F388D06}"/>
              </a:ext>
            </a:extLst>
          </p:cNvPr>
          <p:cNvSpPr txBox="1"/>
          <p:nvPr/>
        </p:nvSpPr>
        <p:spPr>
          <a:xfrm>
            <a:off x="4535056" y="5295343"/>
            <a:ext cx="3381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1. Typical Eden consumer.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B2E5F-DFFA-46A2-953F-AE4B963F640F}"/>
              </a:ext>
            </a:extLst>
          </p:cNvPr>
          <p:cNvSpPr txBox="1"/>
          <p:nvPr/>
        </p:nvSpPr>
        <p:spPr>
          <a:xfrm>
            <a:off x="7730838" y="1144043"/>
            <a:ext cx="4036291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</a:rPr>
              <a:t>PSYCHOGRAPHICS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-  Our ideal customer are categorized as the “thinkers” consumer group according to Strategic Business Insights Val’s Survey. </a:t>
            </a:r>
          </a:p>
          <a:p>
            <a:pPr algn="ctr"/>
            <a:endParaRPr lang="en-US" sz="1300" dirty="0"/>
          </a:p>
          <a:p>
            <a:pPr marL="285750" indent="-285750" algn="ctr">
              <a:buFontTx/>
              <a:buChar char="-"/>
            </a:pPr>
            <a:r>
              <a:rPr lang="en-US" sz="1300" dirty="0"/>
              <a:t>“Have high resources and are financially established” (2018). This allows them the purchasing power for Eden’s high contemporary price point. </a:t>
            </a:r>
          </a:p>
          <a:p>
            <a:pPr marL="285750" indent="-285750" algn="ctr">
              <a:buFontTx/>
              <a:buChar char="-"/>
            </a:pPr>
            <a:endParaRPr lang="en-US" sz="1300" dirty="0"/>
          </a:p>
          <a:p>
            <a:pPr marL="285750" indent="-285750" algn="ctr">
              <a:buFontTx/>
              <a:buChar char="-"/>
            </a:pPr>
            <a:r>
              <a:rPr lang="en-US" sz="1300" dirty="0"/>
              <a:t>“Use technology in functional ways and buy proven products” (2018)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-  Thinkers are aware of their carbon footprint and are educated on the devastating effects of non-sustainable fashion. </a:t>
            </a:r>
          </a:p>
          <a:p>
            <a:pPr algn="ctr"/>
            <a:endParaRPr lang="en-US" sz="1300" dirty="0"/>
          </a:p>
          <a:p>
            <a:pPr marL="285750" indent="-285750" algn="ctr">
              <a:buFontTx/>
              <a:buChar char="-"/>
            </a:pPr>
            <a:r>
              <a:rPr lang="en-US" sz="1300" dirty="0"/>
              <a:t>Constantly on-the-go</a:t>
            </a:r>
          </a:p>
          <a:p>
            <a:pPr marL="285750" indent="-285750" algn="ctr">
              <a:buFontTx/>
              <a:buChar char="-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225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8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32" name="Rectangle 20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22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4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26">
            <a:extLst>
              <a:ext uri="{FF2B5EF4-FFF2-40B4-BE49-F238E27FC236}">
                <a16:creationId xmlns:a16="http://schemas.microsoft.com/office/drawing/2014/main" id="{719607D7-FF4E-44E3-9C3F-86AA4D44F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754483"/>
            <a:ext cx="5610646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8">
            <a:extLst>
              <a:ext uri="{FF2B5EF4-FFF2-40B4-BE49-F238E27FC236}">
                <a16:creationId xmlns:a16="http://schemas.microsoft.com/office/drawing/2014/main" id="{CC3919EB-D15F-420D-ACCC-230A8D55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53440" b="36564"/>
          <a:stretch/>
        </p:blipFill>
        <p:spPr>
          <a:xfrm>
            <a:off x="6077476" y="4920257"/>
            <a:ext cx="5321808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6F03894-D23A-534A-B4DA-40C7A2C6F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921F53-45C2-1A43-AE45-9E805A80E2E4}"/>
              </a:ext>
            </a:extLst>
          </p:cNvPr>
          <p:cNvSpPr txBox="1"/>
          <p:nvPr/>
        </p:nvSpPr>
        <p:spPr>
          <a:xfrm>
            <a:off x="159552" y="337247"/>
            <a:ext cx="401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Strategic Planning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CCFEC-0C6A-6440-AF16-5A832780C7AA}"/>
              </a:ext>
            </a:extLst>
          </p:cNvPr>
          <p:cNvSpPr txBox="1"/>
          <p:nvPr/>
        </p:nvSpPr>
        <p:spPr>
          <a:xfrm>
            <a:off x="334418" y="4215594"/>
            <a:ext cx="112069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Unique attributes:</a:t>
            </a:r>
          </a:p>
          <a:p>
            <a:r>
              <a:rPr lang="en-US" dirty="0"/>
              <a:t>- unparalleled passion of sustainability </a:t>
            </a:r>
          </a:p>
          <a:p>
            <a:pPr marL="285750" indent="-285750">
              <a:buFontTx/>
              <a:buChar char="-"/>
            </a:pPr>
            <a:r>
              <a:rPr lang="en-US" dirty="0"/>
              <a:t>great quality of footwear and </a:t>
            </a:r>
          </a:p>
          <a:p>
            <a:pPr marL="285750" indent="-285750">
              <a:buFontTx/>
              <a:buChar char="-"/>
            </a:pPr>
            <a:r>
              <a:rPr lang="en-US" dirty="0"/>
              <a:t>- each shoe range seeks to accommodate the </a:t>
            </a:r>
          </a:p>
          <a:p>
            <a:pPr marL="285750" indent="-285750">
              <a:buFontTx/>
              <a:buChar char="-"/>
            </a:pPr>
            <a:r>
              <a:rPr lang="en-US" dirty="0"/>
              <a:t>typical smallest men’s shoe size to the largest. </a:t>
            </a:r>
          </a:p>
          <a:p>
            <a:pPr marL="285750" indent="-285750">
              <a:buFontTx/>
              <a:buChar char="-"/>
            </a:pPr>
            <a:r>
              <a:rPr lang="en-US" dirty="0"/>
              <a:t>- We include wide sole or calf footwear </a:t>
            </a:r>
          </a:p>
          <a:p>
            <a:pPr marL="285750" indent="-285750">
              <a:buFontTx/>
              <a:buChar char="-"/>
            </a:pPr>
            <a:r>
              <a:rPr lang="en-US" dirty="0"/>
              <a:t>and a shoe stretching service. Since Eden  practices vertical integration, we are in full control of </a:t>
            </a:r>
          </a:p>
          <a:p>
            <a:r>
              <a:rPr lang="en-US" dirty="0"/>
              <a:t>our supply chain therefore, can control how we produce.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1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6C39-C201-4A1D-B82B-13CDF30B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3" y="-193964"/>
            <a:ext cx="9770171" cy="873300"/>
          </a:xfrm>
        </p:spPr>
        <p:txBody>
          <a:bodyPr>
            <a:normAutofit/>
          </a:bodyPr>
          <a:lstStyle/>
          <a:p>
            <a:r>
              <a:rPr lang="en-US" b="1" dirty="0"/>
              <a:t>M E R C H A N D I S I N G &amp; A S </a:t>
            </a:r>
            <a:r>
              <a:rPr lang="en-US" b="1" dirty="0" err="1"/>
              <a:t>S</a:t>
            </a:r>
            <a:r>
              <a:rPr lang="en-US" b="1" dirty="0"/>
              <a:t> O R T M E N T  P L A N </a:t>
            </a:r>
            <a:r>
              <a:rPr lang="en-US" b="1" dirty="0" err="1"/>
              <a:t>N</a:t>
            </a:r>
            <a:r>
              <a:rPr lang="en-US" b="1" dirty="0"/>
              <a:t> I N 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8B397-B4B9-48C7-8198-59E0FDC77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837" y="3815798"/>
            <a:ext cx="2161892" cy="512164"/>
          </a:xfrm>
        </p:spPr>
        <p:txBody>
          <a:bodyPr/>
          <a:lstStyle/>
          <a:p>
            <a:pPr algn="ctr"/>
            <a:r>
              <a:rPr lang="en-US" dirty="0"/>
              <a:t>The Duffle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03171-7464-4F38-A865-9316A8F87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3" y="1450678"/>
            <a:ext cx="2026816" cy="209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282CB590-C963-4899-BD2A-EC60B6DDA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94" y="1453425"/>
            <a:ext cx="1528471" cy="202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0D7B66-B1A0-4E4A-B5A3-2C02E67BEA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92" y="1428869"/>
            <a:ext cx="1692840" cy="202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0252FA-55A2-C143-B3AD-00C643BDC79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26" y="1404314"/>
            <a:ext cx="1967335" cy="207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5E4D34F2-5F40-134F-83FE-704780470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824" y="1404314"/>
            <a:ext cx="2452819" cy="202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04232" y="3748716"/>
            <a:ext cx="17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Travel Tote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2580" y="3748716"/>
            <a:ext cx="1882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Multifunctional</a:t>
            </a:r>
          </a:p>
          <a:p>
            <a:pPr algn="ctr"/>
            <a:r>
              <a:rPr lang="en-US" dirty="0"/>
              <a:t>Backpack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1251" y="3748716"/>
            <a:ext cx="19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minimal fanny pack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2702" y="3748715"/>
            <a:ext cx="225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reversible bucket bag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6351" y="1450678"/>
            <a:ext cx="45719" cy="38029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576744" y="1428869"/>
            <a:ext cx="45719" cy="382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25244" y="1428869"/>
            <a:ext cx="45719" cy="3749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9200818" y="1404314"/>
            <a:ext cx="45719" cy="35910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1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0165986-E335-594C-989A-10BB108D4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470D0AA1-C8DE-124A-90EC-AC70D71A2F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5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13BF4B7-DAA3-5A41-861D-76987E61BD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2" y="1769151"/>
            <a:ext cx="2520333" cy="155593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63FD3F4-1239-D042-BDB5-9778739D74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30" y="1852279"/>
            <a:ext cx="1978819" cy="155593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FF77B6B-B821-E046-B982-22C53FB454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56" y="1852279"/>
            <a:ext cx="1746871" cy="1555938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01D8B25-5891-F546-A885-10F68399AE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0186" y="1769151"/>
            <a:ext cx="1770882" cy="1555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298990-06D2-5644-89EA-1587CD4B05DA}"/>
              </a:ext>
            </a:extLst>
          </p:cNvPr>
          <p:cNvSpPr txBox="1"/>
          <p:nvPr/>
        </p:nvSpPr>
        <p:spPr>
          <a:xfrm>
            <a:off x="609683" y="269485"/>
            <a:ext cx="664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M E R C H A N D I S I N G  A N D A S S O R T M E N 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86738" y="944992"/>
            <a:ext cx="45719" cy="3566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022" y="944807"/>
            <a:ext cx="48772" cy="3566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587" y="944622"/>
            <a:ext cx="4877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20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6FFB1E9-8BA6-3542-84B4-8A47B2C924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42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642</Words>
  <Application>Microsoft Macintosh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Baskerville Old Face</vt:lpstr>
      <vt:lpstr>Calibri</vt:lpstr>
      <vt:lpstr>Century Gothic</vt:lpstr>
      <vt:lpstr>Times New Roman</vt:lpstr>
      <vt:lpstr>Wingdings</vt:lpstr>
      <vt:lpstr>Gallery</vt:lpstr>
      <vt:lpstr>E D E N</vt:lpstr>
      <vt:lpstr>PowerPoint Presentation</vt:lpstr>
      <vt:lpstr>DEMOGRAPHICS - An older millennial consumer aged 29-35, (born in the years 1988-1983)  -  Major metropolitan domestic and international cities  -  Single, looking for a partner but are enjoying their space of freedom and maybe living a sexually fluid lifestyle -  Bachelor’s or master’s degree, they are occupy associate to mid-level positions earning between $55,000 to $75,000 annually  -  Employed on the business or tech side of creative industries. For instance, as a public relations manager, graphics/digital designer, an account executive, or tech engineer. </vt:lpstr>
      <vt:lpstr>PowerPoint Presentation</vt:lpstr>
      <vt:lpstr>M E R C H A N D I S I N G &amp; A S S O R T M E N T  P L A N N I N 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 E W  E R A  M A R K E T I N G</vt:lpstr>
      <vt:lpstr>N E W  E R A  M A R K E T I N G </vt:lpstr>
      <vt:lpstr>R E F E R E N C E 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D E N</dc:title>
  <dc:creator>Eliel.Morales@mail.citytech.cuny.edu</dc:creator>
  <cp:lastModifiedBy>Eliel.Morales@mail.citytech.cuny.edu</cp:lastModifiedBy>
  <cp:revision>1</cp:revision>
  <dcterms:created xsi:type="dcterms:W3CDTF">2018-12-07T23:51:02Z</dcterms:created>
  <dcterms:modified xsi:type="dcterms:W3CDTF">2018-12-07T23:53:56Z</dcterms:modified>
</cp:coreProperties>
</file>