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4"/>
  </p:notesMasterIdLst>
  <p:sldIdLst>
    <p:sldId id="257" r:id="rId4"/>
    <p:sldId id="269" r:id="rId5"/>
    <p:sldId id="266" r:id="rId6"/>
    <p:sldId id="258" r:id="rId7"/>
    <p:sldId id="265" r:id="rId8"/>
    <p:sldId id="259" r:id="rId9"/>
    <p:sldId id="260" r:id="rId10"/>
    <p:sldId id="261" r:id="rId11"/>
    <p:sldId id="26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2D0"/>
    <a:srgbClr val="483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1" autoAdjust="0"/>
    <p:restoredTop sz="94660"/>
  </p:normalViewPr>
  <p:slideViewPr>
    <p:cSldViewPr>
      <p:cViewPr>
        <p:scale>
          <a:sx n="70" d="100"/>
          <a:sy n="70" d="100"/>
        </p:scale>
        <p:origin x="-111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A427-3673-4FD2-B8E8-CFC9EF960A6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B16C-3EA5-4433-9D58-484E4520B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45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8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1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93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130426"/>
            <a:ext cx="7086600" cy="688975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86600" cy="609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1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52720"/>
            <a:ext cx="7315200" cy="715962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906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82040"/>
            <a:ext cx="1143000" cy="3261360"/>
          </a:xfrm>
        </p:spPr>
        <p:txBody>
          <a:bodyPr lIns="0">
            <a:normAutofit/>
          </a:bodyPr>
          <a:lstStyle>
            <a:lvl1pPr marL="0" indent="0">
              <a:buNone/>
              <a:defRPr sz="95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  <a:lvl2pPr marL="228600" indent="-228600">
              <a:defRPr sz="1100"/>
            </a:lvl2pPr>
            <a:lvl3pPr marL="228600" indent="-2286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LECTURE OUTLINE IN ALL CAPS.  CURRENT TOPIC IN WHITE, ALL OTHERS IN GRAY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160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  <a:cs typeface="News Gothic MT"/>
              </a:rPr>
              <a:t>Prof. Paul C. King</a:t>
            </a:r>
          </a:p>
          <a:p>
            <a:pPr algn="ctr"/>
            <a:r>
              <a:rPr lang="en-US" sz="800" b="1" dirty="0" smtClean="0">
                <a:solidFill>
                  <a:srgbClr val="FFFFFF"/>
                </a:solidFill>
                <a:cs typeface="News Gothic MT"/>
              </a:rPr>
              <a:t>Copyright © 2013</a:t>
            </a:r>
            <a:endParaRPr lang="en-US" sz="800" b="1" dirty="0">
              <a:solidFill>
                <a:srgbClr val="FFFFFF"/>
              </a:solidFill>
              <a:cs typeface="News Gothic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916206"/>
            <a:ext cx="1280160" cy="761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dirty="0" smtClean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ARCH 3691</a:t>
            </a:r>
          </a:p>
          <a:p>
            <a:pPr algn="ctr"/>
            <a:endParaRPr lang="en-US" sz="900" b="1" dirty="0" smtClean="0">
              <a:ln w="12700">
                <a:noFill/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cs typeface="News Gothic MT"/>
            </a:endParaRPr>
          </a:p>
          <a:p>
            <a:pPr algn="ctr"/>
            <a:r>
              <a:rPr lang="en-US" sz="850" b="1" dirty="0" smtClean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Advanced Design &amp; Building Information Modeling</a:t>
            </a:r>
            <a:endParaRPr lang="en-US" sz="850" b="1" dirty="0">
              <a:ln w="12700">
                <a:noFill/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8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130426"/>
            <a:ext cx="7086600" cy="688975"/>
          </a:xfrm>
        </p:spPr>
        <p:txBody>
          <a:bodyPr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86600" cy="609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72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52719"/>
            <a:ext cx="7315200" cy="715962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315200" cy="4906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082040"/>
            <a:ext cx="1143000" cy="3261360"/>
          </a:xfrm>
        </p:spPr>
        <p:txBody>
          <a:bodyPr lIns="0">
            <a:normAutofit/>
          </a:bodyPr>
          <a:lstStyle>
            <a:lvl1pPr marL="0" indent="0">
              <a:buNone/>
              <a:defRPr sz="950" b="0" i="0" baseline="0">
                <a:solidFill>
                  <a:schemeClr val="bg1"/>
                </a:solidFill>
                <a:latin typeface="News Gothic MT"/>
                <a:cs typeface="News Gothic MT"/>
              </a:defRPr>
            </a:lvl1pPr>
            <a:lvl2pPr marL="228600" indent="-228600">
              <a:defRPr sz="1100"/>
            </a:lvl2pPr>
            <a:lvl3pPr marL="228600" indent="-2286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LECTURE OUTLINE IN ALL CAPS.  CURRENT TOPIC IN WHITE, ALL OTHERS IN GRAY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160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  <a:cs typeface="News Gothic MT"/>
              </a:rPr>
              <a:t>Prof. Paul C. King</a:t>
            </a:r>
          </a:p>
          <a:p>
            <a:pPr algn="ctr"/>
            <a:r>
              <a:rPr lang="en-US" sz="800" b="1" dirty="0" smtClean="0">
                <a:solidFill>
                  <a:srgbClr val="FFFFFF"/>
                </a:solidFill>
                <a:cs typeface="News Gothic MT"/>
              </a:rPr>
              <a:t>Copyright © 2013</a:t>
            </a:r>
            <a:endParaRPr lang="en-US" sz="800" b="1" dirty="0">
              <a:solidFill>
                <a:srgbClr val="FFFFFF"/>
              </a:solidFill>
              <a:cs typeface="News Gothic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916205"/>
            <a:ext cx="1280160" cy="761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1" dirty="0" smtClean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ARCH 3691</a:t>
            </a:r>
          </a:p>
          <a:p>
            <a:pPr algn="ctr"/>
            <a:endParaRPr lang="en-US" sz="900" b="1" dirty="0" smtClean="0">
              <a:ln w="12700">
                <a:noFill/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cs typeface="News Gothic MT"/>
            </a:endParaRPr>
          </a:p>
          <a:p>
            <a:pPr algn="ctr"/>
            <a:r>
              <a:rPr lang="en-US" sz="850" b="1" dirty="0" smtClean="0">
                <a:ln w="12700">
                  <a:noFill/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cs typeface="News Gothic MT"/>
              </a:rPr>
              <a:t>Advanced Design &amp; Building Information Modeling</a:t>
            </a:r>
            <a:endParaRPr lang="en-US" sz="850" b="1" dirty="0">
              <a:ln w="12700">
                <a:noFill/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90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0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52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118" y="6598914"/>
            <a:ext cx="3749040" cy="4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120" y="6295959"/>
            <a:ext cx="374888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000"/>
                    </a14:imgEffect>
                    <a14:imgEffect>
                      <a14:saturation sat="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513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890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2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395118" y="6295959"/>
            <a:ext cx="2834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  <a:cs typeface="Aharoni" pitchFamily="2" charset="-79"/>
              </a:rPr>
              <a:t>MOSHE</a:t>
            </a:r>
            <a:r>
              <a:rPr lang="en-US" sz="90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nkGothic Md BT" pitchFamily="34" charset="0"/>
                <a:cs typeface="Aharoni" pitchFamily="2" charset="-79"/>
              </a:rPr>
              <a:t> GOLDSTEIN_ Professor King</a:t>
            </a:r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BankGothic Md BT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" y="5842338"/>
            <a:ext cx="18907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i="0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News Gothic MT"/>
                <a:cs typeface="News Gothic MT"/>
              </a:rPr>
              <a:t>ARCH 3691</a:t>
            </a:r>
          </a:p>
          <a:p>
            <a:pPr algn="ctr"/>
            <a:endParaRPr lang="en-US" sz="1200" b="1" i="0" cap="none" spc="0" baseline="0" dirty="0" smtClean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News Gothic MT"/>
              <a:cs typeface="News Gothic MT"/>
            </a:endParaRPr>
          </a:p>
          <a:p>
            <a:pPr algn="ctr"/>
            <a:r>
              <a:rPr lang="en-US" sz="1200" b="1" i="0" cap="none" spc="0" baseline="0" dirty="0" smtClean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News Gothic MT"/>
                <a:cs typeface="News Gothic MT"/>
              </a:rPr>
              <a:t>Advanced Design &amp; Building Information Modeling</a:t>
            </a:r>
            <a:endParaRPr lang="en-US" sz="1200" b="1" i="0" cap="none" spc="0" dirty="0">
              <a:ln w="12700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13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19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4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FF52-2733-4B3E-882F-036C415181F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25B7-7159-4426-B5D6-1E2EAF5B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6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066800"/>
            <a:ext cx="7543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lum bright="-28000" contrast="-6000"/>
          </a:blip>
          <a:srcRect b="12020"/>
          <a:stretch>
            <a:fillRect/>
          </a:stretch>
        </p:blipFill>
        <p:spPr bwMode="auto">
          <a:xfrm>
            <a:off x="0" y="-2"/>
            <a:ext cx="1307592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35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IN ALL CAPS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066800"/>
            <a:ext cx="7543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lum bright="-28000" contrast="-6000"/>
          </a:blip>
          <a:srcRect b="12020"/>
          <a:stretch>
            <a:fillRect/>
          </a:stretch>
        </p:blipFill>
        <p:spPr bwMode="auto">
          <a:xfrm>
            <a:off x="0" y="-2"/>
            <a:ext cx="1307592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55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571500"/>
            <a:ext cx="7391400" cy="3124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 smtClean="0"/>
              <a:t>ARCH 3691</a:t>
            </a:r>
            <a:br>
              <a:rPr lang="en-US" sz="2600" dirty="0" smtClean="0"/>
            </a:br>
            <a:r>
              <a:rPr lang="en-US" sz="2600" dirty="0" smtClean="0"/>
              <a:t>Advanced Design &amp; </a:t>
            </a:r>
            <a:br>
              <a:rPr lang="en-US" sz="2600" dirty="0" smtClean="0"/>
            </a:br>
            <a:r>
              <a:rPr lang="en-US" sz="2600" dirty="0" smtClean="0"/>
              <a:t>Building Information Modeling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algn="r"/>
            <a:r>
              <a:rPr lang="en-US" sz="1400" dirty="0" smtClean="0"/>
              <a:t>Design and build your </a:t>
            </a:r>
            <a:r>
              <a:rPr lang="en-US" sz="1400" dirty="0" smtClean="0"/>
              <a:t>truss</a:t>
            </a:r>
            <a:endParaRPr lang="en-US" sz="14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5014" y="5849326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defRPr/>
            </a:pPr>
            <a:r>
              <a:rPr lang="en-US" sz="1200" dirty="0" smtClean="0"/>
              <a:t>Moshe Goldstein</a:t>
            </a:r>
          </a:p>
          <a:p>
            <a:pPr marL="342900" lvl="0" indent="-342900">
              <a:defRPr/>
            </a:pPr>
            <a:r>
              <a:rPr lang="en-US" sz="1200" dirty="0" smtClean="0"/>
              <a:t>Moegoldstein@yahoo.com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5842338"/>
            <a:ext cx="18907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i="0" cap="none" spc="0" dirty="0" smtClean="0">
                <a:ln w="1270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News Gothic MT"/>
                <a:cs typeface="News Gothic MT"/>
              </a:rPr>
              <a:t>ARCH 3691</a:t>
            </a:r>
          </a:p>
          <a:p>
            <a:pPr algn="ctr"/>
            <a:endParaRPr lang="en-US" sz="1200" b="1" i="0" cap="none" spc="0" baseline="0" dirty="0" smtClean="0">
              <a:ln w="1270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latin typeface="News Gothic MT"/>
              <a:cs typeface="News Gothic MT"/>
            </a:endParaRPr>
          </a:p>
          <a:p>
            <a:pPr algn="ctr"/>
            <a:r>
              <a:rPr lang="en-US" sz="1200" b="1" i="0" cap="none" spc="0" baseline="0" dirty="0" smtClean="0">
                <a:ln w="1270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News Gothic MT"/>
                <a:cs typeface="News Gothic MT"/>
              </a:rPr>
              <a:t>Advanced Design &amp; Building Information Modeling</a:t>
            </a:r>
            <a:endParaRPr lang="en-US" sz="1200" b="1" i="0" cap="none" spc="0" dirty="0">
              <a:ln w="1270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latin typeface="News Gothic MT"/>
              <a:cs typeface="News Gothic M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9400" y="1371600"/>
            <a:ext cx="2514600" cy="1447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Revit Truss Design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1991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When attaching truss to roof or mass, the truss must be entirely under (or over object.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Always make sure to be in the correct view and working plane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Pin objects to hold in place. –If  you alter hosting roof or masses profile  truss will change to match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When editing profile lines it may help to first create new line then erase previous one to guide origin and finishing point.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9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WRAP UP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614" y="98953"/>
            <a:ext cx="3102786" cy="211084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50" r="38604" b="53071"/>
          <a:stretch>
            <a:fillRect/>
          </a:stretch>
        </p:blipFill>
        <p:spPr bwMode="auto">
          <a:xfrm>
            <a:off x="2057400" y="1524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209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Multiple truss customizing techniques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53"/>
          <a:stretch>
            <a:fillRect/>
          </a:stretch>
        </p:blipFill>
        <p:spPr bwMode="auto">
          <a:xfrm>
            <a:off x="2057401" y="2743200"/>
            <a:ext cx="4267200" cy="18632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4736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Abstract or to fit custom projects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12" r="13985"/>
          <a:stretch>
            <a:fillRect/>
          </a:stretch>
        </p:blipFill>
        <p:spPr bwMode="auto">
          <a:xfrm>
            <a:off x="5791200" y="381000"/>
            <a:ext cx="2590800" cy="18288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50" r="38604" b="53071"/>
          <a:stretch>
            <a:fillRect/>
          </a:stretch>
        </p:blipFill>
        <p:spPr bwMode="auto">
          <a:xfrm>
            <a:off x="7467600" y="457200"/>
            <a:ext cx="91439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45106"/>
            <a:ext cx="5105400" cy="120329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50" r="38604" b="53071"/>
          <a:stretch>
            <a:fillRect/>
          </a:stretch>
        </p:blipFill>
        <p:spPr bwMode="auto">
          <a:xfrm>
            <a:off x="4038600" y="5105399"/>
            <a:ext cx="2362200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386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Step by step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Build your own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868" y="2971800"/>
            <a:ext cx="2650132" cy="12192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1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11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663" y="76200"/>
            <a:ext cx="1689100" cy="16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162" y="76200"/>
            <a:ext cx="3454577" cy="16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2" y="1447800"/>
            <a:ext cx="1768475" cy="7747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86"/>
          <a:stretch/>
        </p:blipFill>
        <p:spPr bwMode="auto">
          <a:xfrm>
            <a:off x="6096001" y="2133600"/>
            <a:ext cx="3048000" cy="63976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664" y="3352800"/>
            <a:ext cx="2852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013" y="1981202"/>
            <a:ext cx="1682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2664" y="4724401"/>
            <a:ext cx="26828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769" y="3581400"/>
            <a:ext cx="2928018" cy="22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2462" y="3212068"/>
            <a:ext cx="151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NEXT..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487" y="5254625"/>
            <a:ext cx="2000250" cy="914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2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4800"/>
            <a:ext cx="1752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Building the hosting wall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Placing Truss 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Loading your truss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717"/>
            <a:ext cx="3332674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7598"/>
            <a:ext cx="207989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505" y="909534"/>
            <a:ext cx="1463810" cy="15288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2" y="2810774"/>
            <a:ext cx="1609725" cy="10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67" r="58599" b="59101"/>
          <a:stretch/>
        </p:blipFill>
        <p:spPr bwMode="auto">
          <a:xfrm>
            <a:off x="2513034" y="3076814"/>
            <a:ext cx="1144569" cy="53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3034" y="3076814"/>
            <a:ext cx="129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Control +Tab switches to previous views –El. To 3D etc.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84137"/>
            <a:ext cx="1752600" cy="8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505201" y="3733799"/>
            <a:ext cx="390525" cy="1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3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Drawing profile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1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2133600" cy="25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786"/>
            <a:ext cx="235567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583" y="152400"/>
            <a:ext cx="301204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077" y="3192045"/>
            <a:ext cx="4730923" cy="26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201" y="62762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4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2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507" y="76200"/>
            <a:ext cx="40794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2" y="2286001"/>
            <a:ext cx="2402611" cy="196924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6804"/>
            <a:ext cx="4114800" cy="25355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5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1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1"/>
            <a:ext cx="7086600" cy="18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2" y="76200"/>
            <a:ext cx="4115937" cy="31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332" y="5476492"/>
            <a:ext cx="2547668" cy="13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" t="40868" r="7433" b="47112"/>
          <a:stretch>
            <a:fillRect/>
          </a:stretch>
        </p:blipFill>
        <p:spPr bwMode="auto">
          <a:xfrm>
            <a:off x="2057400" y="10668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122"/>
            <a:ext cx="2743200" cy="284611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sx="101000" sy="101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6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15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77" y="152400"/>
            <a:ext cx="7112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7"/>
          <a:stretch>
            <a:fillRect/>
          </a:stretch>
        </p:blipFill>
        <p:spPr bwMode="auto">
          <a:xfrm>
            <a:off x="6096000" y="1828800"/>
            <a:ext cx="2705100" cy="1066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" t="2512" r="1525" b="2753"/>
          <a:stretch/>
        </p:blipFill>
        <p:spPr bwMode="auto">
          <a:xfrm>
            <a:off x="2897758" y="1676401"/>
            <a:ext cx="2662562" cy="1692725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2" y="3522453"/>
            <a:ext cx="3033399" cy="29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844" y="4419600"/>
            <a:ext cx="3768156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7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Trying it on a conceptual mass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10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"/>
          <a:stretch/>
        </p:blipFill>
        <p:spPr bwMode="auto">
          <a:xfrm>
            <a:off x="2048774" y="152400"/>
            <a:ext cx="7095226" cy="342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7162800" cy="10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9201" y="62484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AC2D0"/>
                </a:solidFill>
              </a:rPr>
              <a:t>8</a:t>
            </a:r>
            <a:endParaRPr lang="en-US" sz="1200" dirty="0">
              <a:solidFill>
                <a:srgbClr val="CAC2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175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INTRO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Building the hosting wall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Placing Truss 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Loading your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Using roof extrusion tool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Drawing profile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Attaching truss to roof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Editing existing truss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Changing truss material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Adjusting truss members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Trying it on a conceptual mass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Building your own</a:t>
            </a:r>
          </a:p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WRAP UP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8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 2450 POWERPOIN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RCH 2450 POWERPOINT TEMPLATE">
  <a:themeElements>
    <a:clrScheme name="ARCH 2450">
      <a:dk1>
        <a:srgbClr val="000000"/>
      </a:dk1>
      <a:lt1>
        <a:srgbClr val="FFFFFF"/>
      </a:lt1>
      <a:dk2>
        <a:srgbClr val="9BBB59"/>
      </a:dk2>
      <a:lt2>
        <a:srgbClr val="FFFFFF"/>
      </a:lt2>
      <a:accent1>
        <a:srgbClr val="4F81BD"/>
      </a:accent1>
      <a:accent2>
        <a:srgbClr val="4BACC6"/>
      </a:accent2>
      <a:accent3>
        <a:srgbClr val="9BBB59"/>
      </a:accent3>
      <a:accent4>
        <a:srgbClr val="0000FF"/>
      </a:accent4>
      <a:accent5>
        <a:srgbClr val="B7DDE8"/>
      </a:accent5>
      <a:accent6>
        <a:srgbClr val="F79646"/>
      </a:accent6>
      <a:hlink>
        <a:srgbClr val="7F7F7F"/>
      </a:hlink>
      <a:folHlink>
        <a:srgbClr val="BFBFBF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489</Words>
  <Application>Microsoft Office PowerPoint</Application>
  <PresentationFormat>On-screen Show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ARCH 2450 POWERPOINT TEMPLATE</vt:lpstr>
      <vt:lpstr>1_ARCH 2450 POWERPOINT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Moe &amp; Chana</cp:lastModifiedBy>
  <cp:revision>23</cp:revision>
  <dcterms:created xsi:type="dcterms:W3CDTF">2013-05-06T16:57:47Z</dcterms:created>
  <dcterms:modified xsi:type="dcterms:W3CDTF">2013-05-09T03:51:45Z</dcterms:modified>
</cp:coreProperties>
</file>