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notesMasterIdLst>
    <p:notesMasterId r:id="rId37"/>
  </p:notesMasterIdLst>
  <p:sldIdLst>
    <p:sldId id="256" r:id="rId5"/>
    <p:sldId id="1080" r:id="rId6"/>
    <p:sldId id="257" r:id="rId7"/>
    <p:sldId id="1092" r:id="rId8"/>
    <p:sldId id="1081" r:id="rId9"/>
    <p:sldId id="289" r:id="rId10"/>
    <p:sldId id="1082" r:id="rId11"/>
    <p:sldId id="290" r:id="rId12"/>
    <p:sldId id="291" r:id="rId13"/>
    <p:sldId id="1085" r:id="rId14"/>
    <p:sldId id="1087" r:id="rId15"/>
    <p:sldId id="295" r:id="rId16"/>
    <p:sldId id="296" r:id="rId17"/>
    <p:sldId id="297" r:id="rId18"/>
    <p:sldId id="1088" r:id="rId19"/>
    <p:sldId id="298" r:id="rId20"/>
    <p:sldId id="1094" r:id="rId21"/>
    <p:sldId id="1095" r:id="rId22"/>
    <p:sldId id="265" r:id="rId23"/>
    <p:sldId id="274" r:id="rId24"/>
    <p:sldId id="275" r:id="rId25"/>
    <p:sldId id="299" r:id="rId26"/>
    <p:sldId id="1090" r:id="rId27"/>
    <p:sldId id="1089" r:id="rId28"/>
    <p:sldId id="1093" r:id="rId29"/>
    <p:sldId id="300" r:id="rId30"/>
    <p:sldId id="301" r:id="rId31"/>
    <p:sldId id="1091" r:id="rId32"/>
    <p:sldId id="1096" r:id="rId33"/>
    <p:sldId id="280" r:id="rId34"/>
    <p:sldId id="302" r:id="rId35"/>
    <p:sldId id="303"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C226"/>
    <a:srgbClr val="70A41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C90EB5-AE33-CA52-7115-F878556ED4D6}" v="376" dt="2020-08-06T02:46:24.092"/>
    <p1510:client id="{833B8B9E-5660-087F-C250-083E9B9E9B7C}" v="16" dt="2020-08-06T02:50:21.370"/>
    <p1510:client id="{8AB681A1-47C7-C9B8-3E84-EE3DF463098E}" v="13" dt="2020-08-06T02:50:37.789"/>
    <p1510:client id="{97037F6E-D091-4864-B680-4FB6D2752960}" v="70" dt="2020-08-06T03:10:23.8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96"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634ACC-BFE3-4F5A-B44C-DD182390F0BA}" type="datetimeFigureOut">
              <a:rPr lang="en-US" smtClean="0"/>
              <a:t>8/5/2020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84A1C5-38A0-44B3-A39C-5EE7C9F60440}" type="slidenum">
              <a:rPr lang="en-US" smtClean="0"/>
              <a:t>‹#›</a:t>
            </a:fld>
            <a:endParaRPr lang="en-US"/>
          </a:p>
        </p:txBody>
      </p:sp>
    </p:spTree>
    <p:extLst>
      <p:ext uri="{BB962C8B-B14F-4D97-AF65-F5344CB8AC3E}">
        <p14:creationId xmlns:p14="http://schemas.microsoft.com/office/powerpoint/2010/main" val="1077183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err="1"/>
              <a:t>UrbanPlan</a:t>
            </a:r>
            <a:r>
              <a:rPr lang="en-US" i="1"/>
              <a:t> is about a neighborhood called the Elmwood District in the City of Yorktown. Like many communities throughout the country, the Elmwood District, once a thriving part of town, has deteriorated. Residential and business tenants have moved away from the area, leaving vacant lots and some vacant or underused buildings.</a:t>
            </a:r>
            <a:endParaRPr lang="en-US"/>
          </a:p>
          <a:p>
            <a:endParaRPr lang="en-US"/>
          </a:p>
        </p:txBody>
      </p:sp>
      <p:sp>
        <p:nvSpPr>
          <p:cNvPr id="4" name="Slide Number Placeholder 3"/>
          <p:cNvSpPr>
            <a:spLocks noGrp="1"/>
          </p:cNvSpPr>
          <p:nvPr>
            <p:ph type="sldNum" sz="quarter" idx="5"/>
          </p:nvPr>
        </p:nvSpPr>
        <p:spPr/>
        <p:txBody>
          <a:bodyPr/>
          <a:lstStyle/>
          <a:p>
            <a:fld id="{0884A1C5-38A0-44B3-A39C-5EE7C9F60440}" type="slidenum">
              <a:rPr lang="en-US" smtClean="0"/>
              <a:t>3</a:t>
            </a:fld>
            <a:endParaRPr lang="en-US"/>
          </a:p>
        </p:txBody>
      </p:sp>
    </p:spTree>
    <p:extLst>
      <p:ext uri="{BB962C8B-B14F-4D97-AF65-F5344CB8AC3E}">
        <p14:creationId xmlns:p14="http://schemas.microsoft.com/office/powerpoint/2010/main" val="663680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let’s hear from the Mayor of Yorktown</a:t>
            </a:r>
          </a:p>
        </p:txBody>
      </p:sp>
      <p:sp>
        <p:nvSpPr>
          <p:cNvPr id="4" name="Slide Number Placeholder 3"/>
          <p:cNvSpPr>
            <a:spLocks noGrp="1"/>
          </p:cNvSpPr>
          <p:nvPr>
            <p:ph type="sldNum" sz="quarter" idx="5"/>
          </p:nvPr>
        </p:nvSpPr>
        <p:spPr/>
        <p:txBody>
          <a:bodyPr/>
          <a:lstStyle/>
          <a:p>
            <a:fld id="{0884A1C5-38A0-44B3-A39C-5EE7C9F60440}" type="slidenum">
              <a:rPr lang="en-US" smtClean="0"/>
              <a:t>5</a:t>
            </a:fld>
            <a:endParaRPr lang="en-US"/>
          </a:p>
        </p:txBody>
      </p:sp>
    </p:spTree>
    <p:extLst>
      <p:ext uri="{BB962C8B-B14F-4D97-AF65-F5344CB8AC3E}">
        <p14:creationId xmlns:p14="http://schemas.microsoft.com/office/powerpoint/2010/main" val="2194635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that link is to same roles video that is linked at the beginning of Class 3.  You may choose not to show it, to show it once, or to show it at the beginning of class before students pick their roles and have them re-watch just the clip for their role once the roles are assigned.</a:t>
            </a:r>
          </a:p>
        </p:txBody>
      </p:sp>
      <p:sp>
        <p:nvSpPr>
          <p:cNvPr id="4" name="Slide Number Placeholder 3"/>
          <p:cNvSpPr>
            <a:spLocks noGrp="1"/>
          </p:cNvSpPr>
          <p:nvPr>
            <p:ph type="sldNum" sz="quarter" idx="5"/>
          </p:nvPr>
        </p:nvSpPr>
        <p:spPr/>
        <p:txBody>
          <a:bodyPr/>
          <a:lstStyle/>
          <a:p>
            <a:fld id="{0884A1C5-38A0-44B3-A39C-5EE7C9F60440}" type="slidenum">
              <a:rPr lang="en-US" smtClean="0"/>
              <a:t>27</a:t>
            </a:fld>
            <a:endParaRPr lang="en-US"/>
          </a:p>
        </p:txBody>
      </p:sp>
    </p:spTree>
    <p:extLst>
      <p:ext uri="{BB962C8B-B14F-4D97-AF65-F5344CB8AC3E}">
        <p14:creationId xmlns:p14="http://schemas.microsoft.com/office/powerpoint/2010/main" val="206603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84A1C5-38A0-44B3-A39C-5EE7C9F60440}" type="slidenum">
              <a:rPr lang="en-US" smtClean="0"/>
              <a:t>29</a:t>
            </a:fld>
            <a:endParaRPr lang="en-US"/>
          </a:p>
        </p:txBody>
      </p:sp>
    </p:spTree>
    <p:extLst>
      <p:ext uri="{BB962C8B-B14F-4D97-AF65-F5344CB8AC3E}">
        <p14:creationId xmlns:p14="http://schemas.microsoft.com/office/powerpoint/2010/main" val="2006440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8/5/2020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577375402"/>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51123814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152193125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19247777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1131573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21604047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C6B4A9-1611-4792-9094-5F34BCA07E0B}" type="datetimeFigureOut">
              <a:rPr lang="en-US" dirty="0"/>
              <a:t>8/5/2020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a:p>
        </p:txBody>
      </p:sp>
    </p:spTree>
    <p:extLst>
      <p:ext uri="{BB962C8B-B14F-4D97-AF65-F5344CB8AC3E}">
        <p14:creationId xmlns:p14="http://schemas.microsoft.com/office/powerpoint/2010/main" val="5259521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8/5/2020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36307138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8/5/2020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12902979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4310785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712588-04B1-427B-82EE-E8DB90309F08}" type="datetimeFigureOut">
              <a:rPr lang="en-US" dirty="0"/>
              <a:t>8/5/2020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a:p>
        </p:txBody>
      </p:sp>
    </p:spTree>
    <p:extLst>
      <p:ext uri="{BB962C8B-B14F-4D97-AF65-F5344CB8AC3E}">
        <p14:creationId xmlns:p14="http://schemas.microsoft.com/office/powerpoint/2010/main" val="136672695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8/5/2020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98277908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8/5/2020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63773594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09902513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8/5/2020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a:p>
        </p:txBody>
      </p:sp>
    </p:spTree>
    <p:extLst>
      <p:ext uri="{BB962C8B-B14F-4D97-AF65-F5344CB8AC3E}">
        <p14:creationId xmlns:p14="http://schemas.microsoft.com/office/powerpoint/2010/main" val="348525290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68069767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8/5/2020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250348336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hyperlink" Target="https://www.edutopia.org/developing-minds-urban-planning-project-video"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6.emf"/><Relationship Id="rId2" Type="http://schemas.openxmlformats.org/officeDocument/2006/relationships/image" Target="../media/image11.emf"/><Relationship Id="rId1" Type="http://schemas.openxmlformats.org/officeDocument/2006/relationships/slideLayout" Target="../slideLayouts/slideLayout1.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2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1.xml"/><Relationship Id="rId4" Type="http://schemas.openxmlformats.org/officeDocument/2006/relationships/image" Target="../media/image19.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video" Target="https://www.youtube.com/embed/wGp2-wAV38w?feature=oembed"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youtu.be/wGp2-wAV38w"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xtmG0jkHRLs?feature=oembed" TargetMode="Externa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4133B04A-1CDA-4BBD-8B8F-9B2E39C4E0D8}"/>
              </a:ext>
            </a:extLst>
          </p:cNvPr>
          <p:cNvSpPr txBox="1">
            <a:spLocks/>
          </p:cNvSpPr>
          <p:nvPr/>
        </p:nvSpPr>
        <p:spPr>
          <a:xfrm>
            <a:off x="985969" y="4283326"/>
            <a:ext cx="8288032" cy="1428154"/>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457200">
              <a:spcBef>
                <a:spcPct val="0"/>
              </a:spcBef>
              <a:spcAft>
                <a:spcPts val="600"/>
              </a:spcAft>
            </a:pPr>
            <a:r>
              <a:rPr lang="en-US" sz="4400" i="1" kern="1200">
                <a:solidFill>
                  <a:schemeClr val="accent1"/>
                </a:solidFill>
                <a:latin typeface="+mj-lt"/>
                <a:ea typeface="+mj-ea"/>
                <a:cs typeface="+mj-cs"/>
              </a:rPr>
              <a:t>Pre-Lesson and First Four Hours</a:t>
            </a:r>
          </a:p>
          <a:p>
            <a:pPr defTabSz="457200">
              <a:spcBef>
                <a:spcPct val="0"/>
              </a:spcBef>
              <a:spcAft>
                <a:spcPts val="600"/>
              </a:spcAft>
            </a:pPr>
            <a:endParaRPr lang="en-US" sz="4400" kern="1200">
              <a:solidFill>
                <a:schemeClr val="accent1"/>
              </a:solidFill>
              <a:latin typeface="+mj-lt"/>
              <a:ea typeface="+mj-ea"/>
              <a:cs typeface="+mj-cs"/>
            </a:endParaRPr>
          </a:p>
        </p:txBody>
      </p:sp>
      <p:pic>
        <p:nvPicPr>
          <p:cNvPr id="5" name="Picture 4">
            <a:extLst>
              <a:ext uri="{FF2B5EF4-FFF2-40B4-BE49-F238E27FC236}">
                <a16:creationId xmlns:a16="http://schemas.microsoft.com/office/drawing/2014/main" id="{2CF473E2-0515-402D-AD3D-7361A70F8E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968" y="2513906"/>
            <a:ext cx="8288033" cy="1719766"/>
          </a:xfrm>
          <a:prstGeom prst="rect">
            <a:avLst/>
          </a:prstGeom>
        </p:spPr>
      </p:pic>
      <p:sp>
        <p:nvSpPr>
          <p:cNvPr id="2" name="Slide Number Placeholder 1">
            <a:extLst>
              <a:ext uri="{FF2B5EF4-FFF2-40B4-BE49-F238E27FC236}">
                <a16:creationId xmlns:a16="http://schemas.microsoft.com/office/drawing/2014/main" id="{0E650EF2-17E4-4E87-BAF2-1E5553D2B285}"/>
              </a:ext>
            </a:extLst>
          </p:cNvPr>
          <p:cNvSpPr>
            <a:spLocks noGrp="1"/>
          </p:cNvSpPr>
          <p:nvPr>
            <p:ph type="sldNum" sz="quarter" idx="12"/>
          </p:nvPr>
        </p:nvSpPr>
        <p:spPr>
          <a:xfrm>
            <a:off x="11279229" y="6386419"/>
            <a:ext cx="683339" cy="365125"/>
          </a:xfrm>
        </p:spPr>
        <p:txBody>
          <a:bodyPr/>
          <a:lstStyle/>
          <a:p>
            <a:fld id="{D57F1E4F-1CFF-5643-939E-217C01CDF565}" type="slidenum">
              <a:rPr lang="en-US" sz="1400" dirty="0">
                <a:solidFill>
                  <a:srgbClr val="000000"/>
                </a:solidFill>
              </a:rPr>
              <a:pPr/>
              <a:t>1</a:t>
            </a:fld>
            <a:endParaRPr lang="en-US" sz="1400">
              <a:solidFill>
                <a:srgbClr val="000000"/>
              </a:solidFill>
            </a:endParaRPr>
          </a:p>
        </p:txBody>
      </p:sp>
    </p:spTree>
    <p:extLst>
      <p:ext uri="{BB962C8B-B14F-4D97-AF65-F5344CB8AC3E}">
        <p14:creationId xmlns:p14="http://schemas.microsoft.com/office/powerpoint/2010/main" val="977315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53B19-5190-4763-8D5D-490868051F36}"/>
              </a:ext>
            </a:extLst>
          </p:cNvPr>
          <p:cNvSpPr>
            <a:spLocks noGrp="1"/>
          </p:cNvSpPr>
          <p:nvPr>
            <p:ph type="title"/>
          </p:nvPr>
        </p:nvSpPr>
        <p:spPr>
          <a:xfrm>
            <a:off x="676406" y="426577"/>
            <a:ext cx="9276297" cy="856297"/>
          </a:xfrm>
        </p:spPr>
        <p:txBody>
          <a:bodyPr>
            <a:noAutofit/>
          </a:bodyPr>
          <a:lstStyle/>
          <a:p>
            <a:pPr algn="ctr"/>
            <a:r>
              <a:rPr lang="en-US" sz="4200"/>
              <a:t>Exercise #2 Discussion</a:t>
            </a:r>
          </a:p>
        </p:txBody>
      </p:sp>
      <p:sp>
        <p:nvSpPr>
          <p:cNvPr id="3" name="Content Placeholder 2">
            <a:extLst>
              <a:ext uri="{FF2B5EF4-FFF2-40B4-BE49-F238E27FC236}">
                <a16:creationId xmlns:a16="http://schemas.microsoft.com/office/drawing/2014/main" id="{434C9F96-408C-4656-BC4E-F5AE08D4E1EF}"/>
              </a:ext>
            </a:extLst>
          </p:cNvPr>
          <p:cNvSpPr>
            <a:spLocks noGrp="1"/>
          </p:cNvSpPr>
          <p:nvPr>
            <p:ph idx="1"/>
          </p:nvPr>
        </p:nvSpPr>
        <p:spPr>
          <a:xfrm>
            <a:off x="676406" y="1322809"/>
            <a:ext cx="9278756" cy="5112251"/>
          </a:xfrm>
        </p:spPr>
        <p:txBody>
          <a:bodyPr vert="horz" lIns="91440" tIns="45720" rIns="91440" bIns="45720" rtlCol="0" anchor="t">
            <a:normAutofit fontScale="92500" lnSpcReduction="10000"/>
          </a:bodyPr>
          <a:lstStyle/>
          <a:p>
            <a:pPr marL="0" indent="0">
              <a:buNone/>
            </a:pPr>
            <a:r>
              <a:rPr lang="en-US" sz="3600">
                <a:solidFill>
                  <a:srgbClr val="90C226"/>
                </a:solidFill>
              </a:rPr>
              <a:t>What is a tradeoff?</a:t>
            </a:r>
          </a:p>
          <a:p>
            <a:pPr>
              <a:lnSpc>
                <a:spcPct val="150000"/>
              </a:lnSpc>
            </a:pPr>
            <a:r>
              <a:rPr lang="en-US" sz="3200">
                <a:latin typeface="Trebuchet MS"/>
              </a:rPr>
              <a:t>Every decision comes with a cost. </a:t>
            </a:r>
          </a:p>
          <a:p>
            <a:pPr>
              <a:lnSpc>
                <a:spcPct val="110000"/>
              </a:lnSpc>
            </a:pPr>
            <a:r>
              <a:rPr lang="en-US" sz="3200">
                <a:latin typeface="Trebuchet MS"/>
              </a:rPr>
              <a:t>Each decision to use a resource requires a tradeoff with another possible use for that resource (e.g., if you decide to spend $ on clothes, you will have less $ for food). </a:t>
            </a:r>
          </a:p>
          <a:p>
            <a:pPr>
              <a:lnSpc>
                <a:spcPct val="120000"/>
              </a:lnSpc>
            </a:pPr>
            <a:r>
              <a:rPr lang="en-US" sz="3200">
                <a:latin typeface="Trebuchet MS"/>
              </a:rPr>
              <a:t>In designing your development, you will confront some difficult decisions and have to make tradeoffs.</a:t>
            </a:r>
          </a:p>
          <a:p>
            <a:pPr marL="0" indent="0">
              <a:buNone/>
            </a:pPr>
            <a:endParaRPr lang="en-US" sz="4800">
              <a:solidFill>
                <a:srgbClr val="70A416"/>
              </a:solidFill>
            </a:endParaRPr>
          </a:p>
          <a:p>
            <a:pPr marL="0" indent="0">
              <a:buNone/>
            </a:pPr>
            <a:endParaRPr lang="en-US">
              <a:solidFill>
                <a:srgbClr val="70A416"/>
              </a:solidFill>
            </a:endParaRPr>
          </a:p>
          <a:p>
            <a:pPr marL="0" indent="0">
              <a:buNone/>
            </a:pPr>
            <a:endParaRPr lang="en-US"/>
          </a:p>
          <a:p>
            <a:pPr marL="0" indent="0">
              <a:buNone/>
            </a:pPr>
            <a:endParaRPr lang="en-US"/>
          </a:p>
        </p:txBody>
      </p:sp>
      <p:sp>
        <p:nvSpPr>
          <p:cNvPr id="4" name="Slide Number Placeholder 3">
            <a:extLst>
              <a:ext uri="{FF2B5EF4-FFF2-40B4-BE49-F238E27FC236}">
                <a16:creationId xmlns:a16="http://schemas.microsoft.com/office/drawing/2014/main" id="{DC17333E-2ABE-4D94-B1DD-3AC050DBF583}"/>
              </a:ext>
            </a:extLst>
          </p:cNvPr>
          <p:cNvSpPr>
            <a:spLocks noGrp="1"/>
          </p:cNvSpPr>
          <p:nvPr>
            <p:ph type="sldNum" sz="quarter" idx="12"/>
          </p:nvPr>
        </p:nvSpPr>
        <p:spPr>
          <a:xfrm>
            <a:off x="11279229" y="6328909"/>
            <a:ext cx="683339" cy="365125"/>
          </a:xfrm>
        </p:spPr>
        <p:txBody>
          <a:bodyPr/>
          <a:lstStyle/>
          <a:p>
            <a:fld id="{D57F1E4F-1CFF-5643-939E-217C01CDF565}" type="slidenum">
              <a:rPr lang="en-US" sz="1400" dirty="0">
                <a:solidFill>
                  <a:srgbClr val="000000"/>
                </a:solidFill>
              </a:rPr>
              <a:pPr/>
              <a:t>10</a:t>
            </a:fld>
            <a:endParaRPr lang="en-US" sz="1400">
              <a:solidFill>
                <a:srgbClr val="000000"/>
              </a:solidFill>
            </a:endParaRPr>
          </a:p>
        </p:txBody>
      </p:sp>
    </p:spTree>
    <p:extLst>
      <p:ext uri="{BB962C8B-B14F-4D97-AF65-F5344CB8AC3E}">
        <p14:creationId xmlns:p14="http://schemas.microsoft.com/office/powerpoint/2010/main" val="415024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53B19-5190-4763-8D5D-490868051F36}"/>
              </a:ext>
            </a:extLst>
          </p:cNvPr>
          <p:cNvSpPr>
            <a:spLocks noGrp="1"/>
          </p:cNvSpPr>
          <p:nvPr>
            <p:ph type="title"/>
          </p:nvPr>
        </p:nvSpPr>
        <p:spPr>
          <a:xfrm>
            <a:off x="764458" y="365125"/>
            <a:ext cx="5660924" cy="711507"/>
          </a:xfrm>
        </p:spPr>
        <p:txBody>
          <a:bodyPr>
            <a:noAutofit/>
          </a:bodyPr>
          <a:lstStyle/>
          <a:p>
            <a:pPr algn="ctr"/>
            <a:r>
              <a:rPr lang="en-US" sz="4200"/>
              <a:t>Exercise #2 Discussion</a:t>
            </a:r>
          </a:p>
        </p:txBody>
      </p:sp>
      <p:sp>
        <p:nvSpPr>
          <p:cNvPr id="3" name="Content Placeholder 2">
            <a:extLst>
              <a:ext uri="{FF2B5EF4-FFF2-40B4-BE49-F238E27FC236}">
                <a16:creationId xmlns:a16="http://schemas.microsoft.com/office/drawing/2014/main" id="{434C9F96-408C-4656-BC4E-F5AE08D4E1EF}"/>
              </a:ext>
            </a:extLst>
          </p:cNvPr>
          <p:cNvSpPr>
            <a:spLocks noGrp="1"/>
          </p:cNvSpPr>
          <p:nvPr>
            <p:ph idx="1"/>
          </p:nvPr>
        </p:nvSpPr>
        <p:spPr>
          <a:xfrm>
            <a:off x="764458" y="1830976"/>
            <a:ext cx="5570683" cy="4392843"/>
          </a:xfrm>
        </p:spPr>
        <p:txBody>
          <a:bodyPr vert="horz" lIns="91440" tIns="45720" rIns="91440" bIns="45720" rtlCol="0" anchor="t">
            <a:noAutofit/>
          </a:bodyPr>
          <a:lstStyle/>
          <a:p>
            <a:r>
              <a:rPr lang="en-US" sz="2600">
                <a:latin typeface="Trebuchet MS"/>
              </a:rPr>
              <a:t>There is no “correct” answer for the best mix of land uses. </a:t>
            </a:r>
            <a:endParaRPr lang="en-US"/>
          </a:p>
          <a:p>
            <a:pPr marL="0" indent="0">
              <a:lnSpc>
                <a:spcPct val="120000"/>
              </a:lnSpc>
              <a:buNone/>
            </a:pPr>
            <a:endParaRPr lang="en-US" sz="2600">
              <a:latin typeface="Trebuchet MS"/>
            </a:endParaRPr>
          </a:p>
          <a:p>
            <a:r>
              <a:rPr lang="en-US" sz="2600">
                <a:latin typeface="Trebuchet MS"/>
              </a:rPr>
              <a:t>Often you will need to decide whether the cost—social/political, financial, or aesthetic—of a decision will be worth the benefit it will bring to the City and its residents.</a:t>
            </a:r>
          </a:p>
          <a:p>
            <a:pPr marL="0" indent="0">
              <a:buNone/>
            </a:pPr>
            <a:endParaRPr lang="en-US" sz="4800">
              <a:solidFill>
                <a:srgbClr val="70A416"/>
              </a:solidFill>
            </a:endParaRPr>
          </a:p>
          <a:p>
            <a:pPr marL="0" indent="0">
              <a:buNone/>
            </a:pPr>
            <a:endParaRPr lang="en-US">
              <a:solidFill>
                <a:srgbClr val="70A416"/>
              </a:solidFill>
            </a:endParaRPr>
          </a:p>
          <a:p>
            <a:pPr marL="0" indent="0">
              <a:buNone/>
            </a:pPr>
            <a:endParaRPr lang="en-US"/>
          </a:p>
          <a:p>
            <a:pPr marL="0" indent="0">
              <a:buNone/>
            </a:pPr>
            <a:endParaRPr lang="en-US"/>
          </a:p>
        </p:txBody>
      </p:sp>
      <p:grpSp>
        <p:nvGrpSpPr>
          <p:cNvPr id="5" name="Group 4">
            <a:extLst>
              <a:ext uri="{FF2B5EF4-FFF2-40B4-BE49-F238E27FC236}">
                <a16:creationId xmlns:a16="http://schemas.microsoft.com/office/drawing/2014/main" id="{BDE71298-C123-40B7-ADBC-8030E4CF1963}"/>
              </a:ext>
            </a:extLst>
          </p:cNvPr>
          <p:cNvGrpSpPr/>
          <p:nvPr/>
        </p:nvGrpSpPr>
        <p:grpSpPr>
          <a:xfrm>
            <a:off x="7325360" y="1423034"/>
            <a:ext cx="2468880" cy="2468880"/>
            <a:chOff x="2651760" y="51434"/>
            <a:chExt cx="2468880" cy="2468880"/>
          </a:xfrm>
        </p:grpSpPr>
        <p:sp>
          <p:nvSpPr>
            <p:cNvPr id="12" name="Oval 11">
              <a:extLst>
                <a:ext uri="{FF2B5EF4-FFF2-40B4-BE49-F238E27FC236}">
                  <a16:creationId xmlns:a16="http://schemas.microsoft.com/office/drawing/2014/main" id="{DFE86F54-0710-4733-BAED-360C25D79CB4}"/>
                </a:ext>
              </a:extLst>
            </p:cNvPr>
            <p:cNvSpPr/>
            <p:nvPr/>
          </p:nvSpPr>
          <p:spPr>
            <a:xfrm>
              <a:off x="2651760" y="51434"/>
              <a:ext cx="2468880" cy="2468880"/>
            </a:xfrm>
            <a:prstGeom prst="ellipse">
              <a:avLst/>
            </a:prstGeom>
            <a:ln>
              <a:solidFill>
                <a:srgbClr val="009900"/>
              </a:solidFill>
            </a:ln>
          </p:spPr>
          <p:style>
            <a:lnRef idx="2">
              <a:scrgbClr r="0" g="0" b="0"/>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sp>
        <p:sp>
          <p:nvSpPr>
            <p:cNvPr id="13" name="Oval 4">
              <a:extLst>
                <a:ext uri="{FF2B5EF4-FFF2-40B4-BE49-F238E27FC236}">
                  <a16:creationId xmlns:a16="http://schemas.microsoft.com/office/drawing/2014/main" id="{EE83492E-E693-4BFB-B9B7-78D8610B71A8}"/>
                </a:ext>
              </a:extLst>
            </p:cNvPr>
            <p:cNvSpPr txBox="1"/>
            <p:nvPr/>
          </p:nvSpPr>
          <p:spPr>
            <a:xfrm>
              <a:off x="2980944" y="483488"/>
              <a:ext cx="1810512" cy="111099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US" sz="2500" b="1" kern="1200">
                  <a:solidFill>
                    <a:srgbClr val="009900"/>
                  </a:solidFill>
                  <a:latin typeface="Arial Narrow" panose="020B0606020202030204" pitchFamily="34" charset="0"/>
                </a:rPr>
                <a:t>Aesthetic/ Design</a:t>
              </a:r>
            </a:p>
          </p:txBody>
        </p:sp>
      </p:grpSp>
      <p:grpSp>
        <p:nvGrpSpPr>
          <p:cNvPr id="6" name="Group 5">
            <a:extLst>
              <a:ext uri="{FF2B5EF4-FFF2-40B4-BE49-F238E27FC236}">
                <a16:creationId xmlns:a16="http://schemas.microsoft.com/office/drawing/2014/main" id="{87C9E151-C9B0-43D2-BB3E-E237D9F8FD46}"/>
              </a:ext>
            </a:extLst>
          </p:cNvPr>
          <p:cNvGrpSpPr/>
          <p:nvPr/>
        </p:nvGrpSpPr>
        <p:grpSpPr>
          <a:xfrm>
            <a:off x="8216214" y="2966085"/>
            <a:ext cx="2468880" cy="2468880"/>
            <a:chOff x="3542614" y="1594485"/>
            <a:chExt cx="2468880" cy="2468880"/>
          </a:xfrm>
        </p:grpSpPr>
        <p:sp>
          <p:nvSpPr>
            <p:cNvPr id="10" name="Oval 9">
              <a:extLst>
                <a:ext uri="{FF2B5EF4-FFF2-40B4-BE49-F238E27FC236}">
                  <a16:creationId xmlns:a16="http://schemas.microsoft.com/office/drawing/2014/main" id="{1570D30A-DE8C-4AD7-B4BA-C1A094D21086}"/>
                </a:ext>
              </a:extLst>
            </p:cNvPr>
            <p:cNvSpPr/>
            <p:nvPr/>
          </p:nvSpPr>
          <p:spPr>
            <a:xfrm>
              <a:off x="3542614" y="1594485"/>
              <a:ext cx="2468880" cy="2468880"/>
            </a:xfrm>
            <a:prstGeom prst="ellipse">
              <a:avLst/>
            </a:prstGeom>
            <a:ln>
              <a:solidFill>
                <a:srgbClr val="0070C0"/>
              </a:solidFill>
            </a:ln>
          </p:spPr>
          <p:style>
            <a:lnRef idx="2">
              <a:scrgbClr r="0" g="0" b="0"/>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sp>
        <p:sp>
          <p:nvSpPr>
            <p:cNvPr id="11" name="Oval 6">
              <a:extLst>
                <a:ext uri="{FF2B5EF4-FFF2-40B4-BE49-F238E27FC236}">
                  <a16:creationId xmlns:a16="http://schemas.microsoft.com/office/drawing/2014/main" id="{6629E47D-32B0-47D8-B96F-CF6AE6F89CAF}"/>
                </a:ext>
              </a:extLst>
            </p:cNvPr>
            <p:cNvSpPr txBox="1"/>
            <p:nvPr/>
          </p:nvSpPr>
          <p:spPr>
            <a:xfrm>
              <a:off x="4297680" y="2232278"/>
              <a:ext cx="1481328" cy="135788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US" sz="2500" b="1" kern="1200">
                  <a:solidFill>
                    <a:srgbClr val="0070C0"/>
                  </a:solidFill>
                  <a:latin typeface="Arial Narrow" panose="020B0606020202030204" pitchFamily="34" charset="0"/>
                </a:rPr>
                <a:t>Financials</a:t>
              </a:r>
            </a:p>
          </p:txBody>
        </p:sp>
      </p:grpSp>
      <p:grpSp>
        <p:nvGrpSpPr>
          <p:cNvPr id="7" name="Group 6">
            <a:extLst>
              <a:ext uri="{FF2B5EF4-FFF2-40B4-BE49-F238E27FC236}">
                <a16:creationId xmlns:a16="http://schemas.microsoft.com/office/drawing/2014/main" id="{30453F80-D9B5-4B84-BD40-704533C0DF57}"/>
              </a:ext>
            </a:extLst>
          </p:cNvPr>
          <p:cNvGrpSpPr/>
          <p:nvPr/>
        </p:nvGrpSpPr>
        <p:grpSpPr>
          <a:xfrm>
            <a:off x="6434505" y="2966085"/>
            <a:ext cx="2468880" cy="2468880"/>
            <a:chOff x="1760905" y="1594485"/>
            <a:chExt cx="2468880" cy="2468880"/>
          </a:xfrm>
        </p:grpSpPr>
        <p:sp>
          <p:nvSpPr>
            <p:cNvPr id="8" name="Oval 7">
              <a:extLst>
                <a:ext uri="{FF2B5EF4-FFF2-40B4-BE49-F238E27FC236}">
                  <a16:creationId xmlns:a16="http://schemas.microsoft.com/office/drawing/2014/main" id="{C25AC4AA-5F19-42EA-A7CB-DF97E0F4135C}"/>
                </a:ext>
              </a:extLst>
            </p:cNvPr>
            <p:cNvSpPr/>
            <p:nvPr/>
          </p:nvSpPr>
          <p:spPr>
            <a:xfrm>
              <a:off x="1760905" y="1594485"/>
              <a:ext cx="2468880" cy="2468880"/>
            </a:xfrm>
            <a:prstGeom prst="ellipse">
              <a:avLst/>
            </a:prstGeom>
            <a:ln>
              <a:solidFill>
                <a:srgbClr val="FF0000"/>
              </a:solidFill>
            </a:ln>
          </p:spPr>
          <p:style>
            <a:lnRef idx="2">
              <a:scrgbClr r="0" g="0" b="0"/>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sp>
        <p:sp>
          <p:nvSpPr>
            <p:cNvPr id="9" name="Oval 8">
              <a:extLst>
                <a:ext uri="{FF2B5EF4-FFF2-40B4-BE49-F238E27FC236}">
                  <a16:creationId xmlns:a16="http://schemas.microsoft.com/office/drawing/2014/main" id="{61C78AE0-CEE0-4167-B96E-119F2A78FBEC}"/>
                </a:ext>
              </a:extLst>
            </p:cNvPr>
            <p:cNvSpPr txBox="1"/>
            <p:nvPr/>
          </p:nvSpPr>
          <p:spPr>
            <a:xfrm>
              <a:off x="1993392" y="2232278"/>
              <a:ext cx="1481328" cy="135788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US" sz="2500" b="1" kern="1200">
                  <a:solidFill>
                    <a:srgbClr val="FF0000"/>
                  </a:solidFill>
                  <a:latin typeface="Arial Narrow" panose="020B0606020202030204" pitchFamily="34" charset="0"/>
                </a:rPr>
                <a:t>Social/ Political</a:t>
              </a:r>
              <a:r>
                <a:rPr lang="en-US" sz="2500" b="1" kern="1200">
                  <a:latin typeface="Arial Narrow" panose="020B0606020202030204" pitchFamily="34" charset="0"/>
                </a:rPr>
                <a:t>   </a:t>
              </a:r>
            </a:p>
          </p:txBody>
        </p:sp>
      </p:grpSp>
      <p:sp>
        <p:nvSpPr>
          <p:cNvPr id="4" name="Slide Number Placeholder 3">
            <a:extLst>
              <a:ext uri="{FF2B5EF4-FFF2-40B4-BE49-F238E27FC236}">
                <a16:creationId xmlns:a16="http://schemas.microsoft.com/office/drawing/2014/main" id="{C0AE814D-576C-4925-8856-64584AFC98E8}"/>
              </a:ext>
            </a:extLst>
          </p:cNvPr>
          <p:cNvSpPr>
            <a:spLocks noGrp="1"/>
          </p:cNvSpPr>
          <p:nvPr>
            <p:ph type="sldNum" sz="quarter" idx="12"/>
          </p:nvPr>
        </p:nvSpPr>
        <p:spPr>
          <a:xfrm>
            <a:off x="11351116" y="6372041"/>
            <a:ext cx="683339" cy="365125"/>
          </a:xfrm>
        </p:spPr>
        <p:txBody>
          <a:bodyPr/>
          <a:lstStyle/>
          <a:p>
            <a:fld id="{D57F1E4F-1CFF-5643-939E-217C01CDF565}" type="slidenum">
              <a:rPr lang="en-US" sz="1400" dirty="0">
                <a:solidFill>
                  <a:srgbClr val="000000"/>
                </a:solidFill>
              </a:rPr>
              <a:pPr/>
              <a:t>11</a:t>
            </a:fld>
            <a:endParaRPr lang="en-US" sz="1400">
              <a:solidFill>
                <a:srgbClr val="000000"/>
              </a:solidFill>
            </a:endParaRPr>
          </a:p>
        </p:txBody>
      </p:sp>
    </p:spTree>
    <p:extLst>
      <p:ext uri="{BB962C8B-B14F-4D97-AF65-F5344CB8AC3E}">
        <p14:creationId xmlns:p14="http://schemas.microsoft.com/office/powerpoint/2010/main" val="1714170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884D9-A6BF-430C-BF2E-022CC1D98E9F}"/>
              </a:ext>
            </a:extLst>
          </p:cNvPr>
          <p:cNvSpPr>
            <a:spLocks noGrp="1"/>
          </p:cNvSpPr>
          <p:nvPr>
            <p:ph type="title"/>
          </p:nvPr>
        </p:nvSpPr>
        <p:spPr>
          <a:xfrm>
            <a:off x="309717" y="365125"/>
            <a:ext cx="7403690" cy="599379"/>
          </a:xfrm>
        </p:spPr>
        <p:txBody>
          <a:bodyPr>
            <a:noAutofit/>
          </a:bodyPr>
          <a:lstStyle/>
          <a:p>
            <a:pPr algn="ctr"/>
            <a:r>
              <a:rPr lang="en-US" sz="2800">
                <a:solidFill>
                  <a:srgbClr val="90C226"/>
                </a:solidFill>
              </a:rPr>
              <a:t>Intro to UP Handbook and Guided Reading </a:t>
            </a:r>
          </a:p>
        </p:txBody>
      </p:sp>
      <p:sp>
        <p:nvSpPr>
          <p:cNvPr id="3" name="Content Placeholder 2">
            <a:extLst>
              <a:ext uri="{FF2B5EF4-FFF2-40B4-BE49-F238E27FC236}">
                <a16:creationId xmlns:a16="http://schemas.microsoft.com/office/drawing/2014/main" id="{550E6EA7-3BE1-4125-AD3D-B27180D8CD48}"/>
              </a:ext>
            </a:extLst>
          </p:cNvPr>
          <p:cNvSpPr>
            <a:spLocks noGrp="1"/>
          </p:cNvSpPr>
          <p:nvPr>
            <p:ph idx="1"/>
          </p:nvPr>
        </p:nvSpPr>
        <p:spPr>
          <a:xfrm>
            <a:off x="309716" y="1139868"/>
            <a:ext cx="7403690" cy="5037095"/>
          </a:xfrm>
        </p:spPr>
        <p:txBody>
          <a:bodyPr vert="horz" lIns="91440" tIns="45720" rIns="91440" bIns="45720" rtlCol="0" anchor="t">
            <a:normAutofit fontScale="25000" lnSpcReduction="20000"/>
          </a:bodyPr>
          <a:lstStyle/>
          <a:p>
            <a:pPr marL="0" indent="0">
              <a:lnSpc>
                <a:spcPct val="120000"/>
              </a:lnSpc>
              <a:buNone/>
            </a:pPr>
            <a:r>
              <a:rPr lang="en-US" sz="9600">
                <a:latin typeface="+mj-lt"/>
              </a:rPr>
              <a:t>Open handbook to page 1 in the About </a:t>
            </a:r>
            <a:r>
              <a:rPr lang="en-US" sz="9600" err="1">
                <a:latin typeface="+mj-lt"/>
              </a:rPr>
              <a:t>UrbanPlan</a:t>
            </a:r>
            <a:r>
              <a:rPr lang="en-US" sz="9600">
                <a:latin typeface="+mj-lt"/>
              </a:rPr>
              <a:t> section.  Let’s read the “Overview”.</a:t>
            </a:r>
          </a:p>
          <a:p>
            <a:pPr marL="0" indent="0">
              <a:lnSpc>
                <a:spcPct val="120000"/>
              </a:lnSpc>
              <a:buNone/>
            </a:pPr>
            <a:endParaRPr lang="en-US" sz="9600">
              <a:latin typeface="+mj-lt"/>
            </a:endParaRPr>
          </a:p>
          <a:p>
            <a:pPr marL="0" indent="0">
              <a:lnSpc>
                <a:spcPct val="120000"/>
              </a:lnSpc>
              <a:spcBef>
                <a:spcPts val="0"/>
              </a:spcBef>
              <a:buNone/>
            </a:pPr>
            <a:r>
              <a:rPr lang="en-US" sz="9600">
                <a:solidFill>
                  <a:srgbClr val="90C226"/>
                </a:solidFill>
                <a:latin typeface="+mj-lt"/>
              </a:rPr>
              <a:t>Your homework will be Exercise #3, Questions 1-21. Where would you find the answers to the first three questions?</a:t>
            </a:r>
          </a:p>
          <a:p>
            <a:pPr marL="514350" indent="-514350">
              <a:lnSpc>
                <a:spcPct val="120000"/>
              </a:lnSpc>
              <a:buFont typeface="+mj-lt"/>
              <a:buAutoNum type="arabicPeriod"/>
            </a:pPr>
            <a:r>
              <a:rPr lang="en-US" sz="9600">
                <a:latin typeface="+mj-lt"/>
              </a:rPr>
              <a:t>Why does the City need a private developer </a:t>
            </a:r>
            <a:br>
              <a:rPr lang="en-US" sz="9600">
                <a:latin typeface="+mj-lt"/>
              </a:rPr>
            </a:br>
            <a:r>
              <a:rPr lang="en-US" sz="9600">
                <a:latin typeface="+mj-lt"/>
              </a:rPr>
              <a:t>to propose and build the Elmwood project? </a:t>
            </a:r>
          </a:p>
          <a:p>
            <a:pPr marL="514350" indent="-514350">
              <a:lnSpc>
                <a:spcPct val="120000"/>
              </a:lnSpc>
              <a:buFont typeface="+mj-lt"/>
              <a:buAutoNum type="arabicPeriod"/>
            </a:pPr>
            <a:r>
              <a:rPr lang="en-US" sz="9600">
                <a:latin typeface="+mj-lt"/>
              </a:rPr>
              <a:t>What is “due diligence” and why is it </a:t>
            </a:r>
            <a:br>
              <a:rPr lang="en-US" sz="9600">
                <a:latin typeface="+mj-lt"/>
              </a:rPr>
            </a:br>
            <a:r>
              <a:rPr lang="en-US" sz="9600">
                <a:latin typeface="+mj-lt"/>
              </a:rPr>
              <a:t>important?</a:t>
            </a:r>
          </a:p>
          <a:p>
            <a:pPr marL="514350" indent="-514350">
              <a:lnSpc>
                <a:spcPct val="120000"/>
              </a:lnSpc>
              <a:buFont typeface="+mj-lt"/>
              <a:buAutoNum type="arabicPeriod"/>
            </a:pPr>
            <a:r>
              <a:rPr lang="en-US" sz="9600">
                <a:latin typeface="+mj-lt"/>
              </a:rPr>
              <a:t>What makes large, mixed-use infill projects </a:t>
            </a:r>
            <a:br>
              <a:rPr lang="en-US" sz="9600">
                <a:latin typeface="+mj-lt"/>
              </a:rPr>
            </a:br>
            <a:r>
              <a:rPr lang="en-US" sz="9600">
                <a:latin typeface="+mj-lt"/>
              </a:rPr>
              <a:t>so risky?</a:t>
            </a:r>
          </a:p>
          <a:p>
            <a:pPr marL="0" indent="0">
              <a:buNone/>
            </a:pPr>
            <a:r>
              <a:rPr lang="en-US" sz="2600"/>
              <a:t>	</a:t>
            </a:r>
          </a:p>
        </p:txBody>
      </p:sp>
      <p:pic>
        <p:nvPicPr>
          <p:cNvPr id="5" name="Picture 4" descr="A close up of a device&#10;&#10;Description automatically generated">
            <a:extLst>
              <a:ext uri="{FF2B5EF4-FFF2-40B4-BE49-F238E27FC236}">
                <a16:creationId xmlns:a16="http://schemas.microsoft.com/office/drawing/2014/main" id="{D337D6C8-9045-4F9E-8D25-3661A859F9A1}"/>
              </a:ext>
            </a:extLst>
          </p:cNvPr>
          <p:cNvPicPr>
            <a:picLocks noChangeAspect="1"/>
          </p:cNvPicPr>
          <p:nvPr/>
        </p:nvPicPr>
        <p:blipFill rotWithShape="1">
          <a:blip r:embed="rId2">
            <a:extLst>
              <a:ext uri="{28A0092B-C50C-407E-A947-70E740481C1C}">
                <a14:useLocalDpi xmlns:a14="http://schemas.microsoft.com/office/drawing/2010/main" val="0"/>
              </a:ext>
            </a:extLst>
          </a:blip>
          <a:srcRect l="7407"/>
          <a:stretch/>
        </p:blipFill>
        <p:spPr>
          <a:xfrm>
            <a:off x="7849312" y="2080308"/>
            <a:ext cx="3120318" cy="2697384"/>
          </a:xfrm>
          <a:prstGeom prst="rect">
            <a:avLst/>
          </a:prstGeom>
        </p:spPr>
      </p:pic>
      <p:sp>
        <p:nvSpPr>
          <p:cNvPr id="4" name="Slide Number Placeholder 3">
            <a:extLst>
              <a:ext uri="{FF2B5EF4-FFF2-40B4-BE49-F238E27FC236}">
                <a16:creationId xmlns:a16="http://schemas.microsoft.com/office/drawing/2014/main" id="{8159C433-A6A5-4ABB-97B6-6133E47F0389}"/>
              </a:ext>
            </a:extLst>
          </p:cNvPr>
          <p:cNvSpPr>
            <a:spLocks noGrp="1"/>
          </p:cNvSpPr>
          <p:nvPr>
            <p:ph type="sldNum" sz="quarter" idx="12"/>
          </p:nvPr>
        </p:nvSpPr>
        <p:spPr>
          <a:xfrm>
            <a:off x="11293606" y="6328909"/>
            <a:ext cx="683339" cy="365125"/>
          </a:xfrm>
        </p:spPr>
        <p:txBody>
          <a:bodyPr/>
          <a:lstStyle/>
          <a:p>
            <a:fld id="{D57F1E4F-1CFF-5643-939E-217C01CDF565}" type="slidenum">
              <a:rPr lang="en-US" sz="1400" dirty="0">
                <a:solidFill>
                  <a:srgbClr val="000000"/>
                </a:solidFill>
              </a:rPr>
              <a:pPr/>
              <a:t>12</a:t>
            </a:fld>
            <a:endParaRPr lang="en-US" sz="1400">
              <a:solidFill>
                <a:srgbClr val="000000"/>
              </a:solidFill>
            </a:endParaRPr>
          </a:p>
        </p:txBody>
      </p:sp>
    </p:spTree>
    <p:extLst>
      <p:ext uri="{BB962C8B-B14F-4D97-AF65-F5344CB8AC3E}">
        <p14:creationId xmlns:p14="http://schemas.microsoft.com/office/powerpoint/2010/main" val="1376557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4F325-A5F2-46AA-8690-C38CD5E73B83}"/>
              </a:ext>
            </a:extLst>
          </p:cNvPr>
          <p:cNvSpPr>
            <a:spLocks noGrp="1"/>
          </p:cNvSpPr>
          <p:nvPr>
            <p:ph type="title"/>
          </p:nvPr>
        </p:nvSpPr>
        <p:spPr>
          <a:xfrm>
            <a:off x="233656" y="293238"/>
            <a:ext cx="10754913" cy="840068"/>
          </a:xfrm>
        </p:spPr>
        <p:txBody>
          <a:bodyPr>
            <a:noAutofit/>
          </a:bodyPr>
          <a:lstStyle/>
          <a:p>
            <a:pPr algn="ctr"/>
            <a:r>
              <a:rPr lang="en-US" sz="4000">
                <a:solidFill>
                  <a:srgbClr val="90C226"/>
                </a:solidFill>
              </a:rPr>
              <a:t>Homework for Next Class</a:t>
            </a:r>
          </a:p>
        </p:txBody>
      </p:sp>
      <p:sp>
        <p:nvSpPr>
          <p:cNvPr id="3" name="Content Placeholder 2">
            <a:extLst>
              <a:ext uri="{FF2B5EF4-FFF2-40B4-BE49-F238E27FC236}">
                <a16:creationId xmlns:a16="http://schemas.microsoft.com/office/drawing/2014/main" id="{3F66D48C-29FC-4E8B-A0AF-AAAD93106EEA}"/>
              </a:ext>
            </a:extLst>
          </p:cNvPr>
          <p:cNvSpPr>
            <a:spLocks noGrp="1"/>
          </p:cNvSpPr>
          <p:nvPr>
            <p:ph idx="1"/>
          </p:nvPr>
        </p:nvSpPr>
        <p:spPr>
          <a:xfrm>
            <a:off x="234351" y="1256737"/>
            <a:ext cx="10749299" cy="5495319"/>
          </a:xfrm>
        </p:spPr>
        <p:txBody>
          <a:bodyPr vert="horz" lIns="91440" tIns="45720" rIns="91440" bIns="45720" rtlCol="0" anchor="t">
            <a:noAutofit/>
          </a:bodyPr>
          <a:lstStyle/>
          <a:p>
            <a:r>
              <a:rPr lang="en-US" sz="2800"/>
              <a:t>From the </a:t>
            </a:r>
            <a:r>
              <a:rPr lang="en-US" sz="2800" err="1"/>
              <a:t>UrbanPlan</a:t>
            </a:r>
            <a:r>
              <a:rPr lang="en-US" sz="2800"/>
              <a:t> Handbook: </a:t>
            </a:r>
          </a:p>
          <a:p>
            <a:pPr lvl="1"/>
            <a:r>
              <a:rPr lang="en-US" sz="2800"/>
              <a:t>Read the entire section About </a:t>
            </a:r>
            <a:r>
              <a:rPr lang="en-US" sz="2800" err="1"/>
              <a:t>UrbanPlan</a:t>
            </a:r>
            <a:endParaRPr lang="en-US" sz="2800"/>
          </a:p>
          <a:p>
            <a:pPr lvl="1"/>
            <a:r>
              <a:rPr lang="en-US" sz="2800"/>
              <a:t>Look at the Site Plan tab</a:t>
            </a:r>
          </a:p>
          <a:p>
            <a:pPr lvl="1"/>
            <a:r>
              <a:rPr lang="en-US" sz="2800"/>
              <a:t>Read the RFP.  (Consult this section throughout the entire project. It has an immense amount of important information.) </a:t>
            </a:r>
          </a:p>
          <a:p>
            <a:pPr lvl="1"/>
            <a:r>
              <a:rPr lang="en-US" sz="2800"/>
              <a:t>Read the Design Guidelines</a:t>
            </a:r>
          </a:p>
          <a:p>
            <a:pPr marL="457200" lvl="1" indent="0">
              <a:buNone/>
            </a:pPr>
            <a:endParaRPr lang="en-US" sz="2800"/>
          </a:p>
          <a:p>
            <a:r>
              <a:rPr lang="en-US" sz="2800"/>
              <a:t>Guided Reading Homework Exercise 3, Questions #1 to #21: </a:t>
            </a:r>
          </a:p>
          <a:p>
            <a:pPr lvl="1"/>
            <a:r>
              <a:rPr lang="en-US" sz="2800"/>
              <a:t>Respond in writing based on the assigned readings.</a:t>
            </a:r>
          </a:p>
        </p:txBody>
      </p:sp>
      <p:sp>
        <p:nvSpPr>
          <p:cNvPr id="4" name="Slide Number Placeholder 3">
            <a:extLst>
              <a:ext uri="{FF2B5EF4-FFF2-40B4-BE49-F238E27FC236}">
                <a16:creationId xmlns:a16="http://schemas.microsoft.com/office/drawing/2014/main" id="{90D201A4-C91E-45B1-B82D-9B56BBDED02B}"/>
              </a:ext>
            </a:extLst>
          </p:cNvPr>
          <p:cNvSpPr>
            <a:spLocks noGrp="1"/>
          </p:cNvSpPr>
          <p:nvPr>
            <p:ph type="sldNum" sz="quarter" idx="12"/>
          </p:nvPr>
        </p:nvSpPr>
        <p:spPr>
          <a:xfrm>
            <a:off x="11307984" y="6386419"/>
            <a:ext cx="683339" cy="365125"/>
          </a:xfrm>
        </p:spPr>
        <p:txBody>
          <a:bodyPr/>
          <a:lstStyle/>
          <a:p>
            <a:fld id="{D57F1E4F-1CFF-5643-939E-217C01CDF565}" type="slidenum">
              <a:rPr lang="en-US" sz="1400" dirty="0">
                <a:solidFill>
                  <a:srgbClr val="000000"/>
                </a:solidFill>
              </a:rPr>
              <a:pPr/>
              <a:t>13</a:t>
            </a:fld>
            <a:endParaRPr lang="en-US" sz="1400">
              <a:solidFill>
                <a:srgbClr val="000000"/>
              </a:solidFill>
            </a:endParaRPr>
          </a:p>
        </p:txBody>
      </p:sp>
    </p:spTree>
    <p:extLst>
      <p:ext uri="{BB962C8B-B14F-4D97-AF65-F5344CB8AC3E}">
        <p14:creationId xmlns:p14="http://schemas.microsoft.com/office/powerpoint/2010/main" val="2214896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F0964-4706-4984-A6CF-9F64B0B58F3B}"/>
              </a:ext>
            </a:extLst>
          </p:cNvPr>
          <p:cNvSpPr>
            <a:spLocks noGrp="1"/>
          </p:cNvSpPr>
          <p:nvPr>
            <p:ph type="title"/>
          </p:nvPr>
        </p:nvSpPr>
        <p:spPr>
          <a:xfrm>
            <a:off x="726511" y="423999"/>
            <a:ext cx="8884285" cy="576197"/>
          </a:xfrm>
        </p:spPr>
        <p:txBody>
          <a:bodyPr>
            <a:noAutofit/>
          </a:bodyPr>
          <a:lstStyle/>
          <a:p>
            <a:pPr algn="ctr"/>
            <a:r>
              <a:rPr lang="en-US" sz="4000">
                <a:solidFill>
                  <a:srgbClr val="90C226"/>
                </a:solidFill>
              </a:rPr>
              <a:t>Observation Paper</a:t>
            </a:r>
          </a:p>
        </p:txBody>
      </p:sp>
      <p:sp>
        <p:nvSpPr>
          <p:cNvPr id="3" name="Content Placeholder 2">
            <a:extLst>
              <a:ext uri="{FF2B5EF4-FFF2-40B4-BE49-F238E27FC236}">
                <a16:creationId xmlns:a16="http://schemas.microsoft.com/office/drawing/2014/main" id="{CD723F5C-9AC4-44D6-8691-01040DD5F9C0}"/>
              </a:ext>
            </a:extLst>
          </p:cNvPr>
          <p:cNvSpPr>
            <a:spLocks noGrp="1"/>
          </p:cNvSpPr>
          <p:nvPr>
            <p:ph idx="1"/>
          </p:nvPr>
        </p:nvSpPr>
        <p:spPr>
          <a:xfrm>
            <a:off x="726510" y="1247653"/>
            <a:ext cx="8889438" cy="5187407"/>
          </a:xfrm>
        </p:spPr>
        <p:txBody>
          <a:bodyPr vert="horz" lIns="91440" tIns="45720" rIns="91440" bIns="45720" rtlCol="0" anchor="t">
            <a:normAutofit fontScale="70000" lnSpcReduction="20000"/>
          </a:bodyPr>
          <a:lstStyle/>
          <a:p>
            <a:pPr marL="0" indent="0">
              <a:buNone/>
            </a:pPr>
            <a:r>
              <a:rPr lang="en-US" sz="3400"/>
              <a:t>Due in a week.  If you cannot go out and walk in different neighborhoods, use your memory and/or tools such as Google Earth to answer the questions below.</a:t>
            </a:r>
            <a:endParaRPr lang="en-US"/>
          </a:p>
          <a:p>
            <a:pPr marL="0" indent="0">
              <a:buNone/>
            </a:pPr>
            <a:endParaRPr lang="en-US" sz="3400"/>
          </a:p>
          <a:p>
            <a:pPr marL="0" indent="0">
              <a:buNone/>
            </a:pPr>
            <a:r>
              <a:rPr lang="en-US" sz="3400">
                <a:solidFill>
                  <a:srgbClr val="90C226"/>
                </a:solidFill>
              </a:rPr>
              <a:t>Pick a neighborhood that you are familiar with and answer:</a:t>
            </a:r>
          </a:p>
          <a:p>
            <a:r>
              <a:rPr lang="en-US" sz="3400" i="1"/>
              <a:t>What do the buildings look like? Are they old or new? Or both?</a:t>
            </a:r>
          </a:p>
          <a:p>
            <a:r>
              <a:rPr lang="en-US" sz="3400" i="1"/>
              <a:t>What is parking like?  What about streets and traffic flow? Are there normally lots of people, bikes, cars?</a:t>
            </a:r>
            <a:endParaRPr lang="en-US" sz="3400"/>
          </a:p>
          <a:p>
            <a:r>
              <a:rPr lang="en-US" sz="3400" i="1"/>
              <a:t>What people occupy which areas?  Which streets feel 'fun?'   'boring?'  'active?' </a:t>
            </a:r>
            <a:endParaRPr lang="en-US" sz="3400"/>
          </a:p>
          <a:p>
            <a:r>
              <a:rPr lang="en-US" sz="3400" i="1"/>
              <a:t>What behaviors are occurring?  What time of day is it?  What types of trees and landscaping exist?  </a:t>
            </a:r>
            <a:endParaRPr lang="en-US" sz="3400"/>
          </a:p>
          <a:p>
            <a:r>
              <a:rPr lang="en-US" sz="3400" i="1"/>
              <a:t>What is the state of the infrastructure? The sidewalks?</a:t>
            </a:r>
            <a:endParaRPr lang="en-US" sz="3400"/>
          </a:p>
          <a:p>
            <a:pPr marL="0" indent="0">
              <a:buNone/>
            </a:pPr>
            <a:endParaRPr lang="en-US"/>
          </a:p>
        </p:txBody>
      </p:sp>
      <p:sp>
        <p:nvSpPr>
          <p:cNvPr id="4" name="Slide Number Placeholder 3">
            <a:extLst>
              <a:ext uri="{FF2B5EF4-FFF2-40B4-BE49-F238E27FC236}">
                <a16:creationId xmlns:a16="http://schemas.microsoft.com/office/drawing/2014/main" id="{6626DBA3-E8F0-456B-B9F7-D8A8A3648CCD}"/>
              </a:ext>
            </a:extLst>
          </p:cNvPr>
          <p:cNvSpPr>
            <a:spLocks noGrp="1"/>
          </p:cNvSpPr>
          <p:nvPr>
            <p:ph type="sldNum" sz="quarter" idx="12"/>
          </p:nvPr>
        </p:nvSpPr>
        <p:spPr>
          <a:xfrm>
            <a:off x="11307984" y="6343286"/>
            <a:ext cx="683339" cy="365125"/>
          </a:xfrm>
        </p:spPr>
        <p:txBody>
          <a:bodyPr/>
          <a:lstStyle/>
          <a:p>
            <a:fld id="{D57F1E4F-1CFF-5643-939E-217C01CDF565}" type="slidenum">
              <a:rPr lang="en-US" sz="1400" dirty="0">
                <a:solidFill>
                  <a:srgbClr val="000000"/>
                </a:solidFill>
              </a:rPr>
              <a:pPr/>
              <a:t>14</a:t>
            </a:fld>
            <a:endParaRPr lang="en-US" sz="1400">
              <a:solidFill>
                <a:srgbClr val="000000"/>
              </a:solidFill>
            </a:endParaRPr>
          </a:p>
        </p:txBody>
      </p:sp>
    </p:spTree>
    <p:extLst>
      <p:ext uri="{BB962C8B-B14F-4D97-AF65-F5344CB8AC3E}">
        <p14:creationId xmlns:p14="http://schemas.microsoft.com/office/powerpoint/2010/main" val="3684078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8E1B1F-CCD6-4E4C-9F5F-851C80C78B70}"/>
              </a:ext>
            </a:extLst>
          </p:cNvPr>
          <p:cNvSpPr>
            <a:spLocks noGrp="1"/>
          </p:cNvSpPr>
          <p:nvPr>
            <p:ph type="ctrTitle"/>
          </p:nvPr>
        </p:nvSpPr>
        <p:spPr/>
        <p:txBody>
          <a:bodyPr/>
          <a:lstStyle/>
          <a:p>
            <a:pPr algn="l"/>
            <a:r>
              <a:rPr lang="en-US" b="1">
                <a:solidFill>
                  <a:srgbClr val="90C226"/>
                </a:solidFill>
              </a:rPr>
              <a:t>Class 2</a:t>
            </a:r>
          </a:p>
        </p:txBody>
      </p:sp>
      <p:sp>
        <p:nvSpPr>
          <p:cNvPr id="2" name="Slide Number Placeholder 1">
            <a:extLst>
              <a:ext uri="{FF2B5EF4-FFF2-40B4-BE49-F238E27FC236}">
                <a16:creationId xmlns:a16="http://schemas.microsoft.com/office/drawing/2014/main" id="{DF45B41D-EA25-4CEC-8A03-0B9A9B50D913}"/>
              </a:ext>
            </a:extLst>
          </p:cNvPr>
          <p:cNvSpPr>
            <a:spLocks noGrp="1"/>
          </p:cNvSpPr>
          <p:nvPr>
            <p:ph type="sldNum" sz="quarter" idx="12"/>
          </p:nvPr>
        </p:nvSpPr>
        <p:spPr>
          <a:xfrm>
            <a:off x="11365493" y="6400796"/>
            <a:ext cx="683339" cy="365125"/>
          </a:xfrm>
        </p:spPr>
        <p:txBody>
          <a:bodyPr/>
          <a:lstStyle/>
          <a:p>
            <a:fld id="{D57F1E4F-1CFF-5643-939E-217C01CDF565}" type="slidenum">
              <a:rPr lang="en-US" sz="1400" dirty="0">
                <a:solidFill>
                  <a:srgbClr val="000000"/>
                </a:solidFill>
              </a:rPr>
              <a:pPr/>
              <a:t>15</a:t>
            </a:fld>
            <a:endParaRPr lang="en-US" sz="1400">
              <a:solidFill>
                <a:srgbClr val="000000"/>
              </a:solidFill>
            </a:endParaRPr>
          </a:p>
        </p:txBody>
      </p:sp>
    </p:spTree>
    <p:extLst>
      <p:ext uri="{BB962C8B-B14F-4D97-AF65-F5344CB8AC3E}">
        <p14:creationId xmlns:p14="http://schemas.microsoft.com/office/powerpoint/2010/main" val="3214286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5B0E0-D392-483F-BA3F-D91D9C50411F}"/>
              </a:ext>
            </a:extLst>
          </p:cNvPr>
          <p:cNvSpPr>
            <a:spLocks noGrp="1"/>
          </p:cNvSpPr>
          <p:nvPr>
            <p:ph type="title"/>
          </p:nvPr>
        </p:nvSpPr>
        <p:spPr>
          <a:xfrm>
            <a:off x="673096" y="315002"/>
            <a:ext cx="9289347" cy="694919"/>
          </a:xfrm>
        </p:spPr>
        <p:txBody>
          <a:bodyPr>
            <a:noAutofit/>
          </a:bodyPr>
          <a:lstStyle/>
          <a:p>
            <a:pPr algn="ctr"/>
            <a:r>
              <a:rPr lang="en-US" sz="4000">
                <a:solidFill>
                  <a:srgbClr val="90C226"/>
                </a:solidFill>
              </a:rPr>
              <a:t>Class Hour 2</a:t>
            </a:r>
          </a:p>
        </p:txBody>
      </p:sp>
      <p:sp>
        <p:nvSpPr>
          <p:cNvPr id="3" name="Content Placeholder 2">
            <a:extLst>
              <a:ext uri="{FF2B5EF4-FFF2-40B4-BE49-F238E27FC236}">
                <a16:creationId xmlns:a16="http://schemas.microsoft.com/office/drawing/2014/main" id="{C9A2E6E6-3889-462E-A56F-BB6D8DBC9ED1}"/>
              </a:ext>
            </a:extLst>
          </p:cNvPr>
          <p:cNvSpPr>
            <a:spLocks noGrp="1"/>
          </p:cNvSpPr>
          <p:nvPr>
            <p:ph idx="1"/>
          </p:nvPr>
        </p:nvSpPr>
        <p:spPr>
          <a:xfrm>
            <a:off x="678427" y="1264651"/>
            <a:ext cx="9291484" cy="5117691"/>
          </a:xfrm>
        </p:spPr>
        <p:txBody>
          <a:bodyPr>
            <a:normAutofit fontScale="92500" lnSpcReduction="20000"/>
          </a:bodyPr>
          <a:lstStyle/>
          <a:p>
            <a:r>
              <a:rPr lang="en-US" sz="3200"/>
              <a:t>Watch Edutopia Video: Developing Minds – </a:t>
            </a:r>
            <a:r>
              <a:rPr lang="en-US" sz="3200" err="1"/>
              <a:t>UrbanPlan</a:t>
            </a:r>
            <a:r>
              <a:rPr lang="en-US" sz="3200"/>
              <a:t>  (10 min.)  </a:t>
            </a:r>
            <a:r>
              <a:rPr lang="en-US" sz="3200" u="sng">
                <a:hlinkClick r:id="rId2"/>
              </a:rPr>
              <a:t>https://www.edutopia.org/developing-minds-urban-planning-project-video</a:t>
            </a:r>
            <a:endParaRPr lang="en-US" sz="3200" u="sng"/>
          </a:p>
          <a:p>
            <a:pPr marL="0" indent="0">
              <a:buNone/>
            </a:pPr>
            <a:endParaRPr lang="en-US" sz="3200" u="sng"/>
          </a:p>
          <a:p>
            <a:r>
              <a:rPr lang="en-US" sz="3200"/>
              <a:t>We will dedicate the rest of the class to the review of Exercise 3 and we will have a guided tour of the handbook. </a:t>
            </a:r>
          </a:p>
          <a:p>
            <a:pPr marL="0" indent="0">
              <a:buNone/>
            </a:pPr>
            <a:endParaRPr lang="en-US" sz="3200"/>
          </a:p>
          <a:p>
            <a:r>
              <a:rPr lang="en-US" sz="3200"/>
              <a:t>Students will be assigned to their teams.  Some roles may be shared if there are groups with more than 5 students.</a:t>
            </a:r>
          </a:p>
          <a:p>
            <a:pPr marL="0" indent="0">
              <a:buNone/>
            </a:pPr>
            <a:endParaRPr lang="en-US"/>
          </a:p>
          <a:p>
            <a:pPr marL="0" indent="0">
              <a:buNone/>
            </a:pPr>
            <a:endParaRPr lang="en-US" u="sng"/>
          </a:p>
          <a:p>
            <a:pPr marL="0" indent="0">
              <a:buNone/>
            </a:pPr>
            <a:endParaRPr lang="en-US" u="sng"/>
          </a:p>
          <a:p>
            <a:pPr marL="0" indent="0">
              <a:buNone/>
            </a:pPr>
            <a:endParaRPr lang="en-US"/>
          </a:p>
          <a:p>
            <a:pPr marL="0" indent="0">
              <a:buNone/>
            </a:pPr>
            <a:endParaRPr lang="en-US"/>
          </a:p>
        </p:txBody>
      </p:sp>
      <p:sp>
        <p:nvSpPr>
          <p:cNvPr id="4" name="Slide Number Placeholder 3">
            <a:extLst>
              <a:ext uri="{FF2B5EF4-FFF2-40B4-BE49-F238E27FC236}">
                <a16:creationId xmlns:a16="http://schemas.microsoft.com/office/drawing/2014/main" id="{15D4FA1D-56D8-4F8D-8FD9-ABBEB9C45BD5}"/>
              </a:ext>
            </a:extLst>
          </p:cNvPr>
          <p:cNvSpPr>
            <a:spLocks noGrp="1"/>
          </p:cNvSpPr>
          <p:nvPr>
            <p:ph type="sldNum" sz="quarter" idx="12"/>
          </p:nvPr>
        </p:nvSpPr>
        <p:spPr>
          <a:xfrm>
            <a:off x="11365494" y="6386419"/>
            <a:ext cx="683339" cy="365125"/>
          </a:xfrm>
        </p:spPr>
        <p:txBody>
          <a:bodyPr/>
          <a:lstStyle/>
          <a:p>
            <a:fld id="{D57F1E4F-1CFF-5643-939E-217C01CDF565}" type="slidenum">
              <a:rPr lang="en-US" sz="1400" dirty="0">
                <a:solidFill>
                  <a:srgbClr val="000000"/>
                </a:solidFill>
              </a:rPr>
              <a:pPr/>
              <a:t>16</a:t>
            </a:fld>
            <a:endParaRPr lang="en-US" sz="1400">
              <a:solidFill>
                <a:srgbClr val="000000"/>
              </a:solidFill>
            </a:endParaRPr>
          </a:p>
        </p:txBody>
      </p:sp>
    </p:spTree>
    <p:extLst>
      <p:ext uri="{BB962C8B-B14F-4D97-AF65-F5344CB8AC3E}">
        <p14:creationId xmlns:p14="http://schemas.microsoft.com/office/powerpoint/2010/main" val="3044098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4F325-A5F2-46AA-8690-C38CD5E73B83}"/>
              </a:ext>
            </a:extLst>
          </p:cNvPr>
          <p:cNvSpPr>
            <a:spLocks noGrp="1"/>
          </p:cNvSpPr>
          <p:nvPr>
            <p:ph type="title"/>
          </p:nvPr>
        </p:nvSpPr>
        <p:spPr>
          <a:xfrm>
            <a:off x="415228" y="706239"/>
            <a:ext cx="5900701" cy="889461"/>
          </a:xfrm>
        </p:spPr>
        <p:txBody>
          <a:bodyPr>
            <a:noAutofit/>
          </a:bodyPr>
          <a:lstStyle/>
          <a:p>
            <a:pPr algn="ctr"/>
            <a:r>
              <a:rPr lang="en-US" sz="3200">
                <a:ea typeface="+mj-lt"/>
                <a:cs typeface="+mj-lt"/>
              </a:rPr>
              <a:t>RFP: Primary Goals </a:t>
            </a:r>
            <a:r>
              <a:rPr lang="en-US" sz="3200" err="1">
                <a:ea typeface="+mj-lt"/>
                <a:cs typeface="+mj-lt"/>
              </a:rPr>
              <a:t>Goals</a:t>
            </a:r>
            <a:endParaRPr lang="en-US" sz="3200"/>
          </a:p>
        </p:txBody>
      </p:sp>
      <p:sp>
        <p:nvSpPr>
          <p:cNvPr id="3" name="Content Placeholder 2">
            <a:extLst>
              <a:ext uri="{FF2B5EF4-FFF2-40B4-BE49-F238E27FC236}">
                <a16:creationId xmlns:a16="http://schemas.microsoft.com/office/drawing/2014/main" id="{3F66D48C-29FC-4E8B-A0AF-AAAD93106EEA}"/>
              </a:ext>
            </a:extLst>
          </p:cNvPr>
          <p:cNvSpPr>
            <a:spLocks noGrp="1"/>
          </p:cNvSpPr>
          <p:nvPr>
            <p:ph idx="1"/>
          </p:nvPr>
        </p:nvSpPr>
        <p:spPr>
          <a:xfrm>
            <a:off x="418474" y="1365726"/>
            <a:ext cx="5895366" cy="4948980"/>
          </a:xfrm>
        </p:spPr>
        <p:txBody>
          <a:bodyPr vert="horz" lIns="91440" tIns="45720" rIns="91440" bIns="45720" rtlCol="0" anchor="t">
            <a:normAutofit fontScale="92500" lnSpcReduction="10000"/>
          </a:bodyPr>
          <a:lstStyle/>
          <a:p>
            <a:pPr marL="0" indent="0">
              <a:buNone/>
            </a:pPr>
            <a:endParaRPr lang="en-US" sz="2400">
              <a:solidFill>
                <a:srgbClr val="404040"/>
              </a:solidFill>
              <a:ea typeface="+mn-lt"/>
              <a:cs typeface="+mn-lt"/>
            </a:endParaRPr>
          </a:p>
          <a:p>
            <a:pPr lvl="1"/>
            <a:r>
              <a:rPr lang="en-US" sz="2400">
                <a:solidFill>
                  <a:schemeClr val="tx1"/>
                </a:solidFill>
                <a:ea typeface="+mn-lt"/>
                <a:cs typeface="+mn-lt"/>
              </a:rPr>
              <a:t>Remove blighting influences</a:t>
            </a:r>
            <a:endParaRPr lang="en-US" sz="2400">
              <a:solidFill>
                <a:schemeClr val="tx1"/>
              </a:solidFill>
            </a:endParaRPr>
          </a:p>
          <a:p>
            <a:pPr lvl="1"/>
            <a:r>
              <a:rPr lang="en-US" sz="2400">
                <a:solidFill>
                  <a:schemeClr val="tx1"/>
                </a:solidFill>
                <a:ea typeface="+mn-lt"/>
                <a:cs typeface="+mn-lt"/>
              </a:rPr>
              <a:t>Generate tax revenues for the City</a:t>
            </a:r>
          </a:p>
          <a:p>
            <a:pPr lvl="1"/>
            <a:r>
              <a:rPr lang="en-US" sz="2400">
                <a:solidFill>
                  <a:schemeClr val="tx1"/>
                </a:solidFill>
                <a:ea typeface="+mn-lt"/>
                <a:cs typeface="+mn-lt"/>
              </a:rPr>
              <a:t>Create employment opportunities </a:t>
            </a:r>
          </a:p>
          <a:p>
            <a:pPr lvl="1">
              <a:lnSpc>
                <a:spcPct val="120000"/>
              </a:lnSpc>
            </a:pPr>
            <a:r>
              <a:rPr lang="en-US" sz="2400">
                <a:solidFill>
                  <a:schemeClr val="tx1"/>
                </a:solidFill>
                <a:ea typeface="+mn-lt"/>
                <a:cs typeface="+mn-lt"/>
              </a:rPr>
              <a:t>Attract retail businesses  </a:t>
            </a:r>
          </a:p>
          <a:p>
            <a:pPr lvl="1">
              <a:lnSpc>
                <a:spcPct val="120000"/>
              </a:lnSpc>
            </a:pPr>
            <a:r>
              <a:rPr lang="en-US" sz="2400">
                <a:solidFill>
                  <a:schemeClr val="tx1"/>
                </a:solidFill>
                <a:ea typeface="+mn-lt"/>
                <a:cs typeface="+mn-lt"/>
              </a:rPr>
              <a:t> Create housing to meet the needs of mixed-income groups</a:t>
            </a:r>
            <a:endParaRPr lang="en-US" sz="2400">
              <a:ea typeface="+mn-lt"/>
              <a:cs typeface="+mn-lt"/>
            </a:endParaRPr>
          </a:p>
          <a:p>
            <a:pPr lvl="1"/>
            <a:r>
              <a:rPr lang="en-US" sz="2400">
                <a:solidFill>
                  <a:schemeClr val="tx1"/>
                </a:solidFill>
                <a:ea typeface="+mn-lt"/>
                <a:cs typeface="+mn-lt"/>
              </a:rPr>
              <a:t>Create affordable housing </a:t>
            </a:r>
          </a:p>
          <a:p>
            <a:pPr lvl="1"/>
            <a:r>
              <a:rPr lang="en-US" sz="2400">
                <a:solidFill>
                  <a:schemeClr val="tx1"/>
                </a:solidFill>
                <a:ea typeface="+mn-lt"/>
                <a:cs typeface="+mn-lt"/>
              </a:rPr>
              <a:t>Create or preserve public and private amenities</a:t>
            </a:r>
            <a:endParaRPr lang="en-GB" sz="2400">
              <a:solidFill>
                <a:schemeClr val="tx1"/>
              </a:solidFill>
              <a:ea typeface="+mn-lt"/>
              <a:cs typeface="+mn-lt"/>
            </a:endParaRPr>
          </a:p>
          <a:p>
            <a:pPr lvl="1"/>
            <a:r>
              <a:rPr lang="en-US" sz="2400">
                <a:solidFill>
                  <a:schemeClr val="tx1"/>
                </a:solidFill>
                <a:ea typeface="+mn-lt"/>
                <a:cs typeface="+mn-lt"/>
              </a:rPr>
              <a:t>Preserve legally designated historic sites</a:t>
            </a:r>
            <a:endParaRPr lang="en-GB" sz="2400">
              <a:solidFill>
                <a:schemeClr val="tx1"/>
              </a:solidFill>
              <a:ea typeface="+mn-lt"/>
              <a:cs typeface="+mn-lt"/>
            </a:endParaRPr>
          </a:p>
          <a:p>
            <a:pPr lvl="1"/>
            <a:endParaRPr lang="en-US" sz="2400"/>
          </a:p>
          <a:p>
            <a:pPr lvl="2"/>
            <a:endParaRPr lang="en-US" sz="2400"/>
          </a:p>
          <a:p>
            <a:pPr marL="0" indent="0">
              <a:buNone/>
            </a:pPr>
            <a:endParaRPr lang="en-US" sz="2400"/>
          </a:p>
        </p:txBody>
      </p:sp>
      <p:sp>
        <p:nvSpPr>
          <p:cNvPr id="4" name="Slide Number Placeholder 3">
            <a:extLst>
              <a:ext uri="{FF2B5EF4-FFF2-40B4-BE49-F238E27FC236}">
                <a16:creationId xmlns:a16="http://schemas.microsoft.com/office/drawing/2014/main" id="{D1FDFBF3-381F-4CE3-AC98-299E9FFCA1A9}"/>
              </a:ext>
            </a:extLst>
          </p:cNvPr>
          <p:cNvSpPr>
            <a:spLocks noGrp="1"/>
          </p:cNvSpPr>
          <p:nvPr>
            <p:ph type="sldNum" sz="quarter" idx="12"/>
          </p:nvPr>
        </p:nvSpPr>
        <p:spPr>
          <a:xfrm>
            <a:off x="11264852" y="6386418"/>
            <a:ext cx="683339" cy="293239"/>
          </a:xfrm>
        </p:spPr>
        <p:txBody>
          <a:bodyPr/>
          <a:lstStyle/>
          <a:p>
            <a:fld id="{D57F1E4F-1CFF-5643-939E-217C01CDF565}" type="slidenum">
              <a:rPr lang="en-US" sz="1400" dirty="0">
                <a:solidFill>
                  <a:schemeClr val="tx1"/>
                </a:solidFill>
              </a:rPr>
              <a:pPr/>
              <a:t>17</a:t>
            </a:fld>
            <a:endParaRPr lang="en-US" sz="1400">
              <a:solidFill>
                <a:schemeClr val="tx1"/>
              </a:solidFill>
            </a:endParaRPr>
          </a:p>
        </p:txBody>
      </p:sp>
      <p:pic>
        <p:nvPicPr>
          <p:cNvPr id="8" name="Picture 7" descr="A screenshot of a cell phone&#10;&#10;Description automatically generated">
            <a:extLst>
              <a:ext uri="{FF2B5EF4-FFF2-40B4-BE49-F238E27FC236}">
                <a16:creationId xmlns:a16="http://schemas.microsoft.com/office/drawing/2014/main" id="{5D2ABF43-73B9-4C0C-8D09-B94774F13624}"/>
              </a:ext>
            </a:extLst>
          </p:cNvPr>
          <p:cNvPicPr>
            <a:picLocks noChangeAspect="1"/>
          </p:cNvPicPr>
          <p:nvPr/>
        </p:nvPicPr>
        <p:blipFill>
          <a:blip r:embed="rId2"/>
          <a:stretch>
            <a:fillRect/>
          </a:stretch>
        </p:blipFill>
        <p:spPr>
          <a:xfrm>
            <a:off x="6387023" y="1314421"/>
            <a:ext cx="3986333" cy="5060587"/>
          </a:xfrm>
          <a:prstGeom prst="rect">
            <a:avLst/>
          </a:prstGeom>
          <a:ln>
            <a:solidFill>
              <a:schemeClr val="tx1"/>
            </a:solidFill>
          </a:ln>
        </p:spPr>
      </p:pic>
    </p:spTree>
    <p:extLst>
      <p:ext uri="{BB962C8B-B14F-4D97-AF65-F5344CB8AC3E}">
        <p14:creationId xmlns:p14="http://schemas.microsoft.com/office/powerpoint/2010/main" val="3265495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0110C-47E6-4C1E-8B3F-8F15B6001AF0}"/>
              </a:ext>
            </a:extLst>
          </p:cNvPr>
          <p:cNvSpPr>
            <a:spLocks noGrp="1"/>
          </p:cNvSpPr>
          <p:nvPr>
            <p:ph type="title"/>
          </p:nvPr>
        </p:nvSpPr>
        <p:spPr>
          <a:xfrm>
            <a:off x="4653070" y="966153"/>
            <a:ext cx="5267075" cy="635557"/>
          </a:xfrm>
        </p:spPr>
        <p:txBody>
          <a:bodyPr>
            <a:noAutofit/>
          </a:bodyPr>
          <a:lstStyle/>
          <a:p>
            <a:pPr algn="ctr"/>
            <a:r>
              <a:rPr lang="en-GB" sz="4000">
                <a:solidFill>
                  <a:srgbClr val="90C226"/>
                </a:solidFill>
                <a:ea typeface="+mj-lt"/>
                <a:cs typeface="+mj-lt"/>
              </a:rPr>
              <a:t>Elmwood Site Plan</a:t>
            </a:r>
            <a:endParaRPr lang="en-US" sz="4000">
              <a:ea typeface="+mj-lt"/>
              <a:cs typeface="+mj-lt"/>
            </a:endParaRPr>
          </a:p>
          <a:p>
            <a:endParaRPr lang="en-US" sz="4000"/>
          </a:p>
        </p:txBody>
      </p:sp>
      <p:sp>
        <p:nvSpPr>
          <p:cNvPr id="3" name="Content Placeholder 2">
            <a:extLst>
              <a:ext uri="{FF2B5EF4-FFF2-40B4-BE49-F238E27FC236}">
                <a16:creationId xmlns:a16="http://schemas.microsoft.com/office/drawing/2014/main" id="{15ED41AD-0AC6-4F22-8E49-5B73FAB8A300}"/>
              </a:ext>
            </a:extLst>
          </p:cNvPr>
          <p:cNvSpPr>
            <a:spLocks noGrp="1"/>
          </p:cNvSpPr>
          <p:nvPr>
            <p:ph idx="1"/>
          </p:nvPr>
        </p:nvSpPr>
        <p:spPr>
          <a:xfrm>
            <a:off x="4651638" y="1916227"/>
            <a:ext cx="5253251" cy="4326361"/>
          </a:xfrm>
        </p:spPr>
        <p:txBody>
          <a:bodyPr vert="horz" lIns="91440" tIns="45720" rIns="91440" bIns="45720" rtlCol="0" anchor="ctr">
            <a:normAutofit lnSpcReduction="10000"/>
          </a:bodyPr>
          <a:lstStyle/>
          <a:p>
            <a:pPr marL="0" indent="0">
              <a:lnSpc>
                <a:spcPct val="110000"/>
              </a:lnSpc>
              <a:buNone/>
            </a:pPr>
            <a:endParaRPr lang="en-GB" sz="3200">
              <a:ea typeface="+mn-lt"/>
              <a:cs typeface="+mn-lt"/>
            </a:endParaRPr>
          </a:p>
          <a:p>
            <a:pPr lvl="1">
              <a:lnSpc>
                <a:spcPct val="150000"/>
              </a:lnSpc>
            </a:pPr>
            <a:r>
              <a:rPr lang="en-US" sz="3000">
                <a:solidFill>
                  <a:schemeClr val="bg2">
                    <a:lumMod val="25000"/>
                  </a:schemeClr>
                </a:solidFill>
                <a:ea typeface="+mn-lt"/>
                <a:cs typeface="+mn-lt"/>
              </a:rPr>
              <a:t>5.5 block area</a:t>
            </a:r>
          </a:p>
          <a:p>
            <a:pPr lvl="1">
              <a:lnSpc>
                <a:spcPct val="150000"/>
              </a:lnSpc>
            </a:pPr>
            <a:r>
              <a:rPr lang="en-US" sz="3000">
                <a:solidFill>
                  <a:schemeClr val="bg2">
                    <a:lumMod val="25000"/>
                  </a:schemeClr>
                </a:solidFill>
                <a:ea typeface="+mn-lt"/>
                <a:cs typeface="+mn-lt"/>
              </a:rPr>
              <a:t>11.75 acres</a:t>
            </a:r>
          </a:p>
          <a:p>
            <a:pPr lvl="1">
              <a:lnSpc>
                <a:spcPct val="150000"/>
              </a:lnSpc>
            </a:pPr>
            <a:r>
              <a:rPr lang="en-US" sz="3000">
                <a:solidFill>
                  <a:schemeClr val="bg2">
                    <a:lumMod val="25000"/>
                  </a:schemeClr>
                </a:solidFill>
                <a:ea typeface="+mn-lt"/>
                <a:cs typeface="+mn-lt"/>
              </a:rPr>
              <a:t>Entire area must be built</a:t>
            </a:r>
          </a:p>
          <a:p>
            <a:pPr lvl="1">
              <a:lnSpc>
                <a:spcPct val="150000"/>
              </a:lnSpc>
            </a:pPr>
            <a:r>
              <a:rPr lang="en-US" sz="3000">
                <a:solidFill>
                  <a:schemeClr val="bg2">
                    <a:lumMod val="25000"/>
                  </a:schemeClr>
                </a:solidFill>
                <a:ea typeface="+mn-lt"/>
                <a:cs typeface="+mn-lt"/>
              </a:rPr>
              <a:t>Note context around Elmwood</a:t>
            </a:r>
            <a:endParaRPr lang="en-US">
              <a:solidFill>
                <a:schemeClr val="bg2">
                  <a:lumMod val="25000"/>
                </a:schemeClr>
              </a:solidFill>
            </a:endParaRPr>
          </a:p>
          <a:p>
            <a:endParaRPr lang="en-US" sz="3600">
              <a:solidFill>
                <a:srgbClr val="404040"/>
              </a:solidFill>
              <a:ea typeface="+mn-lt"/>
              <a:cs typeface="+mn-lt"/>
            </a:endParaRPr>
          </a:p>
          <a:p>
            <a:pPr lvl="1"/>
            <a:endParaRPr lang="en-US" sz="3600"/>
          </a:p>
        </p:txBody>
      </p:sp>
      <p:sp>
        <p:nvSpPr>
          <p:cNvPr id="4" name="Slide Number Placeholder 3">
            <a:extLst>
              <a:ext uri="{FF2B5EF4-FFF2-40B4-BE49-F238E27FC236}">
                <a16:creationId xmlns:a16="http://schemas.microsoft.com/office/drawing/2014/main" id="{DD405112-B079-4C1A-A205-DB28EF4A3051}"/>
              </a:ext>
            </a:extLst>
          </p:cNvPr>
          <p:cNvSpPr>
            <a:spLocks noGrp="1"/>
          </p:cNvSpPr>
          <p:nvPr>
            <p:ph type="sldNum" sz="quarter" idx="12"/>
          </p:nvPr>
        </p:nvSpPr>
        <p:spPr>
          <a:xfrm>
            <a:off x="11077946" y="6300154"/>
            <a:ext cx="683339" cy="365125"/>
          </a:xfrm>
        </p:spPr>
        <p:txBody>
          <a:bodyPr/>
          <a:lstStyle/>
          <a:p>
            <a:fld id="{D57F1E4F-1CFF-5643-939E-217C01CDF565}" type="slidenum">
              <a:rPr lang="en-US" sz="1400" dirty="0">
                <a:solidFill>
                  <a:srgbClr val="000000"/>
                </a:solidFill>
              </a:rPr>
              <a:pPr/>
              <a:t>18</a:t>
            </a:fld>
            <a:endParaRPr lang="en-US" sz="1400">
              <a:solidFill>
                <a:srgbClr val="000000"/>
              </a:solidFill>
            </a:endParaRPr>
          </a:p>
        </p:txBody>
      </p:sp>
      <p:pic>
        <p:nvPicPr>
          <p:cNvPr id="6" name="Picture 5" descr="A picture containing text, computer&#10;&#10;Description automatically generated">
            <a:extLst>
              <a:ext uri="{FF2B5EF4-FFF2-40B4-BE49-F238E27FC236}">
                <a16:creationId xmlns:a16="http://schemas.microsoft.com/office/drawing/2014/main" id="{9E604281-EE7B-49C5-B178-C46809172678}"/>
              </a:ext>
            </a:extLst>
          </p:cNvPr>
          <p:cNvPicPr>
            <a:picLocks noChangeAspect="1"/>
          </p:cNvPicPr>
          <p:nvPr/>
        </p:nvPicPr>
        <p:blipFill>
          <a:blip r:embed="rId2"/>
          <a:stretch>
            <a:fillRect/>
          </a:stretch>
        </p:blipFill>
        <p:spPr>
          <a:xfrm>
            <a:off x="682389" y="961558"/>
            <a:ext cx="4178126" cy="5008625"/>
          </a:xfrm>
          <a:prstGeom prst="rect">
            <a:avLst/>
          </a:prstGeom>
        </p:spPr>
      </p:pic>
    </p:spTree>
    <p:extLst>
      <p:ext uri="{BB962C8B-B14F-4D97-AF65-F5344CB8AC3E}">
        <p14:creationId xmlns:p14="http://schemas.microsoft.com/office/powerpoint/2010/main" val="3138405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C87C3-C6EA-421C-9D01-ADA03913BFF8}"/>
              </a:ext>
            </a:extLst>
          </p:cNvPr>
          <p:cNvSpPr txBox="1">
            <a:spLocks/>
          </p:cNvSpPr>
          <p:nvPr/>
        </p:nvSpPr>
        <p:spPr>
          <a:xfrm>
            <a:off x="950993" y="285839"/>
            <a:ext cx="8132578" cy="62538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a:solidFill>
                  <a:srgbClr val="90C226"/>
                </a:solidFill>
                <a:latin typeface="+mn-lt"/>
              </a:rPr>
              <a:t>Design Guidelines</a:t>
            </a:r>
          </a:p>
        </p:txBody>
      </p:sp>
      <p:pic>
        <p:nvPicPr>
          <p:cNvPr id="3" name="Content Placeholder 3">
            <a:extLst>
              <a:ext uri="{FF2B5EF4-FFF2-40B4-BE49-F238E27FC236}">
                <a16:creationId xmlns:a16="http://schemas.microsoft.com/office/drawing/2014/main" id="{C49BD51A-F49D-43D1-BE66-485211E09A6F}"/>
              </a:ext>
            </a:extLst>
          </p:cNvPr>
          <p:cNvPicPr>
            <a:picLocks noChangeAspect="1"/>
          </p:cNvPicPr>
          <p:nvPr/>
        </p:nvPicPr>
        <p:blipFill>
          <a:blip r:embed="rId2"/>
          <a:stretch>
            <a:fillRect/>
          </a:stretch>
        </p:blipFill>
        <p:spPr>
          <a:xfrm>
            <a:off x="945259" y="1179969"/>
            <a:ext cx="3921709" cy="4963315"/>
          </a:xfrm>
          <a:prstGeom prst="rect">
            <a:avLst/>
          </a:prstGeom>
        </p:spPr>
      </p:pic>
      <p:pic>
        <p:nvPicPr>
          <p:cNvPr id="4" name="Picture 3">
            <a:extLst>
              <a:ext uri="{FF2B5EF4-FFF2-40B4-BE49-F238E27FC236}">
                <a16:creationId xmlns:a16="http://schemas.microsoft.com/office/drawing/2014/main" id="{DCF4AE18-4B8B-46E7-B68D-35CD8A1283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84" y="1264380"/>
            <a:ext cx="3560017" cy="3127162"/>
          </a:xfrm>
          <a:prstGeom prst="rect">
            <a:avLst/>
          </a:prstGeom>
        </p:spPr>
      </p:pic>
      <p:pic>
        <p:nvPicPr>
          <p:cNvPr id="5" name="Picture 4">
            <a:extLst>
              <a:ext uri="{FF2B5EF4-FFF2-40B4-BE49-F238E27FC236}">
                <a16:creationId xmlns:a16="http://schemas.microsoft.com/office/drawing/2014/main" id="{278294E3-130F-498D-9192-5C99167E82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4197" y="4381137"/>
            <a:ext cx="3718645" cy="1764603"/>
          </a:xfrm>
          <a:prstGeom prst="rect">
            <a:avLst/>
          </a:prstGeom>
        </p:spPr>
      </p:pic>
      <p:sp>
        <p:nvSpPr>
          <p:cNvPr id="6" name="Slide Number Placeholder 5">
            <a:extLst>
              <a:ext uri="{FF2B5EF4-FFF2-40B4-BE49-F238E27FC236}">
                <a16:creationId xmlns:a16="http://schemas.microsoft.com/office/drawing/2014/main" id="{A5DC0FB5-362A-4334-8ED6-234DC276F7DE}"/>
              </a:ext>
            </a:extLst>
          </p:cNvPr>
          <p:cNvSpPr>
            <a:spLocks noGrp="1"/>
          </p:cNvSpPr>
          <p:nvPr>
            <p:ph type="sldNum" sz="quarter" idx="12"/>
          </p:nvPr>
        </p:nvSpPr>
        <p:spPr>
          <a:xfrm>
            <a:off x="11279229" y="6429551"/>
            <a:ext cx="683339" cy="365125"/>
          </a:xfrm>
        </p:spPr>
        <p:txBody>
          <a:bodyPr/>
          <a:lstStyle/>
          <a:p>
            <a:fld id="{D57F1E4F-1CFF-5643-939E-217C01CDF565}" type="slidenum">
              <a:rPr lang="en-US" sz="1400" dirty="0">
                <a:solidFill>
                  <a:srgbClr val="000000"/>
                </a:solidFill>
              </a:rPr>
              <a:pPr/>
              <a:t>19</a:t>
            </a:fld>
            <a:endParaRPr lang="en-US" sz="1400">
              <a:solidFill>
                <a:srgbClr val="000000"/>
              </a:solidFill>
            </a:endParaRPr>
          </a:p>
        </p:txBody>
      </p:sp>
    </p:spTree>
    <p:extLst>
      <p:ext uri="{BB962C8B-B14F-4D97-AF65-F5344CB8AC3E}">
        <p14:creationId xmlns:p14="http://schemas.microsoft.com/office/powerpoint/2010/main" val="3129874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8E1B1F-CCD6-4E4C-9F5F-851C80C78B70}"/>
              </a:ext>
            </a:extLst>
          </p:cNvPr>
          <p:cNvSpPr>
            <a:spLocks noGrp="1"/>
          </p:cNvSpPr>
          <p:nvPr>
            <p:ph type="ctrTitle"/>
          </p:nvPr>
        </p:nvSpPr>
        <p:spPr/>
        <p:txBody>
          <a:bodyPr/>
          <a:lstStyle/>
          <a:p>
            <a:pPr algn="l"/>
            <a:r>
              <a:rPr lang="en-US" b="1">
                <a:solidFill>
                  <a:srgbClr val="90C226"/>
                </a:solidFill>
              </a:rPr>
              <a:t>Pre-Lesson</a:t>
            </a:r>
          </a:p>
        </p:txBody>
      </p:sp>
      <p:sp>
        <p:nvSpPr>
          <p:cNvPr id="2" name="Slide Number Placeholder 1">
            <a:extLst>
              <a:ext uri="{FF2B5EF4-FFF2-40B4-BE49-F238E27FC236}">
                <a16:creationId xmlns:a16="http://schemas.microsoft.com/office/drawing/2014/main" id="{3C7BC317-8A36-47BD-BD47-BAA5D82EE7A1}"/>
              </a:ext>
            </a:extLst>
          </p:cNvPr>
          <p:cNvSpPr>
            <a:spLocks noGrp="1"/>
          </p:cNvSpPr>
          <p:nvPr>
            <p:ph type="sldNum" sz="quarter" idx="12"/>
          </p:nvPr>
        </p:nvSpPr>
        <p:spPr>
          <a:xfrm>
            <a:off x="11221720" y="6328909"/>
            <a:ext cx="683339" cy="365125"/>
          </a:xfrm>
        </p:spPr>
        <p:txBody>
          <a:bodyPr/>
          <a:lstStyle/>
          <a:p>
            <a:fld id="{D57F1E4F-1CFF-5643-939E-217C01CDF565}" type="slidenum">
              <a:rPr lang="en-US" sz="1400" dirty="0">
                <a:solidFill>
                  <a:srgbClr val="000000"/>
                </a:solidFill>
              </a:rPr>
              <a:pPr/>
              <a:t>2</a:t>
            </a:fld>
            <a:endParaRPr lang="en-US" sz="1400">
              <a:solidFill>
                <a:srgbClr val="000000"/>
              </a:solidFill>
            </a:endParaRPr>
          </a:p>
        </p:txBody>
      </p:sp>
    </p:spTree>
    <p:extLst>
      <p:ext uri="{BB962C8B-B14F-4D97-AF65-F5344CB8AC3E}">
        <p14:creationId xmlns:p14="http://schemas.microsoft.com/office/powerpoint/2010/main" val="342086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8F3E43D-5C4B-4AC8-B023-08CBB9732AF2}"/>
              </a:ext>
            </a:extLst>
          </p:cNvPr>
          <p:cNvSpPr txBox="1">
            <a:spLocks/>
          </p:cNvSpPr>
          <p:nvPr/>
        </p:nvSpPr>
        <p:spPr>
          <a:xfrm>
            <a:off x="803556" y="228330"/>
            <a:ext cx="9259300" cy="6397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err="1">
                <a:solidFill>
                  <a:srgbClr val="90C226"/>
                </a:solidFill>
                <a:latin typeface="+mn-lt"/>
              </a:rPr>
              <a:t>Neighborhood</a:t>
            </a:r>
            <a:r>
              <a:rPr lang="en-GB" sz="4000">
                <a:solidFill>
                  <a:srgbClr val="90C226"/>
                </a:solidFill>
                <a:latin typeface="+mn-lt"/>
              </a:rPr>
              <a:t> Group Letters</a:t>
            </a:r>
          </a:p>
        </p:txBody>
      </p:sp>
      <p:pic>
        <p:nvPicPr>
          <p:cNvPr id="4" name="Content Placeholder 3">
            <a:extLst>
              <a:ext uri="{FF2B5EF4-FFF2-40B4-BE49-F238E27FC236}">
                <a16:creationId xmlns:a16="http://schemas.microsoft.com/office/drawing/2014/main" id="{8F067450-92BA-4F53-825D-840D2E8950E5}"/>
              </a:ext>
            </a:extLst>
          </p:cNvPr>
          <p:cNvPicPr>
            <a:picLocks noChangeAspect="1"/>
          </p:cNvPicPr>
          <p:nvPr/>
        </p:nvPicPr>
        <p:blipFill>
          <a:blip r:embed="rId2"/>
          <a:stretch>
            <a:fillRect/>
          </a:stretch>
        </p:blipFill>
        <p:spPr>
          <a:xfrm>
            <a:off x="798679" y="1995940"/>
            <a:ext cx="2434071" cy="3094429"/>
          </a:xfrm>
          <a:prstGeom prst="rect">
            <a:avLst/>
          </a:prstGeom>
        </p:spPr>
      </p:pic>
      <p:pic>
        <p:nvPicPr>
          <p:cNvPr id="5" name="Picture 4">
            <a:extLst>
              <a:ext uri="{FF2B5EF4-FFF2-40B4-BE49-F238E27FC236}">
                <a16:creationId xmlns:a16="http://schemas.microsoft.com/office/drawing/2014/main" id="{9F4ADDF3-26E2-49A4-BD67-884008D274C1}"/>
              </a:ext>
            </a:extLst>
          </p:cNvPr>
          <p:cNvPicPr>
            <a:picLocks noChangeAspect="1"/>
          </p:cNvPicPr>
          <p:nvPr/>
        </p:nvPicPr>
        <p:blipFill>
          <a:blip r:embed="rId3"/>
          <a:stretch>
            <a:fillRect/>
          </a:stretch>
        </p:blipFill>
        <p:spPr>
          <a:xfrm>
            <a:off x="1696725" y="3124679"/>
            <a:ext cx="2455211" cy="3094429"/>
          </a:xfrm>
          <a:prstGeom prst="rect">
            <a:avLst/>
          </a:prstGeom>
        </p:spPr>
      </p:pic>
      <p:pic>
        <p:nvPicPr>
          <p:cNvPr id="6" name="Picture 5">
            <a:extLst>
              <a:ext uri="{FF2B5EF4-FFF2-40B4-BE49-F238E27FC236}">
                <a16:creationId xmlns:a16="http://schemas.microsoft.com/office/drawing/2014/main" id="{CB98ABD8-9A1E-4E80-BE15-8CB1CDB03D97}"/>
              </a:ext>
            </a:extLst>
          </p:cNvPr>
          <p:cNvPicPr>
            <a:picLocks noChangeAspect="1"/>
          </p:cNvPicPr>
          <p:nvPr/>
        </p:nvPicPr>
        <p:blipFill>
          <a:blip r:embed="rId4"/>
          <a:stretch>
            <a:fillRect/>
          </a:stretch>
        </p:blipFill>
        <p:spPr>
          <a:xfrm>
            <a:off x="3545980" y="1580147"/>
            <a:ext cx="2451709" cy="3094428"/>
          </a:xfrm>
          <a:prstGeom prst="rect">
            <a:avLst/>
          </a:prstGeom>
        </p:spPr>
      </p:pic>
      <p:pic>
        <p:nvPicPr>
          <p:cNvPr id="7" name="Picture 6">
            <a:extLst>
              <a:ext uri="{FF2B5EF4-FFF2-40B4-BE49-F238E27FC236}">
                <a16:creationId xmlns:a16="http://schemas.microsoft.com/office/drawing/2014/main" id="{9086762F-303A-4428-858B-AF96FC9B6D02}"/>
              </a:ext>
            </a:extLst>
          </p:cNvPr>
          <p:cNvPicPr>
            <a:picLocks noChangeAspect="1"/>
          </p:cNvPicPr>
          <p:nvPr/>
        </p:nvPicPr>
        <p:blipFill>
          <a:blip r:embed="rId5"/>
          <a:stretch>
            <a:fillRect/>
          </a:stretch>
        </p:blipFill>
        <p:spPr>
          <a:xfrm>
            <a:off x="4477482" y="2690425"/>
            <a:ext cx="2460773" cy="3092576"/>
          </a:xfrm>
          <a:prstGeom prst="rect">
            <a:avLst/>
          </a:prstGeom>
        </p:spPr>
      </p:pic>
      <p:pic>
        <p:nvPicPr>
          <p:cNvPr id="8" name="Picture 7">
            <a:extLst>
              <a:ext uri="{FF2B5EF4-FFF2-40B4-BE49-F238E27FC236}">
                <a16:creationId xmlns:a16="http://schemas.microsoft.com/office/drawing/2014/main" id="{93CB6897-96CB-4B86-9266-739D222594CC}"/>
              </a:ext>
            </a:extLst>
          </p:cNvPr>
          <p:cNvPicPr>
            <a:picLocks noChangeAspect="1"/>
          </p:cNvPicPr>
          <p:nvPr/>
        </p:nvPicPr>
        <p:blipFill>
          <a:blip r:embed="rId6"/>
          <a:stretch>
            <a:fillRect/>
          </a:stretch>
        </p:blipFill>
        <p:spPr>
          <a:xfrm>
            <a:off x="6237311" y="1294272"/>
            <a:ext cx="2450243" cy="3092578"/>
          </a:xfrm>
          <a:prstGeom prst="rect">
            <a:avLst/>
          </a:prstGeom>
        </p:spPr>
      </p:pic>
      <p:pic>
        <p:nvPicPr>
          <p:cNvPr id="9" name="Picture 8">
            <a:extLst>
              <a:ext uri="{FF2B5EF4-FFF2-40B4-BE49-F238E27FC236}">
                <a16:creationId xmlns:a16="http://schemas.microsoft.com/office/drawing/2014/main" id="{3999D353-717C-484B-A0EF-B5EF638D7EB7}"/>
              </a:ext>
            </a:extLst>
          </p:cNvPr>
          <p:cNvPicPr>
            <a:picLocks noChangeAspect="1"/>
          </p:cNvPicPr>
          <p:nvPr/>
        </p:nvPicPr>
        <p:blipFill>
          <a:blip r:embed="rId7"/>
          <a:stretch>
            <a:fillRect/>
          </a:stretch>
        </p:blipFill>
        <p:spPr>
          <a:xfrm>
            <a:off x="7622690" y="3124563"/>
            <a:ext cx="2443271" cy="3092578"/>
          </a:xfrm>
          <a:prstGeom prst="rect">
            <a:avLst/>
          </a:prstGeom>
        </p:spPr>
      </p:pic>
      <p:sp>
        <p:nvSpPr>
          <p:cNvPr id="2" name="Slide Number Placeholder 1">
            <a:extLst>
              <a:ext uri="{FF2B5EF4-FFF2-40B4-BE49-F238E27FC236}">
                <a16:creationId xmlns:a16="http://schemas.microsoft.com/office/drawing/2014/main" id="{2DB41F28-E312-4B84-B785-D68A434C005E}"/>
              </a:ext>
            </a:extLst>
          </p:cNvPr>
          <p:cNvSpPr>
            <a:spLocks noGrp="1"/>
          </p:cNvSpPr>
          <p:nvPr>
            <p:ph type="sldNum" sz="quarter" idx="12"/>
          </p:nvPr>
        </p:nvSpPr>
        <p:spPr>
          <a:xfrm>
            <a:off x="11336739" y="6314532"/>
            <a:ext cx="683339" cy="365125"/>
          </a:xfrm>
        </p:spPr>
        <p:txBody>
          <a:bodyPr/>
          <a:lstStyle/>
          <a:p>
            <a:fld id="{D57F1E4F-1CFF-5643-939E-217C01CDF565}" type="slidenum">
              <a:rPr lang="en-US" sz="1400" dirty="0">
                <a:solidFill>
                  <a:srgbClr val="000000"/>
                </a:solidFill>
              </a:rPr>
              <a:pPr/>
              <a:t>20</a:t>
            </a:fld>
            <a:endParaRPr lang="en-US" sz="1400">
              <a:solidFill>
                <a:srgbClr val="000000"/>
              </a:solidFill>
            </a:endParaRPr>
          </a:p>
        </p:txBody>
      </p:sp>
    </p:spTree>
    <p:extLst>
      <p:ext uri="{BB962C8B-B14F-4D97-AF65-F5344CB8AC3E}">
        <p14:creationId xmlns:p14="http://schemas.microsoft.com/office/powerpoint/2010/main" val="387059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7"/>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8"/>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50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8F3E43D-5C4B-4AC8-B023-08CBB9732AF2}"/>
              </a:ext>
            </a:extLst>
          </p:cNvPr>
          <p:cNvSpPr txBox="1">
            <a:spLocks/>
          </p:cNvSpPr>
          <p:nvPr/>
        </p:nvSpPr>
        <p:spPr>
          <a:xfrm>
            <a:off x="538919" y="501500"/>
            <a:ext cx="9628239" cy="6397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a:solidFill>
                  <a:srgbClr val="90C226"/>
                </a:solidFill>
                <a:latin typeface="+mn-lt"/>
              </a:rPr>
              <a:t>Community Interest Group Letters</a:t>
            </a:r>
            <a:endParaRPr lang="en-US"/>
          </a:p>
        </p:txBody>
      </p:sp>
      <p:pic>
        <p:nvPicPr>
          <p:cNvPr id="4" name="Picture 3">
            <a:extLst>
              <a:ext uri="{FF2B5EF4-FFF2-40B4-BE49-F238E27FC236}">
                <a16:creationId xmlns:a16="http://schemas.microsoft.com/office/drawing/2014/main" id="{00516BEB-6744-44EB-A75B-3E8D6934E68F}"/>
              </a:ext>
            </a:extLst>
          </p:cNvPr>
          <p:cNvPicPr>
            <a:picLocks noChangeAspect="1"/>
          </p:cNvPicPr>
          <p:nvPr/>
        </p:nvPicPr>
        <p:blipFill>
          <a:blip r:embed="rId2"/>
          <a:stretch>
            <a:fillRect/>
          </a:stretch>
        </p:blipFill>
        <p:spPr>
          <a:xfrm>
            <a:off x="543556" y="1560347"/>
            <a:ext cx="3742423" cy="4743721"/>
          </a:xfrm>
          <a:prstGeom prst="rect">
            <a:avLst/>
          </a:prstGeom>
        </p:spPr>
      </p:pic>
      <p:pic>
        <p:nvPicPr>
          <p:cNvPr id="5" name="Picture 4">
            <a:extLst>
              <a:ext uri="{FF2B5EF4-FFF2-40B4-BE49-F238E27FC236}">
                <a16:creationId xmlns:a16="http://schemas.microsoft.com/office/drawing/2014/main" id="{29C2BB28-BF36-46A3-A779-69111CF35B02}"/>
              </a:ext>
            </a:extLst>
          </p:cNvPr>
          <p:cNvPicPr>
            <a:picLocks noChangeAspect="1"/>
          </p:cNvPicPr>
          <p:nvPr/>
        </p:nvPicPr>
        <p:blipFill>
          <a:blip r:embed="rId3"/>
          <a:stretch>
            <a:fillRect/>
          </a:stretch>
        </p:blipFill>
        <p:spPr>
          <a:xfrm>
            <a:off x="3265815" y="1916554"/>
            <a:ext cx="3825265" cy="4834951"/>
          </a:xfrm>
          <a:prstGeom prst="rect">
            <a:avLst/>
          </a:prstGeom>
        </p:spPr>
      </p:pic>
      <p:pic>
        <p:nvPicPr>
          <p:cNvPr id="6" name="Picture 5">
            <a:extLst>
              <a:ext uri="{FF2B5EF4-FFF2-40B4-BE49-F238E27FC236}">
                <a16:creationId xmlns:a16="http://schemas.microsoft.com/office/drawing/2014/main" id="{82A096B4-DFCD-4D83-AD78-839F934534C0}"/>
              </a:ext>
            </a:extLst>
          </p:cNvPr>
          <p:cNvPicPr>
            <a:picLocks noChangeAspect="1"/>
          </p:cNvPicPr>
          <p:nvPr/>
        </p:nvPicPr>
        <p:blipFill>
          <a:blip r:embed="rId4"/>
          <a:stretch>
            <a:fillRect/>
          </a:stretch>
        </p:blipFill>
        <p:spPr>
          <a:xfrm>
            <a:off x="6424082" y="1330309"/>
            <a:ext cx="3743764" cy="4731939"/>
          </a:xfrm>
          <a:prstGeom prst="rect">
            <a:avLst/>
          </a:prstGeom>
        </p:spPr>
      </p:pic>
      <p:sp>
        <p:nvSpPr>
          <p:cNvPr id="2" name="Slide Number Placeholder 1">
            <a:extLst>
              <a:ext uri="{FF2B5EF4-FFF2-40B4-BE49-F238E27FC236}">
                <a16:creationId xmlns:a16="http://schemas.microsoft.com/office/drawing/2014/main" id="{A95B0409-4783-41BC-B1B1-A026F2A331BC}"/>
              </a:ext>
            </a:extLst>
          </p:cNvPr>
          <p:cNvSpPr>
            <a:spLocks noGrp="1"/>
          </p:cNvSpPr>
          <p:nvPr>
            <p:ph type="sldNum" sz="quarter" idx="12"/>
          </p:nvPr>
        </p:nvSpPr>
        <p:spPr>
          <a:xfrm>
            <a:off x="11408625" y="6386419"/>
            <a:ext cx="683339" cy="365125"/>
          </a:xfrm>
        </p:spPr>
        <p:txBody>
          <a:bodyPr/>
          <a:lstStyle/>
          <a:p>
            <a:fld id="{D57F1E4F-1CFF-5643-939E-217C01CDF565}" type="slidenum">
              <a:rPr lang="en-US" sz="1400" dirty="0">
                <a:solidFill>
                  <a:srgbClr val="000000"/>
                </a:solidFill>
              </a:rPr>
              <a:pPr/>
              <a:t>21</a:t>
            </a:fld>
            <a:endParaRPr lang="en-US" sz="1400">
              <a:solidFill>
                <a:srgbClr val="000000"/>
              </a:solidFill>
            </a:endParaRPr>
          </a:p>
        </p:txBody>
      </p:sp>
    </p:spTree>
    <p:extLst>
      <p:ext uri="{BB962C8B-B14F-4D97-AF65-F5344CB8AC3E}">
        <p14:creationId xmlns:p14="http://schemas.microsoft.com/office/powerpoint/2010/main" val="423729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4F325-A5F2-46AA-8690-C38CD5E73B83}"/>
              </a:ext>
            </a:extLst>
          </p:cNvPr>
          <p:cNvSpPr>
            <a:spLocks noGrp="1"/>
          </p:cNvSpPr>
          <p:nvPr>
            <p:ph type="title"/>
          </p:nvPr>
        </p:nvSpPr>
        <p:spPr>
          <a:xfrm>
            <a:off x="484564" y="508899"/>
            <a:ext cx="10515832" cy="606784"/>
          </a:xfrm>
        </p:spPr>
        <p:txBody>
          <a:bodyPr>
            <a:noAutofit/>
          </a:bodyPr>
          <a:lstStyle/>
          <a:p>
            <a:pPr algn="ctr"/>
            <a:r>
              <a:rPr lang="en-US" sz="4000">
                <a:solidFill>
                  <a:srgbClr val="90C226"/>
                </a:solidFill>
              </a:rPr>
              <a:t>Homework for Next Class</a:t>
            </a:r>
            <a:endParaRPr lang="en-US"/>
          </a:p>
        </p:txBody>
      </p:sp>
      <p:sp>
        <p:nvSpPr>
          <p:cNvPr id="3" name="Content Placeholder 2">
            <a:extLst>
              <a:ext uri="{FF2B5EF4-FFF2-40B4-BE49-F238E27FC236}">
                <a16:creationId xmlns:a16="http://schemas.microsoft.com/office/drawing/2014/main" id="{3F66D48C-29FC-4E8B-A0AF-AAAD93106EEA}"/>
              </a:ext>
            </a:extLst>
          </p:cNvPr>
          <p:cNvSpPr>
            <a:spLocks noGrp="1"/>
          </p:cNvSpPr>
          <p:nvPr>
            <p:ph idx="1"/>
          </p:nvPr>
        </p:nvSpPr>
        <p:spPr>
          <a:xfrm>
            <a:off x="480621" y="1335350"/>
            <a:ext cx="10515600" cy="5049621"/>
          </a:xfrm>
        </p:spPr>
        <p:txBody>
          <a:bodyPr vert="horz" lIns="91440" tIns="45720" rIns="91440" bIns="45720" rtlCol="0" anchor="t">
            <a:normAutofit fontScale="92500" lnSpcReduction="10000"/>
          </a:bodyPr>
          <a:lstStyle/>
          <a:p>
            <a:pPr marL="0" indent="0">
              <a:buNone/>
            </a:pPr>
            <a:r>
              <a:rPr lang="en-US" sz="2900"/>
              <a:t>From the UP Handbook: </a:t>
            </a:r>
          </a:p>
          <a:p>
            <a:pPr lvl="1"/>
            <a:r>
              <a:rPr lang="en-US" sz="2900"/>
              <a:t>Read the Neighborhood and Non-Neighborhood Letters</a:t>
            </a:r>
          </a:p>
          <a:p>
            <a:pPr lvl="1"/>
            <a:r>
              <a:rPr lang="en-US" sz="2900"/>
              <a:t>Finish Exercise 3, Questions #22 to #26.  Provide written responses.</a:t>
            </a:r>
          </a:p>
          <a:p>
            <a:pPr lvl="1"/>
            <a:r>
              <a:rPr lang="en-US" sz="2900"/>
              <a:t>Read descriptions under tabs for each development team role </a:t>
            </a:r>
          </a:p>
          <a:p>
            <a:pPr lvl="1"/>
            <a:r>
              <a:rPr lang="en-US" sz="2900"/>
              <a:t>Under the About </a:t>
            </a:r>
            <a:r>
              <a:rPr lang="en-US" sz="2900" err="1"/>
              <a:t>UrbanPlan</a:t>
            </a:r>
            <a:r>
              <a:rPr lang="en-US" sz="2900"/>
              <a:t> tab, read: </a:t>
            </a:r>
          </a:p>
          <a:p>
            <a:pPr lvl="2"/>
            <a:r>
              <a:rPr lang="en-US" sz="2900"/>
              <a:t>Strategies &amp; Tactics for Success</a:t>
            </a:r>
          </a:p>
          <a:p>
            <a:pPr lvl="2"/>
            <a:r>
              <a:rPr lang="en-US" sz="2900"/>
              <a:t>Creating an Effective Development Team, and </a:t>
            </a:r>
          </a:p>
          <a:p>
            <a:pPr lvl="2"/>
            <a:r>
              <a:rPr lang="en-US" sz="2900"/>
              <a:t>Understanding Your Investors </a:t>
            </a:r>
          </a:p>
          <a:p>
            <a:pPr marL="0" indent="0">
              <a:buNone/>
            </a:pPr>
            <a:endParaRPr lang="en-US" sz="2400"/>
          </a:p>
        </p:txBody>
      </p:sp>
      <p:sp>
        <p:nvSpPr>
          <p:cNvPr id="4" name="Slide Number Placeholder 3">
            <a:extLst>
              <a:ext uri="{FF2B5EF4-FFF2-40B4-BE49-F238E27FC236}">
                <a16:creationId xmlns:a16="http://schemas.microsoft.com/office/drawing/2014/main" id="{D1FDFBF3-381F-4CE3-AC98-299E9FFCA1A9}"/>
              </a:ext>
            </a:extLst>
          </p:cNvPr>
          <p:cNvSpPr>
            <a:spLocks noGrp="1"/>
          </p:cNvSpPr>
          <p:nvPr>
            <p:ph type="sldNum" sz="quarter" idx="12"/>
          </p:nvPr>
        </p:nvSpPr>
        <p:spPr>
          <a:xfrm>
            <a:off x="11264852" y="6386418"/>
            <a:ext cx="683339" cy="293239"/>
          </a:xfrm>
        </p:spPr>
        <p:txBody>
          <a:bodyPr/>
          <a:lstStyle/>
          <a:p>
            <a:fld id="{D57F1E4F-1CFF-5643-939E-217C01CDF565}" type="slidenum">
              <a:rPr lang="en-US" sz="1400" dirty="0">
                <a:solidFill>
                  <a:schemeClr val="tx1"/>
                </a:solidFill>
              </a:rPr>
              <a:pPr/>
              <a:t>22</a:t>
            </a:fld>
            <a:endParaRPr lang="en-US" sz="1400">
              <a:solidFill>
                <a:schemeClr val="tx1"/>
              </a:solidFill>
            </a:endParaRPr>
          </a:p>
        </p:txBody>
      </p:sp>
    </p:spTree>
    <p:extLst>
      <p:ext uri="{BB962C8B-B14F-4D97-AF65-F5344CB8AC3E}">
        <p14:creationId xmlns:p14="http://schemas.microsoft.com/office/powerpoint/2010/main" val="26617482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8E1B1F-CCD6-4E4C-9F5F-851C80C78B70}"/>
              </a:ext>
            </a:extLst>
          </p:cNvPr>
          <p:cNvSpPr>
            <a:spLocks noGrp="1"/>
          </p:cNvSpPr>
          <p:nvPr>
            <p:ph type="ctrTitle"/>
          </p:nvPr>
        </p:nvSpPr>
        <p:spPr/>
        <p:txBody>
          <a:bodyPr/>
          <a:lstStyle/>
          <a:p>
            <a:pPr algn="l"/>
            <a:r>
              <a:rPr lang="en-US" b="1">
                <a:solidFill>
                  <a:srgbClr val="70A416"/>
                </a:solidFill>
              </a:rPr>
              <a:t>Class 3</a:t>
            </a:r>
          </a:p>
        </p:txBody>
      </p:sp>
      <p:sp>
        <p:nvSpPr>
          <p:cNvPr id="2" name="Slide Number Placeholder 1">
            <a:extLst>
              <a:ext uri="{FF2B5EF4-FFF2-40B4-BE49-F238E27FC236}">
                <a16:creationId xmlns:a16="http://schemas.microsoft.com/office/drawing/2014/main" id="{E3B4CD46-4876-469B-8985-3A6D8BCA28D8}"/>
              </a:ext>
            </a:extLst>
          </p:cNvPr>
          <p:cNvSpPr>
            <a:spLocks noGrp="1"/>
          </p:cNvSpPr>
          <p:nvPr>
            <p:ph type="sldNum" sz="quarter" idx="12"/>
          </p:nvPr>
        </p:nvSpPr>
        <p:spPr/>
        <p:txBody>
          <a:bodyPr/>
          <a:lstStyle/>
          <a:p>
            <a:fld id="{D57F1E4F-1CFF-5643-939E-217C01CDF565}" type="slidenum">
              <a:rPr lang="en-US" dirty="0"/>
              <a:pPr/>
              <a:t>23</a:t>
            </a:fld>
            <a:endParaRPr lang="en-US"/>
          </a:p>
        </p:txBody>
      </p:sp>
    </p:spTree>
    <p:extLst>
      <p:ext uri="{BB962C8B-B14F-4D97-AF65-F5344CB8AC3E}">
        <p14:creationId xmlns:p14="http://schemas.microsoft.com/office/powerpoint/2010/main" val="1464519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970E3-44BF-46AB-AE93-1E4EBFB2F041}"/>
              </a:ext>
            </a:extLst>
          </p:cNvPr>
          <p:cNvSpPr>
            <a:spLocks noGrp="1"/>
          </p:cNvSpPr>
          <p:nvPr>
            <p:ph type="title"/>
          </p:nvPr>
        </p:nvSpPr>
        <p:spPr>
          <a:xfrm>
            <a:off x="1004931" y="321993"/>
            <a:ext cx="7701348" cy="843013"/>
          </a:xfrm>
        </p:spPr>
        <p:txBody>
          <a:bodyPr>
            <a:noAutofit/>
          </a:bodyPr>
          <a:lstStyle/>
          <a:p>
            <a:pPr algn="ctr"/>
            <a:r>
              <a:rPr lang="en-US" sz="4400">
                <a:solidFill>
                  <a:srgbClr val="90C226"/>
                </a:solidFill>
              </a:rPr>
              <a:t>Roles Video</a:t>
            </a:r>
            <a:endParaRPr lang="en-US" sz="4400"/>
          </a:p>
        </p:txBody>
      </p:sp>
      <p:pic>
        <p:nvPicPr>
          <p:cNvPr id="4" name="Online Media 3" title="UrbanPlan ￢ﾀﾓ Team Roles">
            <a:hlinkClick r:id="" action="ppaction://media"/>
            <a:extLst>
              <a:ext uri="{FF2B5EF4-FFF2-40B4-BE49-F238E27FC236}">
                <a16:creationId xmlns:a16="http://schemas.microsoft.com/office/drawing/2014/main" id="{7073B5DE-CBF6-4C5A-B994-84565DA5F2CF}"/>
              </a:ext>
            </a:extLst>
          </p:cNvPr>
          <p:cNvPicPr>
            <a:picLocks noGrp="1" noRot="1" noChangeAspect="1"/>
          </p:cNvPicPr>
          <p:nvPr>
            <p:ph idx="1"/>
            <a:videoFile r:link="rId1"/>
          </p:nvPr>
        </p:nvPicPr>
        <p:blipFill>
          <a:blip r:embed="rId3"/>
          <a:stretch>
            <a:fillRect/>
          </a:stretch>
        </p:blipFill>
        <p:spPr>
          <a:xfrm>
            <a:off x="1006786" y="1259213"/>
            <a:ext cx="7690779" cy="5052413"/>
          </a:xfrm>
          <a:prstGeom prst="rect">
            <a:avLst/>
          </a:prstGeom>
        </p:spPr>
      </p:pic>
      <p:sp>
        <p:nvSpPr>
          <p:cNvPr id="3" name="Slide Number Placeholder 2">
            <a:extLst>
              <a:ext uri="{FF2B5EF4-FFF2-40B4-BE49-F238E27FC236}">
                <a16:creationId xmlns:a16="http://schemas.microsoft.com/office/drawing/2014/main" id="{29018C74-F0F9-4B1C-B51D-277F887DD0F0}"/>
              </a:ext>
            </a:extLst>
          </p:cNvPr>
          <p:cNvSpPr>
            <a:spLocks noGrp="1"/>
          </p:cNvSpPr>
          <p:nvPr>
            <p:ph type="sldNum" sz="quarter" idx="12"/>
          </p:nvPr>
        </p:nvSpPr>
        <p:spPr>
          <a:xfrm>
            <a:off x="11307984" y="6400796"/>
            <a:ext cx="683339" cy="365125"/>
          </a:xfrm>
        </p:spPr>
        <p:txBody>
          <a:bodyPr/>
          <a:lstStyle/>
          <a:p>
            <a:fld id="{D57F1E4F-1CFF-5643-939E-217C01CDF565}" type="slidenum">
              <a:rPr lang="en-US" sz="1400" dirty="0">
                <a:solidFill>
                  <a:srgbClr val="000000"/>
                </a:solidFill>
              </a:rPr>
              <a:pPr/>
              <a:t>24</a:t>
            </a:fld>
            <a:endParaRPr lang="en-US" sz="1400">
              <a:solidFill>
                <a:srgbClr val="000000"/>
              </a:solidFill>
            </a:endParaRPr>
          </a:p>
        </p:txBody>
      </p:sp>
    </p:spTree>
    <p:extLst>
      <p:ext uri="{BB962C8B-B14F-4D97-AF65-F5344CB8AC3E}">
        <p14:creationId xmlns:p14="http://schemas.microsoft.com/office/powerpoint/2010/main" val="375186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0110C-47E6-4C1E-8B3F-8F15B6001AF0}"/>
              </a:ext>
            </a:extLst>
          </p:cNvPr>
          <p:cNvSpPr>
            <a:spLocks noGrp="1"/>
          </p:cNvSpPr>
          <p:nvPr>
            <p:ph type="title"/>
          </p:nvPr>
        </p:nvSpPr>
        <p:spPr>
          <a:xfrm>
            <a:off x="548102" y="474541"/>
            <a:ext cx="9568689" cy="1053427"/>
          </a:xfrm>
        </p:spPr>
        <p:txBody>
          <a:bodyPr>
            <a:noAutofit/>
          </a:bodyPr>
          <a:lstStyle/>
          <a:p>
            <a:pPr algn="ctr"/>
            <a:r>
              <a:rPr lang="en-US" sz="4800">
                <a:ea typeface="+mj-lt"/>
                <a:cs typeface="+mj-lt"/>
              </a:rPr>
              <a:t>Role Briefings</a:t>
            </a:r>
            <a:endParaRPr lang="en-US" sz="4800"/>
          </a:p>
        </p:txBody>
      </p:sp>
      <p:sp>
        <p:nvSpPr>
          <p:cNvPr id="3" name="Content Placeholder 2">
            <a:extLst>
              <a:ext uri="{FF2B5EF4-FFF2-40B4-BE49-F238E27FC236}">
                <a16:creationId xmlns:a16="http://schemas.microsoft.com/office/drawing/2014/main" id="{15ED41AD-0AC6-4F22-8E49-5B73FAB8A300}"/>
              </a:ext>
            </a:extLst>
          </p:cNvPr>
          <p:cNvSpPr>
            <a:spLocks noGrp="1"/>
          </p:cNvSpPr>
          <p:nvPr>
            <p:ph idx="1"/>
          </p:nvPr>
        </p:nvSpPr>
        <p:spPr>
          <a:xfrm>
            <a:off x="546670" y="1412325"/>
            <a:ext cx="9554863" cy="4793392"/>
          </a:xfrm>
        </p:spPr>
        <p:txBody>
          <a:bodyPr vert="horz" lIns="91440" tIns="45720" rIns="91440" bIns="45720" rtlCol="0" anchor="t">
            <a:normAutofit/>
          </a:bodyPr>
          <a:lstStyle/>
          <a:p>
            <a:pPr marL="0" indent="0">
              <a:lnSpc>
                <a:spcPct val="110000"/>
              </a:lnSpc>
              <a:buNone/>
            </a:pPr>
            <a:r>
              <a:rPr lang="en-GB" sz="3200">
                <a:ea typeface="+mn-lt"/>
                <a:cs typeface="+mn-lt"/>
              </a:rPr>
              <a:t>Decide amongst your teammates who will assume each development team role:</a:t>
            </a:r>
            <a:endParaRPr lang="en-US" sz="3200">
              <a:ea typeface="+mn-lt"/>
              <a:cs typeface="+mn-lt"/>
            </a:endParaRPr>
          </a:p>
          <a:p>
            <a:pPr lvl="1">
              <a:lnSpc>
                <a:spcPct val="150000"/>
              </a:lnSpc>
            </a:pPr>
            <a:r>
              <a:rPr lang="en-GB" sz="3000">
                <a:solidFill>
                  <a:schemeClr val="bg2">
                    <a:lumMod val="25000"/>
                  </a:schemeClr>
                </a:solidFill>
                <a:ea typeface="+mn-lt"/>
                <a:cs typeface="+mn-lt"/>
              </a:rPr>
              <a:t>City Liaison</a:t>
            </a:r>
            <a:endParaRPr lang="en-US" sz="3000">
              <a:solidFill>
                <a:schemeClr val="bg2">
                  <a:lumMod val="25000"/>
                </a:schemeClr>
              </a:solidFill>
              <a:ea typeface="+mn-lt"/>
              <a:cs typeface="+mn-lt"/>
            </a:endParaRPr>
          </a:p>
          <a:p>
            <a:pPr lvl="1"/>
            <a:r>
              <a:rPr lang="en-GB" sz="3000">
                <a:solidFill>
                  <a:schemeClr val="bg2">
                    <a:lumMod val="25000"/>
                  </a:schemeClr>
                </a:solidFill>
                <a:ea typeface="+mn-lt"/>
                <a:cs typeface="+mn-lt"/>
              </a:rPr>
              <a:t>Financial Analyst</a:t>
            </a:r>
            <a:endParaRPr lang="en-US" sz="3000">
              <a:solidFill>
                <a:schemeClr val="bg2">
                  <a:lumMod val="25000"/>
                </a:schemeClr>
              </a:solidFill>
              <a:ea typeface="+mn-lt"/>
              <a:cs typeface="+mn-lt"/>
            </a:endParaRPr>
          </a:p>
          <a:p>
            <a:pPr lvl="1"/>
            <a:r>
              <a:rPr lang="en-GB" sz="3000">
                <a:solidFill>
                  <a:schemeClr val="bg2">
                    <a:lumMod val="25000"/>
                  </a:schemeClr>
                </a:solidFill>
                <a:ea typeface="+mn-lt"/>
                <a:cs typeface="+mn-lt"/>
              </a:rPr>
              <a:t>Marketing Director</a:t>
            </a:r>
            <a:endParaRPr lang="en-US" sz="3000">
              <a:solidFill>
                <a:schemeClr val="bg2">
                  <a:lumMod val="25000"/>
                </a:schemeClr>
              </a:solidFill>
              <a:ea typeface="+mn-lt"/>
              <a:cs typeface="+mn-lt"/>
            </a:endParaRPr>
          </a:p>
          <a:p>
            <a:pPr lvl="1"/>
            <a:r>
              <a:rPr lang="en-GB" sz="3000" err="1">
                <a:solidFill>
                  <a:schemeClr val="bg2">
                    <a:lumMod val="25000"/>
                  </a:schemeClr>
                </a:solidFill>
                <a:ea typeface="+mn-lt"/>
                <a:cs typeface="+mn-lt"/>
              </a:rPr>
              <a:t>Neighborhood</a:t>
            </a:r>
            <a:r>
              <a:rPr lang="en-GB" sz="3000">
                <a:solidFill>
                  <a:schemeClr val="bg2">
                    <a:lumMod val="25000"/>
                  </a:schemeClr>
                </a:solidFill>
                <a:ea typeface="+mn-lt"/>
                <a:cs typeface="+mn-lt"/>
              </a:rPr>
              <a:t> Liaison</a:t>
            </a:r>
            <a:endParaRPr lang="en-US" sz="3000">
              <a:solidFill>
                <a:schemeClr val="bg2">
                  <a:lumMod val="25000"/>
                </a:schemeClr>
              </a:solidFill>
              <a:ea typeface="+mn-lt"/>
              <a:cs typeface="+mn-lt"/>
            </a:endParaRPr>
          </a:p>
          <a:p>
            <a:pPr lvl="1"/>
            <a:r>
              <a:rPr lang="en-GB" sz="3000">
                <a:solidFill>
                  <a:schemeClr val="bg2">
                    <a:lumMod val="25000"/>
                  </a:schemeClr>
                </a:solidFill>
                <a:ea typeface="+mn-lt"/>
                <a:cs typeface="+mn-lt"/>
              </a:rPr>
              <a:t>Site Planner</a:t>
            </a:r>
            <a:endParaRPr lang="en-US" sz="3000">
              <a:solidFill>
                <a:schemeClr val="bg2">
                  <a:lumMod val="25000"/>
                </a:schemeClr>
              </a:solidFill>
              <a:ea typeface="+mn-lt"/>
              <a:cs typeface="+mn-lt"/>
            </a:endParaRPr>
          </a:p>
          <a:p>
            <a:endParaRPr lang="en-US" sz="3600"/>
          </a:p>
          <a:p>
            <a:endParaRPr lang="en-US" sz="3600"/>
          </a:p>
        </p:txBody>
      </p:sp>
      <p:sp>
        <p:nvSpPr>
          <p:cNvPr id="4" name="Slide Number Placeholder 3">
            <a:extLst>
              <a:ext uri="{FF2B5EF4-FFF2-40B4-BE49-F238E27FC236}">
                <a16:creationId xmlns:a16="http://schemas.microsoft.com/office/drawing/2014/main" id="{DD405112-B079-4C1A-A205-DB28EF4A3051}"/>
              </a:ext>
            </a:extLst>
          </p:cNvPr>
          <p:cNvSpPr>
            <a:spLocks noGrp="1"/>
          </p:cNvSpPr>
          <p:nvPr>
            <p:ph type="sldNum" sz="quarter" idx="12"/>
          </p:nvPr>
        </p:nvSpPr>
        <p:spPr>
          <a:xfrm>
            <a:off x="11077946" y="6300154"/>
            <a:ext cx="683339" cy="365125"/>
          </a:xfrm>
        </p:spPr>
        <p:txBody>
          <a:bodyPr/>
          <a:lstStyle/>
          <a:p>
            <a:fld id="{D57F1E4F-1CFF-5643-939E-217C01CDF565}" type="slidenum">
              <a:rPr lang="en-US" sz="1400" dirty="0">
                <a:solidFill>
                  <a:srgbClr val="000000"/>
                </a:solidFill>
              </a:rPr>
              <a:pPr/>
              <a:t>25</a:t>
            </a:fld>
            <a:endParaRPr lang="en-US" sz="1400">
              <a:solidFill>
                <a:srgbClr val="000000"/>
              </a:solidFill>
            </a:endParaRPr>
          </a:p>
        </p:txBody>
      </p:sp>
    </p:spTree>
    <p:extLst>
      <p:ext uri="{BB962C8B-B14F-4D97-AF65-F5344CB8AC3E}">
        <p14:creationId xmlns:p14="http://schemas.microsoft.com/office/powerpoint/2010/main" val="12138000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0110C-47E6-4C1E-8B3F-8F15B6001AF0}"/>
              </a:ext>
            </a:extLst>
          </p:cNvPr>
          <p:cNvSpPr>
            <a:spLocks noGrp="1"/>
          </p:cNvSpPr>
          <p:nvPr>
            <p:ph type="title"/>
          </p:nvPr>
        </p:nvSpPr>
        <p:spPr>
          <a:xfrm>
            <a:off x="650831" y="466425"/>
            <a:ext cx="9699244" cy="784896"/>
          </a:xfrm>
        </p:spPr>
        <p:txBody>
          <a:bodyPr>
            <a:noAutofit/>
          </a:bodyPr>
          <a:lstStyle/>
          <a:p>
            <a:pPr algn="ctr"/>
            <a:r>
              <a:rPr lang="en-US" sz="4400">
                <a:solidFill>
                  <a:srgbClr val="90C226"/>
                </a:solidFill>
              </a:rPr>
              <a:t>Class Hour 3</a:t>
            </a:r>
          </a:p>
        </p:txBody>
      </p:sp>
      <p:sp>
        <p:nvSpPr>
          <p:cNvPr id="3" name="Content Placeholder 2">
            <a:extLst>
              <a:ext uri="{FF2B5EF4-FFF2-40B4-BE49-F238E27FC236}">
                <a16:creationId xmlns:a16="http://schemas.microsoft.com/office/drawing/2014/main" id="{15ED41AD-0AC6-4F22-8E49-5B73FAB8A300}"/>
              </a:ext>
            </a:extLst>
          </p:cNvPr>
          <p:cNvSpPr>
            <a:spLocks noGrp="1"/>
          </p:cNvSpPr>
          <p:nvPr>
            <p:ph idx="1"/>
          </p:nvPr>
        </p:nvSpPr>
        <p:spPr>
          <a:xfrm>
            <a:off x="647312" y="1307277"/>
            <a:ext cx="9698636" cy="5099724"/>
          </a:xfrm>
        </p:spPr>
        <p:txBody>
          <a:bodyPr vert="horz" lIns="91440" tIns="45720" rIns="91440" bIns="45720" rtlCol="0" anchor="t">
            <a:normAutofit/>
          </a:bodyPr>
          <a:lstStyle/>
          <a:p>
            <a:r>
              <a:rPr lang="en-US" sz="3200"/>
              <a:t>Discuss questions #22 to #26 in Exercise 3</a:t>
            </a:r>
          </a:p>
          <a:p>
            <a:r>
              <a:rPr lang="en-US" sz="3200"/>
              <a:t>Do Exercise 4: Pre-Building Basics</a:t>
            </a:r>
          </a:p>
          <a:p>
            <a:pPr lvl="1"/>
            <a:r>
              <a:rPr lang="en-US" sz="3200"/>
              <a:t>Each team answers the questions working cooperatively with your teammates (30 minutes)</a:t>
            </a:r>
          </a:p>
          <a:p>
            <a:r>
              <a:rPr lang="en-US" sz="3200"/>
              <a:t>Exchange contact information with your teammates so you can text or email to work together outside of class or reach each other if one of you is absent from class</a:t>
            </a:r>
          </a:p>
        </p:txBody>
      </p:sp>
      <p:sp>
        <p:nvSpPr>
          <p:cNvPr id="4" name="Slide Number Placeholder 3">
            <a:extLst>
              <a:ext uri="{FF2B5EF4-FFF2-40B4-BE49-F238E27FC236}">
                <a16:creationId xmlns:a16="http://schemas.microsoft.com/office/drawing/2014/main" id="{DD405112-B079-4C1A-A205-DB28EF4A3051}"/>
              </a:ext>
            </a:extLst>
          </p:cNvPr>
          <p:cNvSpPr>
            <a:spLocks noGrp="1"/>
          </p:cNvSpPr>
          <p:nvPr>
            <p:ph type="sldNum" sz="quarter" idx="12"/>
          </p:nvPr>
        </p:nvSpPr>
        <p:spPr>
          <a:xfrm>
            <a:off x="11279229" y="6328909"/>
            <a:ext cx="683339" cy="365125"/>
          </a:xfrm>
        </p:spPr>
        <p:txBody>
          <a:bodyPr/>
          <a:lstStyle/>
          <a:p>
            <a:fld id="{D57F1E4F-1CFF-5643-939E-217C01CDF565}" type="slidenum">
              <a:rPr lang="en-US" sz="1400" dirty="0">
                <a:solidFill>
                  <a:srgbClr val="000000"/>
                </a:solidFill>
              </a:rPr>
              <a:pPr/>
              <a:t>26</a:t>
            </a:fld>
            <a:endParaRPr lang="en-US" sz="1400">
              <a:solidFill>
                <a:srgbClr val="000000"/>
              </a:solidFill>
            </a:endParaRPr>
          </a:p>
        </p:txBody>
      </p:sp>
    </p:spTree>
    <p:extLst>
      <p:ext uri="{BB962C8B-B14F-4D97-AF65-F5344CB8AC3E}">
        <p14:creationId xmlns:p14="http://schemas.microsoft.com/office/powerpoint/2010/main" val="22160422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AB35A-3C3E-4CBF-A8AE-4412B551A292}"/>
              </a:ext>
            </a:extLst>
          </p:cNvPr>
          <p:cNvSpPr>
            <a:spLocks noGrp="1"/>
          </p:cNvSpPr>
          <p:nvPr>
            <p:ph type="title"/>
          </p:nvPr>
        </p:nvSpPr>
        <p:spPr>
          <a:xfrm>
            <a:off x="295571" y="580785"/>
            <a:ext cx="9987117" cy="855590"/>
          </a:xfrm>
        </p:spPr>
        <p:txBody>
          <a:bodyPr>
            <a:noAutofit/>
          </a:bodyPr>
          <a:lstStyle/>
          <a:p>
            <a:pPr algn="ctr"/>
            <a:r>
              <a:rPr lang="en-US" sz="4400">
                <a:solidFill>
                  <a:srgbClr val="90C226"/>
                </a:solidFill>
              </a:rPr>
              <a:t>Homework for Next Class</a:t>
            </a:r>
            <a:endParaRPr lang="en-US" sz="4400"/>
          </a:p>
        </p:txBody>
      </p:sp>
      <p:sp>
        <p:nvSpPr>
          <p:cNvPr id="3" name="Content Placeholder 2">
            <a:extLst>
              <a:ext uri="{FF2B5EF4-FFF2-40B4-BE49-F238E27FC236}">
                <a16:creationId xmlns:a16="http://schemas.microsoft.com/office/drawing/2014/main" id="{7A181041-E2BA-42C3-8883-D44167A188FF}"/>
              </a:ext>
            </a:extLst>
          </p:cNvPr>
          <p:cNvSpPr>
            <a:spLocks noGrp="1"/>
          </p:cNvSpPr>
          <p:nvPr>
            <p:ph idx="1"/>
          </p:nvPr>
        </p:nvSpPr>
        <p:spPr>
          <a:xfrm>
            <a:off x="291860" y="1564650"/>
            <a:ext cx="9999408" cy="5175117"/>
          </a:xfrm>
        </p:spPr>
        <p:txBody>
          <a:bodyPr vert="horz" lIns="91440" tIns="45720" rIns="91440" bIns="45720" rtlCol="0" anchor="t">
            <a:normAutofit/>
          </a:bodyPr>
          <a:lstStyle/>
          <a:p>
            <a:r>
              <a:rPr lang="en-US" sz="3200"/>
              <a:t>Review the questions in Exercise 5 that are specific to your role. </a:t>
            </a:r>
          </a:p>
          <a:p>
            <a:pPr lvl="1"/>
            <a:r>
              <a:rPr lang="en-US" sz="3200"/>
              <a:t>You will meet with classmates from other teams who have that role tomorrow in class.  </a:t>
            </a:r>
          </a:p>
          <a:p>
            <a:pPr lvl="1"/>
            <a:r>
              <a:rPr lang="en-US" sz="3200"/>
              <a:t>Come to class prepared to discuss and write the answers to the questions for your role.</a:t>
            </a:r>
          </a:p>
          <a:p>
            <a:pPr lvl="0"/>
            <a:r>
              <a:rPr lang="en-US" sz="3200"/>
              <a:t>Watch the UP Roles video:</a:t>
            </a:r>
            <a:r>
              <a:rPr lang="en-US" sz="3600"/>
              <a:t> </a:t>
            </a:r>
            <a:r>
              <a:rPr lang="en-US" sz="3600" b="1"/>
              <a:t> </a:t>
            </a:r>
            <a:r>
              <a:rPr lang="en-US" sz="3600" u="sng">
                <a:hlinkClick r:id="rId3"/>
              </a:rPr>
              <a:t>https://youtu.be/wGp2-wAV38w</a:t>
            </a:r>
            <a:r>
              <a:rPr lang="en-US" sz="3600"/>
              <a:t> </a:t>
            </a:r>
          </a:p>
        </p:txBody>
      </p:sp>
      <p:sp>
        <p:nvSpPr>
          <p:cNvPr id="4" name="Slide Number Placeholder 3">
            <a:extLst>
              <a:ext uri="{FF2B5EF4-FFF2-40B4-BE49-F238E27FC236}">
                <a16:creationId xmlns:a16="http://schemas.microsoft.com/office/drawing/2014/main" id="{2033C3A0-A9CB-4F97-BD31-33EEE0C14A18}"/>
              </a:ext>
            </a:extLst>
          </p:cNvPr>
          <p:cNvSpPr>
            <a:spLocks noGrp="1"/>
          </p:cNvSpPr>
          <p:nvPr>
            <p:ph type="sldNum" sz="quarter" idx="12"/>
          </p:nvPr>
        </p:nvSpPr>
        <p:spPr>
          <a:xfrm>
            <a:off x="11423003" y="6386419"/>
            <a:ext cx="683339" cy="365125"/>
          </a:xfrm>
        </p:spPr>
        <p:txBody>
          <a:bodyPr/>
          <a:lstStyle/>
          <a:p>
            <a:fld id="{D57F1E4F-1CFF-5643-939E-217C01CDF565}" type="slidenum">
              <a:rPr lang="en-US" sz="1400" dirty="0">
                <a:solidFill>
                  <a:srgbClr val="000000"/>
                </a:solidFill>
              </a:rPr>
              <a:pPr/>
              <a:t>27</a:t>
            </a:fld>
            <a:endParaRPr lang="en-US" sz="1400">
              <a:solidFill>
                <a:srgbClr val="000000"/>
              </a:solidFill>
            </a:endParaRPr>
          </a:p>
        </p:txBody>
      </p:sp>
    </p:spTree>
    <p:extLst>
      <p:ext uri="{BB962C8B-B14F-4D97-AF65-F5344CB8AC3E}">
        <p14:creationId xmlns:p14="http://schemas.microsoft.com/office/powerpoint/2010/main" val="17946094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8E1B1F-CCD6-4E4C-9F5F-851C80C78B70}"/>
              </a:ext>
            </a:extLst>
          </p:cNvPr>
          <p:cNvSpPr>
            <a:spLocks noGrp="1"/>
          </p:cNvSpPr>
          <p:nvPr>
            <p:ph type="ctrTitle"/>
          </p:nvPr>
        </p:nvSpPr>
        <p:spPr/>
        <p:txBody>
          <a:bodyPr/>
          <a:lstStyle/>
          <a:p>
            <a:pPr algn="l"/>
            <a:r>
              <a:rPr lang="en-US" b="1">
                <a:solidFill>
                  <a:srgbClr val="70A416"/>
                </a:solidFill>
              </a:rPr>
              <a:t>Class 4</a:t>
            </a:r>
          </a:p>
        </p:txBody>
      </p:sp>
      <p:sp>
        <p:nvSpPr>
          <p:cNvPr id="2" name="Slide Number Placeholder 1">
            <a:extLst>
              <a:ext uri="{FF2B5EF4-FFF2-40B4-BE49-F238E27FC236}">
                <a16:creationId xmlns:a16="http://schemas.microsoft.com/office/drawing/2014/main" id="{264A0E7D-619C-48B0-8620-422252879153}"/>
              </a:ext>
            </a:extLst>
          </p:cNvPr>
          <p:cNvSpPr>
            <a:spLocks noGrp="1"/>
          </p:cNvSpPr>
          <p:nvPr>
            <p:ph type="sldNum" sz="quarter" idx="12"/>
          </p:nvPr>
        </p:nvSpPr>
        <p:spPr>
          <a:xfrm>
            <a:off x="11307984" y="6328909"/>
            <a:ext cx="683339" cy="365125"/>
          </a:xfrm>
        </p:spPr>
        <p:txBody>
          <a:bodyPr/>
          <a:lstStyle/>
          <a:p>
            <a:fld id="{D57F1E4F-1CFF-5643-939E-217C01CDF565}" type="slidenum">
              <a:rPr lang="en-US" sz="1400" dirty="0">
                <a:solidFill>
                  <a:srgbClr val="000000"/>
                </a:solidFill>
              </a:rPr>
              <a:pPr/>
              <a:t>28</a:t>
            </a:fld>
            <a:endParaRPr lang="en-US" sz="1400">
              <a:solidFill>
                <a:srgbClr val="000000"/>
              </a:solidFill>
            </a:endParaRPr>
          </a:p>
        </p:txBody>
      </p:sp>
    </p:spTree>
    <p:extLst>
      <p:ext uri="{BB962C8B-B14F-4D97-AF65-F5344CB8AC3E}">
        <p14:creationId xmlns:p14="http://schemas.microsoft.com/office/powerpoint/2010/main" val="23811169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4F325-A5F2-46AA-8690-C38CD5E73B83}"/>
              </a:ext>
            </a:extLst>
          </p:cNvPr>
          <p:cNvSpPr>
            <a:spLocks noGrp="1"/>
          </p:cNvSpPr>
          <p:nvPr>
            <p:ph type="title"/>
          </p:nvPr>
        </p:nvSpPr>
        <p:spPr>
          <a:xfrm>
            <a:off x="565958" y="386691"/>
            <a:ext cx="5530042" cy="889461"/>
          </a:xfrm>
        </p:spPr>
        <p:txBody>
          <a:bodyPr>
            <a:noAutofit/>
          </a:bodyPr>
          <a:lstStyle/>
          <a:p>
            <a:pPr algn="ctr"/>
            <a:r>
              <a:rPr lang="en-US" sz="4000">
                <a:solidFill>
                  <a:srgbClr val="90C226"/>
                </a:solidFill>
                <a:ea typeface="+mj-lt"/>
                <a:cs typeface="+mj-lt"/>
              </a:rPr>
              <a:t>Team Roles</a:t>
            </a:r>
            <a:endParaRPr lang="en-US" sz="4000">
              <a:solidFill>
                <a:srgbClr val="90C226"/>
              </a:solidFill>
            </a:endParaRPr>
          </a:p>
        </p:txBody>
      </p:sp>
      <p:sp>
        <p:nvSpPr>
          <p:cNvPr id="3" name="Content Placeholder 2">
            <a:extLst>
              <a:ext uri="{FF2B5EF4-FFF2-40B4-BE49-F238E27FC236}">
                <a16:creationId xmlns:a16="http://schemas.microsoft.com/office/drawing/2014/main" id="{3F66D48C-29FC-4E8B-A0AF-AAAD93106EEA}"/>
              </a:ext>
            </a:extLst>
          </p:cNvPr>
          <p:cNvSpPr>
            <a:spLocks noGrp="1"/>
          </p:cNvSpPr>
          <p:nvPr>
            <p:ph idx="1"/>
          </p:nvPr>
        </p:nvSpPr>
        <p:spPr>
          <a:xfrm>
            <a:off x="565958" y="1276152"/>
            <a:ext cx="5133367" cy="5394973"/>
          </a:xfrm>
        </p:spPr>
        <p:txBody>
          <a:bodyPr vert="horz" lIns="91440" tIns="45720" rIns="91440" bIns="45720" rtlCol="0" anchor="t">
            <a:normAutofit fontScale="77500" lnSpcReduction="20000"/>
          </a:bodyPr>
          <a:lstStyle/>
          <a:p>
            <a:pPr marL="0" indent="0" algn="ctr">
              <a:buNone/>
            </a:pPr>
            <a:r>
              <a:rPr lang="en-US" sz="3600">
                <a:solidFill>
                  <a:srgbClr val="90C226"/>
                </a:solidFill>
                <a:ea typeface="+mn-lt"/>
                <a:cs typeface="+mn-lt"/>
              </a:rPr>
              <a:t>Reminders and Tips</a:t>
            </a:r>
          </a:p>
          <a:p>
            <a:pPr marL="0" indent="0" algn="ctr">
              <a:buNone/>
            </a:pPr>
            <a:endParaRPr lang="en-US" sz="2600" u="sng">
              <a:solidFill>
                <a:srgbClr val="90C226"/>
              </a:solidFill>
              <a:ea typeface="+mn-lt"/>
              <a:cs typeface="+mn-lt"/>
            </a:endParaRPr>
          </a:p>
          <a:p>
            <a:pPr lvl="1">
              <a:lnSpc>
                <a:spcPct val="110000"/>
              </a:lnSpc>
            </a:pPr>
            <a:r>
              <a:rPr lang="en-US" sz="3300">
                <a:solidFill>
                  <a:schemeClr val="bg2">
                    <a:lumMod val="25000"/>
                  </a:schemeClr>
                </a:solidFill>
                <a:ea typeface="+mn-lt"/>
                <a:cs typeface="+mn-lt"/>
              </a:rPr>
              <a:t>You work for your team’s development company, </a:t>
            </a:r>
            <a:r>
              <a:rPr lang="en-US" sz="3300" i="1">
                <a:solidFill>
                  <a:schemeClr val="bg2">
                    <a:lumMod val="25000"/>
                  </a:schemeClr>
                </a:solidFill>
                <a:ea typeface="+mn-lt"/>
                <a:cs typeface="+mn-lt"/>
              </a:rPr>
              <a:t>not</a:t>
            </a:r>
            <a:r>
              <a:rPr lang="en-US" sz="3300">
                <a:solidFill>
                  <a:schemeClr val="bg2">
                    <a:lumMod val="25000"/>
                  </a:schemeClr>
                </a:solidFill>
                <a:ea typeface="+mn-lt"/>
                <a:cs typeface="+mn-lt"/>
              </a:rPr>
              <a:t> for the City</a:t>
            </a:r>
          </a:p>
          <a:p>
            <a:pPr lvl="1">
              <a:lnSpc>
                <a:spcPct val="120000"/>
              </a:lnSpc>
            </a:pPr>
            <a:r>
              <a:rPr lang="en-US" sz="3300">
                <a:solidFill>
                  <a:schemeClr val="bg2">
                    <a:lumMod val="25000"/>
                  </a:schemeClr>
                </a:solidFill>
                <a:ea typeface="+mn-lt"/>
                <a:cs typeface="+mn-lt"/>
              </a:rPr>
              <a:t>Each role needs to contribute for the team to be successful</a:t>
            </a:r>
          </a:p>
          <a:p>
            <a:pPr lvl="1">
              <a:lnSpc>
                <a:spcPct val="110000"/>
              </a:lnSpc>
            </a:pPr>
            <a:r>
              <a:rPr lang="en-US" sz="3300">
                <a:solidFill>
                  <a:schemeClr val="bg2">
                    <a:lumMod val="25000"/>
                  </a:schemeClr>
                </a:solidFill>
                <a:ea typeface="+mn-lt"/>
                <a:cs typeface="+mn-lt"/>
              </a:rPr>
              <a:t>Different perspectives are critical to finding the best solution</a:t>
            </a:r>
          </a:p>
          <a:p>
            <a:pPr marL="457200" lvl="1" indent="0">
              <a:buNone/>
            </a:pPr>
            <a:endParaRPr lang="en-US" sz="2800">
              <a:solidFill>
                <a:schemeClr val="tx1"/>
              </a:solidFill>
              <a:ea typeface="+mn-lt"/>
              <a:cs typeface="+mn-lt"/>
            </a:endParaRPr>
          </a:p>
          <a:p>
            <a:pPr marL="457200" lvl="1" indent="0">
              <a:buNone/>
            </a:pPr>
            <a:r>
              <a:rPr lang="en-US" sz="2800">
                <a:solidFill>
                  <a:schemeClr val="tx1"/>
                </a:solidFill>
                <a:ea typeface="+mn-lt"/>
                <a:cs typeface="+mn-lt"/>
              </a:rPr>
              <a:t>  </a:t>
            </a:r>
          </a:p>
          <a:p>
            <a:pPr lvl="1">
              <a:lnSpc>
                <a:spcPct val="120000"/>
              </a:lnSpc>
            </a:pPr>
            <a:endParaRPr lang="en-US" sz="2400">
              <a:solidFill>
                <a:schemeClr val="tx1"/>
              </a:solidFill>
              <a:ea typeface="+mn-lt"/>
              <a:cs typeface="+mn-lt"/>
            </a:endParaRPr>
          </a:p>
          <a:p>
            <a:pPr lvl="1"/>
            <a:endParaRPr lang="en-US" sz="2400"/>
          </a:p>
          <a:p>
            <a:pPr lvl="2"/>
            <a:endParaRPr lang="en-US" sz="2400"/>
          </a:p>
          <a:p>
            <a:pPr marL="0" indent="0">
              <a:buNone/>
            </a:pPr>
            <a:endParaRPr lang="en-US" sz="2400"/>
          </a:p>
        </p:txBody>
      </p:sp>
      <p:sp>
        <p:nvSpPr>
          <p:cNvPr id="4" name="Slide Number Placeholder 3">
            <a:extLst>
              <a:ext uri="{FF2B5EF4-FFF2-40B4-BE49-F238E27FC236}">
                <a16:creationId xmlns:a16="http://schemas.microsoft.com/office/drawing/2014/main" id="{D1FDFBF3-381F-4CE3-AC98-299E9FFCA1A9}"/>
              </a:ext>
            </a:extLst>
          </p:cNvPr>
          <p:cNvSpPr>
            <a:spLocks noGrp="1"/>
          </p:cNvSpPr>
          <p:nvPr>
            <p:ph type="sldNum" sz="quarter" idx="12"/>
          </p:nvPr>
        </p:nvSpPr>
        <p:spPr>
          <a:xfrm>
            <a:off x="11264852" y="6386418"/>
            <a:ext cx="683339" cy="293239"/>
          </a:xfrm>
        </p:spPr>
        <p:txBody>
          <a:bodyPr/>
          <a:lstStyle/>
          <a:p>
            <a:fld id="{D57F1E4F-1CFF-5643-939E-217C01CDF565}" type="slidenum">
              <a:rPr lang="en-US" sz="1400" dirty="0">
                <a:solidFill>
                  <a:schemeClr val="tx1"/>
                </a:solidFill>
              </a:rPr>
              <a:pPr/>
              <a:t>29</a:t>
            </a:fld>
            <a:endParaRPr lang="en-US" sz="1400">
              <a:solidFill>
                <a:schemeClr val="tx1"/>
              </a:solidFill>
            </a:endParaRPr>
          </a:p>
        </p:txBody>
      </p:sp>
      <p:pic>
        <p:nvPicPr>
          <p:cNvPr id="5" name="Picture 4" descr="A picture containing table, toy, food&#10;&#10;Description automatically generated">
            <a:extLst>
              <a:ext uri="{FF2B5EF4-FFF2-40B4-BE49-F238E27FC236}">
                <a16:creationId xmlns:a16="http://schemas.microsoft.com/office/drawing/2014/main" id="{268E0900-0C7F-4D40-888F-0C4FEA2515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29168" y="1394529"/>
            <a:ext cx="3804251" cy="2541370"/>
          </a:xfrm>
          <a:prstGeom prst="rect">
            <a:avLst/>
          </a:prstGeom>
        </p:spPr>
      </p:pic>
      <p:pic>
        <p:nvPicPr>
          <p:cNvPr id="7" name="Picture 6" descr="A picture containing table, computer, computer, room&#10;&#10;Description automatically generated">
            <a:extLst>
              <a:ext uri="{FF2B5EF4-FFF2-40B4-BE49-F238E27FC236}">
                <a16:creationId xmlns:a16="http://schemas.microsoft.com/office/drawing/2014/main" id="{6B30642C-D317-4F01-9046-6B80BFAAD829}"/>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b="11637"/>
          <a:stretch/>
        </p:blipFill>
        <p:spPr>
          <a:xfrm>
            <a:off x="6329169" y="3974494"/>
            <a:ext cx="3804251" cy="2411924"/>
          </a:xfrm>
          <a:prstGeom prst="rect">
            <a:avLst/>
          </a:prstGeom>
        </p:spPr>
      </p:pic>
    </p:spTree>
    <p:extLst>
      <p:ext uri="{BB962C8B-B14F-4D97-AF65-F5344CB8AC3E}">
        <p14:creationId xmlns:p14="http://schemas.microsoft.com/office/powerpoint/2010/main" val="45516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55192F5-E8F0-4598-AD7E-3C85BA4E6709}"/>
              </a:ext>
            </a:extLst>
          </p:cNvPr>
          <p:cNvSpPr txBox="1">
            <a:spLocks/>
          </p:cNvSpPr>
          <p:nvPr/>
        </p:nvSpPr>
        <p:spPr>
          <a:xfrm>
            <a:off x="802724" y="556922"/>
            <a:ext cx="8711009" cy="86098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800">
                <a:solidFill>
                  <a:srgbClr val="90C226"/>
                </a:solidFill>
                <a:latin typeface="+mn-lt"/>
              </a:rPr>
              <a:t>Overview</a:t>
            </a:r>
            <a:r>
              <a:rPr lang="en-GB" sz="4800">
                <a:solidFill>
                  <a:srgbClr val="90C226"/>
                </a:solidFill>
              </a:rPr>
              <a:t> </a:t>
            </a:r>
          </a:p>
        </p:txBody>
      </p:sp>
      <p:pic>
        <p:nvPicPr>
          <p:cNvPr id="3" name="Picture 2" descr="A group of people sitting at a table&#10;&#10;Description automatically generated">
            <a:extLst>
              <a:ext uri="{FF2B5EF4-FFF2-40B4-BE49-F238E27FC236}">
                <a16:creationId xmlns:a16="http://schemas.microsoft.com/office/drawing/2014/main" id="{28CED0F9-E850-40AB-AF83-4A9190DAA99B}"/>
              </a:ext>
            </a:extLst>
          </p:cNvPr>
          <p:cNvPicPr>
            <a:picLocks noChangeAspect="1"/>
          </p:cNvPicPr>
          <p:nvPr/>
        </p:nvPicPr>
        <p:blipFill rotWithShape="1">
          <a:blip r:embed="rId3">
            <a:extLst>
              <a:ext uri="{28A0092B-C50C-407E-A947-70E740481C1C}">
                <a14:useLocalDpi xmlns:a14="http://schemas.microsoft.com/office/drawing/2010/main" val="0"/>
              </a:ext>
            </a:extLst>
          </a:blip>
          <a:srcRect r="4252" b="33129"/>
          <a:stretch/>
        </p:blipFill>
        <p:spPr>
          <a:xfrm>
            <a:off x="4765725" y="1814320"/>
            <a:ext cx="7425205" cy="3645466"/>
          </a:xfrm>
          <a:prstGeom prst="rect">
            <a:avLst/>
          </a:prstGeom>
        </p:spPr>
      </p:pic>
      <p:pic>
        <p:nvPicPr>
          <p:cNvPr id="7" name="Picture 6" descr="A group of people looking at a computer&#10;&#10;Description automatically generated">
            <a:extLst>
              <a:ext uri="{FF2B5EF4-FFF2-40B4-BE49-F238E27FC236}">
                <a16:creationId xmlns:a16="http://schemas.microsoft.com/office/drawing/2014/main" id="{459AA82C-429A-4157-8280-B76FBF6EDE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84" y="2556964"/>
            <a:ext cx="6435474" cy="4295553"/>
          </a:xfrm>
          <a:prstGeom prst="rect">
            <a:avLst/>
          </a:prstGeom>
        </p:spPr>
      </p:pic>
      <p:sp>
        <p:nvSpPr>
          <p:cNvPr id="2" name="Slide Number Placeholder 1">
            <a:extLst>
              <a:ext uri="{FF2B5EF4-FFF2-40B4-BE49-F238E27FC236}">
                <a16:creationId xmlns:a16="http://schemas.microsoft.com/office/drawing/2014/main" id="{06CE8BC7-154D-4655-9242-CACF8FC6FC3A}"/>
              </a:ext>
            </a:extLst>
          </p:cNvPr>
          <p:cNvSpPr>
            <a:spLocks noGrp="1"/>
          </p:cNvSpPr>
          <p:nvPr>
            <p:ph type="sldNum" sz="quarter" idx="12"/>
          </p:nvPr>
        </p:nvSpPr>
        <p:spPr>
          <a:xfrm>
            <a:off x="11293606" y="6415172"/>
            <a:ext cx="683339" cy="250107"/>
          </a:xfrm>
        </p:spPr>
        <p:txBody>
          <a:bodyPr/>
          <a:lstStyle/>
          <a:p>
            <a:fld id="{D57F1E4F-1CFF-5643-939E-217C01CDF565}" type="slidenum">
              <a:rPr lang="en-US" sz="1400" dirty="0">
                <a:solidFill>
                  <a:schemeClr val="tx1"/>
                </a:solidFill>
              </a:rPr>
              <a:pPr/>
              <a:t>3</a:t>
            </a:fld>
            <a:endParaRPr lang="en-US" sz="1400">
              <a:solidFill>
                <a:schemeClr val="tx1"/>
              </a:solidFill>
            </a:endParaRPr>
          </a:p>
        </p:txBody>
      </p:sp>
    </p:spTree>
    <p:extLst>
      <p:ext uri="{BB962C8B-B14F-4D97-AF65-F5344CB8AC3E}">
        <p14:creationId xmlns:p14="http://schemas.microsoft.com/office/powerpoint/2010/main" val="10432801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8F3E43D-5C4B-4AC8-B023-08CBB9732AF2}"/>
              </a:ext>
            </a:extLst>
          </p:cNvPr>
          <p:cNvSpPr txBox="1">
            <a:spLocks/>
          </p:cNvSpPr>
          <p:nvPr/>
        </p:nvSpPr>
        <p:spPr>
          <a:xfrm>
            <a:off x="467800" y="213953"/>
            <a:ext cx="9661852" cy="6397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a:solidFill>
                  <a:srgbClr val="90C226"/>
                </a:solidFill>
                <a:latin typeface="+mn-lt"/>
              </a:rPr>
              <a:t>Development Company Names</a:t>
            </a:r>
          </a:p>
        </p:txBody>
      </p:sp>
      <p:sp>
        <p:nvSpPr>
          <p:cNvPr id="4" name="Content Placeholder 2">
            <a:extLst>
              <a:ext uri="{FF2B5EF4-FFF2-40B4-BE49-F238E27FC236}">
                <a16:creationId xmlns:a16="http://schemas.microsoft.com/office/drawing/2014/main" id="{F32AEDA7-08C7-4622-9F78-1EC55F82BA2E}"/>
              </a:ext>
            </a:extLst>
          </p:cNvPr>
          <p:cNvSpPr txBox="1">
            <a:spLocks/>
          </p:cNvSpPr>
          <p:nvPr/>
        </p:nvSpPr>
        <p:spPr>
          <a:xfrm>
            <a:off x="467800" y="1184675"/>
            <a:ext cx="9661852" cy="118443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3600"/>
              <a:t>As a team, decide on a name, tagline and logo for your team’s development company </a:t>
            </a:r>
          </a:p>
          <a:p>
            <a:pPr algn="l"/>
            <a:endParaRPr lang="en-GB" sz="3200">
              <a:solidFill>
                <a:srgbClr val="78A42A"/>
              </a:solidFill>
            </a:endParaRPr>
          </a:p>
        </p:txBody>
      </p:sp>
      <p:pic>
        <p:nvPicPr>
          <p:cNvPr id="6" name="Picture 5">
            <a:extLst>
              <a:ext uri="{FF2B5EF4-FFF2-40B4-BE49-F238E27FC236}">
                <a16:creationId xmlns:a16="http://schemas.microsoft.com/office/drawing/2014/main" id="{96E07EA1-C8D1-8B4F-8F20-11E26075A00A}"/>
              </a:ext>
            </a:extLst>
          </p:cNvPr>
          <p:cNvPicPr>
            <a:picLocks noChangeAspect="1"/>
          </p:cNvPicPr>
          <p:nvPr/>
        </p:nvPicPr>
        <p:blipFill>
          <a:blip r:embed="rId2"/>
          <a:stretch>
            <a:fillRect/>
          </a:stretch>
        </p:blipFill>
        <p:spPr>
          <a:xfrm>
            <a:off x="2238133" y="2700068"/>
            <a:ext cx="6632311" cy="3636861"/>
          </a:xfrm>
          <a:prstGeom prst="rect">
            <a:avLst/>
          </a:prstGeom>
        </p:spPr>
      </p:pic>
      <p:sp>
        <p:nvSpPr>
          <p:cNvPr id="2" name="Slide Number Placeholder 1">
            <a:extLst>
              <a:ext uri="{FF2B5EF4-FFF2-40B4-BE49-F238E27FC236}">
                <a16:creationId xmlns:a16="http://schemas.microsoft.com/office/drawing/2014/main" id="{997250F5-9CFE-4B5D-BC66-EBEAB987F330}"/>
              </a:ext>
            </a:extLst>
          </p:cNvPr>
          <p:cNvSpPr>
            <a:spLocks noGrp="1"/>
          </p:cNvSpPr>
          <p:nvPr>
            <p:ph type="sldNum" sz="quarter" idx="12"/>
          </p:nvPr>
        </p:nvSpPr>
        <p:spPr>
          <a:xfrm>
            <a:off x="11264852" y="6429551"/>
            <a:ext cx="683339" cy="365125"/>
          </a:xfrm>
        </p:spPr>
        <p:txBody>
          <a:bodyPr/>
          <a:lstStyle/>
          <a:p>
            <a:fld id="{D57F1E4F-1CFF-5643-939E-217C01CDF565}" type="slidenum">
              <a:rPr lang="en-US" sz="1400" dirty="0">
                <a:solidFill>
                  <a:srgbClr val="000000"/>
                </a:solidFill>
              </a:rPr>
              <a:pPr/>
              <a:t>30</a:t>
            </a:fld>
            <a:endParaRPr lang="en-US" sz="1400">
              <a:solidFill>
                <a:srgbClr val="000000"/>
              </a:solidFill>
            </a:endParaRPr>
          </a:p>
        </p:txBody>
      </p:sp>
    </p:spTree>
    <p:extLst>
      <p:ext uri="{BB962C8B-B14F-4D97-AF65-F5344CB8AC3E}">
        <p14:creationId xmlns:p14="http://schemas.microsoft.com/office/powerpoint/2010/main" val="4392947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385F0-CE7B-4249-B193-3377A2457CE8}"/>
              </a:ext>
            </a:extLst>
          </p:cNvPr>
          <p:cNvSpPr>
            <a:spLocks noGrp="1"/>
          </p:cNvSpPr>
          <p:nvPr>
            <p:ph type="title"/>
          </p:nvPr>
        </p:nvSpPr>
        <p:spPr>
          <a:xfrm>
            <a:off x="481941" y="451389"/>
            <a:ext cx="9338952" cy="610487"/>
          </a:xfrm>
        </p:spPr>
        <p:txBody>
          <a:bodyPr>
            <a:noAutofit/>
          </a:bodyPr>
          <a:lstStyle/>
          <a:p>
            <a:pPr algn="ctr"/>
            <a:r>
              <a:rPr lang="en-US" sz="4000">
                <a:solidFill>
                  <a:srgbClr val="90C226"/>
                </a:solidFill>
              </a:rPr>
              <a:t>Class Hour 4</a:t>
            </a:r>
          </a:p>
        </p:txBody>
      </p:sp>
      <p:sp>
        <p:nvSpPr>
          <p:cNvPr id="3" name="Content Placeholder 2">
            <a:extLst>
              <a:ext uri="{FF2B5EF4-FFF2-40B4-BE49-F238E27FC236}">
                <a16:creationId xmlns:a16="http://schemas.microsoft.com/office/drawing/2014/main" id="{B6A70C8D-48D8-4BA0-9B39-E3F79A5A35D1}"/>
              </a:ext>
            </a:extLst>
          </p:cNvPr>
          <p:cNvSpPr>
            <a:spLocks noGrp="1"/>
          </p:cNvSpPr>
          <p:nvPr>
            <p:ph idx="1"/>
          </p:nvPr>
        </p:nvSpPr>
        <p:spPr>
          <a:xfrm>
            <a:off x="481941" y="1342353"/>
            <a:ext cx="9338953" cy="5087198"/>
          </a:xfrm>
        </p:spPr>
        <p:txBody>
          <a:bodyPr>
            <a:normAutofit lnSpcReduction="10000"/>
          </a:bodyPr>
          <a:lstStyle/>
          <a:p>
            <a:r>
              <a:rPr lang="en-US" sz="2600"/>
              <a:t>Students meet by roles (all Site Planners together, all City Liaisons together, etc.)</a:t>
            </a:r>
          </a:p>
          <a:p>
            <a:r>
              <a:rPr lang="en-US" sz="2600"/>
              <a:t>Exercise 5:</a:t>
            </a:r>
          </a:p>
          <a:p>
            <a:pPr lvl="1"/>
            <a:r>
              <a:rPr lang="en-US" sz="2600"/>
              <a:t>Please discuss as a group each question and individually write the answers for your role.  </a:t>
            </a:r>
          </a:p>
          <a:p>
            <a:pPr lvl="1"/>
            <a:r>
              <a:rPr lang="en-US" sz="2600"/>
              <a:t>If you have not completed the assignment by the end of the class, finish it and turn it in at the beginning of our next class.</a:t>
            </a:r>
          </a:p>
          <a:p>
            <a:r>
              <a:rPr lang="en-US" sz="2600"/>
              <a:t>In our next class we are going to learn the financial model.  All the roles – not just the Financial Analyst -- need to understand the financial model, as it provides important information to each role.  </a:t>
            </a:r>
          </a:p>
          <a:p>
            <a:pPr marL="0" indent="0">
              <a:buNone/>
            </a:pPr>
            <a:endParaRPr lang="en-US"/>
          </a:p>
        </p:txBody>
      </p:sp>
      <p:sp>
        <p:nvSpPr>
          <p:cNvPr id="4" name="Slide Number Placeholder 3">
            <a:extLst>
              <a:ext uri="{FF2B5EF4-FFF2-40B4-BE49-F238E27FC236}">
                <a16:creationId xmlns:a16="http://schemas.microsoft.com/office/drawing/2014/main" id="{88D1E5A9-BB01-403B-B62D-297797D4C05D}"/>
              </a:ext>
            </a:extLst>
          </p:cNvPr>
          <p:cNvSpPr>
            <a:spLocks noGrp="1"/>
          </p:cNvSpPr>
          <p:nvPr>
            <p:ph type="sldNum" sz="quarter" idx="12"/>
          </p:nvPr>
        </p:nvSpPr>
        <p:spPr>
          <a:xfrm>
            <a:off x="11365493" y="6429551"/>
            <a:ext cx="683339" cy="365125"/>
          </a:xfrm>
        </p:spPr>
        <p:txBody>
          <a:bodyPr/>
          <a:lstStyle/>
          <a:p>
            <a:fld id="{D57F1E4F-1CFF-5643-939E-217C01CDF565}" type="slidenum">
              <a:rPr lang="en-US" sz="1400" dirty="0">
                <a:solidFill>
                  <a:srgbClr val="000000"/>
                </a:solidFill>
              </a:rPr>
              <a:pPr/>
              <a:t>31</a:t>
            </a:fld>
            <a:endParaRPr lang="en-US" sz="1400">
              <a:solidFill>
                <a:srgbClr val="000000"/>
              </a:solidFill>
            </a:endParaRPr>
          </a:p>
        </p:txBody>
      </p:sp>
    </p:spTree>
    <p:extLst>
      <p:ext uri="{BB962C8B-B14F-4D97-AF65-F5344CB8AC3E}">
        <p14:creationId xmlns:p14="http://schemas.microsoft.com/office/powerpoint/2010/main" val="77214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CEFB8-0EA7-4741-9BB1-D62484708B35}"/>
              </a:ext>
            </a:extLst>
          </p:cNvPr>
          <p:cNvSpPr>
            <a:spLocks noGrp="1"/>
          </p:cNvSpPr>
          <p:nvPr>
            <p:ph type="title"/>
          </p:nvPr>
        </p:nvSpPr>
        <p:spPr>
          <a:xfrm>
            <a:off x="369853" y="307616"/>
            <a:ext cx="9488774" cy="641093"/>
          </a:xfrm>
        </p:spPr>
        <p:txBody>
          <a:bodyPr>
            <a:noAutofit/>
          </a:bodyPr>
          <a:lstStyle/>
          <a:p>
            <a:pPr algn="ctr"/>
            <a:r>
              <a:rPr lang="en-US" sz="4000">
                <a:solidFill>
                  <a:srgbClr val="90C226"/>
                </a:solidFill>
              </a:rPr>
              <a:t>Homework for Next Class</a:t>
            </a:r>
          </a:p>
        </p:txBody>
      </p:sp>
      <p:sp>
        <p:nvSpPr>
          <p:cNvPr id="3" name="Content Placeholder 2">
            <a:extLst>
              <a:ext uri="{FF2B5EF4-FFF2-40B4-BE49-F238E27FC236}">
                <a16:creationId xmlns:a16="http://schemas.microsoft.com/office/drawing/2014/main" id="{7FFB8DBB-91E0-4DFE-9E7D-184B671C4819}"/>
              </a:ext>
            </a:extLst>
          </p:cNvPr>
          <p:cNvSpPr>
            <a:spLocks noGrp="1"/>
          </p:cNvSpPr>
          <p:nvPr>
            <p:ph idx="1"/>
          </p:nvPr>
        </p:nvSpPr>
        <p:spPr>
          <a:xfrm>
            <a:off x="369853" y="1289341"/>
            <a:ext cx="9488774" cy="5324168"/>
          </a:xfrm>
        </p:spPr>
        <p:txBody>
          <a:bodyPr>
            <a:normAutofit lnSpcReduction="10000"/>
          </a:bodyPr>
          <a:lstStyle/>
          <a:p>
            <a:pPr marL="0" indent="0">
              <a:buNone/>
            </a:pPr>
            <a:r>
              <a:rPr lang="en-US" sz="3200">
                <a:solidFill>
                  <a:srgbClr val="90C226"/>
                </a:solidFill>
              </a:rPr>
              <a:t>From the UP Handbook:</a:t>
            </a:r>
            <a:r>
              <a:rPr lang="en-US" sz="3200" b="1"/>
              <a:t> </a:t>
            </a:r>
          </a:p>
          <a:p>
            <a:r>
              <a:rPr lang="en-US" sz="3000"/>
              <a:t>Under the About </a:t>
            </a:r>
            <a:r>
              <a:rPr lang="en-US" sz="3000" err="1"/>
              <a:t>UrbanPlan</a:t>
            </a:r>
            <a:r>
              <a:rPr lang="en-US" sz="3000"/>
              <a:t> tab, review the following sections: </a:t>
            </a:r>
          </a:p>
          <a:p>
            <a:pPr lvl="1"/>
            <a:r>
              <a:rPr lang="en-US" sz="2800"/>
              <a:t>Understanding Your Investors and </a:t>
            </a:r>
          </a:p>
          <a:p>
            <a:pPr lvl="1"/>
            <a:r>
              <a:rPr lang="en-US" sz="2800"/>
              <a:t>Financial Analysis Model and Meeting Financial Goals </a:t>
            </a:r>
          </a:p>
          <a:p>
            <a:r>
              <a:rPr lang="en-US" sz="3000"/>
              <a:t>Review</a:t>
            </a:r>
            <a:r>
              <a:rPr lang="en-US" sz="3000" b="1"/>
              <a:t> </a:t>
            </a:r>
            <a:r>
              <a:rPr lang="en-US" sz="3000"/>
              <a:t>Glossary for definitions of words used in the Handbook and study</a:t>
            </a:r>
            <a:r>
              <a:rPr lang="en-US" sz="3000" b="1"/>
              <a:t> </a:t>
            </a:r>
            <a:r>
              <a:rPr lang="en-US" sz="3000"/>
              <a:t>specific words assigned by your teacher, including:</a:t>
            </a:r>
          </a:p>
          <a:p>
            <a:pPr lvl="1"/>
            <a:r>
              <a:rPr lang="en-US" sz="2800"/>
              <a:t>Absorption rate, Affordable housing, Amenities, Demand, Footprint, Market forces and Non-market forces, Stakeholder and Subsidy</a:t>
            </a:r>
          </a:p>
          <a:p>
            <a:pPr marL="0" indent="0">
              <a:buNone/>
            </a:pPr>
            <a:endParaRPr lang="en-US" sz="3200"/>
          </a:p>
          <a:p>
            <a:pPr marL="0" indent="0">
              <a:buNone/>
            </a:pPr>
            <a:endParaRPr lang="en-US"/>
          </a:p>
        </p:txBody>
      </p:sp>
      <p:sp>
        <p:nvSpPr>
          <p:cNvPr id="4" name="Slide Number Placeholder 3">
            <a:extLst>
              <a:ext uri="{FF2B5EF4-FFF2-40B4-BE49-F238E27FC236}">
                <a16:creationId xmlns:a16="http://schemas.microsoft.com/office/drawing/2014/main" id="{ABF4A8F4-CD32-45F4-8625-A9496FFB3EA6}"/>
              </a:ext>
            </a:extLst>
          </p:cNvPr>
          <p:cNvSpPr>
            <a:spLocks noGrp="1"/>
          </p:cNvSpPr>
          <p:nvPr>
            <p:ph type="sldNum" sz="quarter" idx="12"/>
          </p:nvPr>
        </p:nvSpPr>
        <p:spPr>
          <a:xfrm>
            <a:off x="11279229" y="6328909"/>
            <a:ext cx="683339" cy="365125"/>
          </a:xfrm>
        </p:spPr>
        <p:txBody>
          <a:bodyPr/>
          <a:lstStyle/>
          <a:p>
            <a:fld id="{D57F1E4F-1CFF-5643-939E-217C01CDF565}" type="slidenum">
              <a:rPr lang="en-US" sz="1400" dirty="0">
                <a:solidFill>
                  <a:srgbClr val="000000"/>
                </a:solidFill>
              </a:rPr>
              <a:pPr/>
              <a:t>32</a:t>
            </a:fld>
            <a:endParaRPr lang="en-US" sz="1400">
              <a:solidFill>
                <a:srgbClr val="000000"/>
              </a:solidFill>
            </a:endParaRPr>
          </a:p>
        </p:txBody>
      </p:sp>
    </p:spTree>
    <p:extLst>
      <p:ext uri="{BB962C8B-B14F-4D97-AF65-F5344CB8AC3E}">
        <p14:creationId xmlns:p14="http://schemas.microsoft.com/office/powerpoint/2010/main" val="1581551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53B19-5190-4763-8D5D-490868051F36}"/>
              </a:ext>
            </a:extLst>
          </p:cNvPr>
          <p:cNvSpPr>
            <a:spLocks noGrp="1"/>
          </p:cNvSpPr>
          <p:nvPr>
            <p:ph type="title"/>
          </p:nvPr>
        </p:nvSpPr>
        <p:spPr>
          <a:xfrm>
            <a:off x="676406" y="328254"/>
            <a:ext cx="10234941" cy="622781"/>
          </a:xfrm>
        </p:spPr>
        <p:txBody>
          <a:bodyPr>
            <a:noAutofit/>
          </a:bodyPr>
          <a:lstStyle/>
          <a:p>
            <a:pPr algn="ctr"/>
            <a:r>
              <a:rPr lang="en-GB" sz="4200">
                <a:solidFill>
                  <a:srgbClr val="90C226"/>
                </a:solidFill>
              </a:rPr>
              <a:t>The Challenge</a:t>
            </a:r>
            <a:endParaRPr lang="en-US" sz="4200">
              <a:solidFill>
                <a:srgbClr val="90C226"/>
              </a:solidFill>
              <a:ea typeface="+mj-lt"/>
              <a:cs typeface="+mj-lt"/>
            </a:endParaRPr>
          </a:p>
          <a:p>
            <a:pPr algn="ctr"/>
            <a:endParaRPr lang="en-US" sz="4200" b="1">
              <a:solidFill>
                <a:srgbClr val="90C226"/>
              </a:solidFill>
            </a:endParaRPr>
          </a:p>
        </p:txBody>
      </p:sp>
      <p:sp>
        <p:nvSpPr>
          <p:cNvPr id="3" name="Content Placeholder 2">
            <a:extLst>
              <a:ext uri="{FF2B5EF4-FFF2-40B4-BE49-F238E27FC236}">
                <a16:creationId xmlns:a16="http://schemas.microsoft.com/office/drawing/2014/main" id="{434C9F96-408C-4656-BC4E-F5AE08D4E1EF}"/>
              </a:ext>
            </a:extLst>
          </p:cNvPr>
          <p:cNvSpPr>
            <a:spLocks noGrp="1"/>
          </p:cNvSpPr>
          <p:nvPr>
            <p:ph idx="1"/>
          </p:nvPr>
        </p:nvSpPr>
        <p:spPr>
          <a:xfrm>
            <a:off x="676406" y="1064712"/>
            <a:ext cx="10237401" cy="5112251"/>
          </a:xfrm>
        </p:spPr>
        <p:txBody>
          <a:bodyPr vert="horz" lIns="91440" tIns="45720" rIns="91440" bIns="45720" rtlCol="0" anchor="t">
            <a:normAutofit lnSpcReduction="10000"/>
          </a:bodyPr>
          <a:lstStyle/>
          <a:p>
            <a:pPr marL="0" indent="0">
              <a:buNone/>
            </a:pPr>
            <a:r>
              <a:rPr lang="en-US" sz="2600" b="1">
                <a:ea typeface="+mn-lt"/>
                <a:cs typeface="+mn-lt"/>
              </a:rPr>
              <a:t>Plan and build</a:t>
            </a:r>
            <a:endParaRPr lang="en-US" sz="2600">
              <a:latin typeface="Arial Narrow" panose="020B0606020202030204" pitchFamily="34" charset="0"/>
            </a:endParaRPr>
          </a:p>
          <a:p>
            <a:r>
              <a:rPr lang="en-GB" sz="2400">
                <a:solidFill>
                  <a:schemeClr val="bg2">
                    <a:lumMod val="25000"/>
                  </a:schemeClr>
                </a:solidFill>
                <a:ea typeface="+mn-lt"/>
                <a:cs typeface="+mn-lt"/>
              </a:rPr>
              <a:t>You and your teammates form a real estate development company</a:t>
            </a:r>
          </a:p>
          <a:p>
            <a:r>
              <a:rPr lang="en-GB" sz="2400">
                <a:solidFill>
                  <a:schemeClr val="bg2">
                    <a:lumMod val="25000"/>
                  </a:schemeClr>
                </a:solidFill>
                <a:ea typeface="+mn-lt"/>
                <a:cs typeface="+mn-lt"/>
              </a:rPr>
              <a:t>Your company will design a plan to redevelop Elmwood in response to the City of Yorktown’s RFP</a:t>
            </a:r>
          </a:p>
          <a:p>
            <a:r>
              <a:rPr lang="en-GB" sz="2400">
                <a:solidFill>
                  <a:schemeClr val="bg2">
                    <a:lumMod val="25000"/>
                  </a:schemeClr>
                </a:solidFill>
                <a:ea typeface="+mn-lt"/>
                <a:cs typeface="+mn-lt"/>
              </a:rPr>
              <a:t>You will create a vision statement, site plan, and financial model for your plan</a:t>
            </a:r>
          </a:p>
          <a:p>
            <a:r>
              <a:rPr lang="en-GB" sz="2400">
                <a:solidFill>
                  <a:schemeClr val="bg2">
                    <a:lumMod val="25000"/>
                  </a:schemeClr>
                </a:solidFill>
                <a:ea typeface="+mn-lt"/>
                <a:cs typeface="+mn-lt"/>
              </a:rPr>
              <a:t>You will have two visits from industry experts to get feedback on your plan</a:t>
            </a:r>
            <a:endParaRPr lang="en-GB" sz="2400">
              <a:solidFill>
                <a:schemeClr val="bg2">
                  <a:lumMod val="25000"/>
                </a:schemeClr>
              </a:solidFill>
            </a:endParaRPr>
          </a:p>
          <a:p>
            <a:pPr marL="0" indent="0">
              <a:buNone/>
            </a:pPr>
            <a:r>
              <a:rPr lang="en-GB" sz="2800" b="1">
                <a:ea typeface="+mn-lt"/>
                <a:cs typeface="+mn-lt"/>
              </a:rPr>
              <a:t>Present</a:t>
            </a:r>
            <a:endParaRPr lang="en-GB" sz="2800">
              <a:solidFill>
                <a:schemeClr val="bg2">
                  <a:lumMod val="25000"/>
                </a:schemeClr>
              </a:solidFill>
              <a:latin typeface="Trebuchet MS"/>
            </a:endParaRPr>
          </a:p>
          <a:p>
            <a:r>
              <a:rPr lang="en-GB" sz="2400">
                <a:solidFill>
                  <a:schemeClr val="bg2">
                    <a:lumMod val="25000"/>
                  </a:schemeClr>
                </a:solidFill>
                <a:ea typeface="+mn-lt"/>
                <a:cs typeface="+mn-lt"/>
              </a:rPr>
              <a:t>Your team will make a 7-minute presentation to Yorktown’s City Council</a:t>
            </a:r>
          </a:p>
          <a:p>
            <a:r>
              <a:rPr lang="en-GB" sz="2400">
                <a:solidFill>
                  <a:schemeClr val="bg2">
                    <a:lumMod val="25000"/>
                  </a:schemeClr>
                </a:solidFill>
                <a:ea typeface="+mn-lt"/>
                <a:cs typeface="+mn-lt"/>
              </a:rPr>
              <a:t>The City Council will ask you questions and you will defend your plan</a:t>
            </a:r>
          </a:p>
          <a:p>
            <a:endParaRPr lang="en-GB" sz="2800">
              <a:solidFill>
                <a:schemeClr val="bg2">
                  <a:lumMod val="25000"/>
                </a:schemeClr>
              </a:solidFill>
              <a:latin typeface="Trebuchet MS"/>
            </a:endParaRPr>
          </a:p>
          <a:p>
            <a:endParaRPr lang="en-US" sz="3600">
              <a:solidFill>
                <a:srgbClr val="404040"/>
              </a:solidFill>
              <a:latin typeface="Arial Narrow"/>
            </a:endParaRPr>
          </a:p>
          <a:p>
            <a:pPr marL="0" indent="0">
              <a:buNone/>
            </a:pPr>
            <a:endParaRPr lang="en-US" sz="4800">
              <a:solidFill>
                <a:srgbClr val="70A416"/>
              </a:solidFill>
            </a:endParaRPr>
          </a:p>
          <a:p>
            <a:pPr marL="0" indent="0">
              <a:buNone/>
            </a:pPr>
            <a:endParaRPr lang="en-US">
              <a:solidFill>
                <a:srgbClr val="70A416"/>
              </a:solidFill>
            </a:endParaRPr>
          </a:p>
          <a:p>
            <a:pPr marL="0" indent="0">
              <a:buNone/>
            </a:pPr>
            <a:endParaRPr lang="en-US"/>
          </a:p>
          <a:p>
            <a:pPr marL="0" indent="0">
              <a:buNone/>
            </a:pPr>
            <a:endParaRPr lang="en-US"/>
          </a:p>
        </p:txBody>
      </p:sp>
      <p:sp>
        <p:nvSpPr>
          <p:cNvPr id="4" name="Slide Number Placeholder 3">
            <a:extLst>
              <a:ext uri="{FF2B5EF4-FFF2-40B4-BE49-F238E27FC236}">
                <a16:creationId xmlns:a16="http://schemas.microsoft.com/office/drawing/2014/main" id="{ACEF9E4D-54FD-4067-B9F8-E9E5E0FABC63}"/>
              </a:ext>
            </a:extLst>
          </p:cNvPr>
          <p:cNvSpPr>
            <a:spLocks noGrp="1"/>
          </p:cNvSpPr>
          <p:nvPr>
            <p:ph type="sldNum" sz="quarter" idx="12"/>
          </p:nvPr>
        </p:nvSpPr>
        <p:spPr>
          <a:xfrm>
            <a:off x="11264852" y="6343287"/>
            <a:ext cx="683339" cy="365125"/>
          </a:xfrm>
        </p:spPr>
        <p:txBody>
          <a:bodyPr/>
          <a:lstStyle/>
          <a:p>
            <a:fld id="{D57F1E4F-1CFF-5643-939E-217C01CDF565}" type="slidenum">
              <a:rPr lang="en-US" sz="1400" dirty="0">
                <a:solidFill>
                  <a:srgbClr val="000000"/>
                </a:solidFill>
              </a:rPr>
              <a:pPr/>
              <a:t>4</a:t>
            </a:fld>
            <a:endParaRPr lang="en-US" sz="1400">
              <a:solidFill>
                <a:srgbClr val="000000"/>
              </a:solidFill>
            </a:endParaRPr>
          </a:p>
        </p:txBody>
      </p:sp>
    </p:spTree>
    <p:extLst>
      <p:ext uri="{BB962C8B-B14F-4D97-AF65-F5344CB8AC3E}">
        <p14:creationId xmlns:p14="http://schemas.microsoft.com/office/powerpoint/2010/main" val="107502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9ACB7-F38B-4BD3-B947-1FA3EB907FB1}"/>
              </a:ext>
            </a:extLst>
          </p:cNvPr>
          <p:cNvSpPr>
            <a:spLocks noGrp="1"/>
          </p:cNvSpPr>
          <p:nvPr>
            <p:ph type="title"/>
          </p:nvPr>
        </p:nvSpPr>
        <p:spPr>
          <a:xfrm>
            <a:off x="1151486" y="537654"/>
            <a:ext cx="8058305" cy="517377"/>
          </a:xfrm>
        </p:spPr>
        <p:txBody>
          <a:bodyPr>
            <a:noAutofit/>
          </a:bodyPr>
          <a:lstStyle/>
          <a:p>
            <a:pPr algn="ctr"/>
            <a:r>
              <a:rPr lang="en-US">
                <a:solidFill>
                  <a:srgbClr val="90C226"/>
                </a:solidFill>
              </a:rPr>
              <a:t>Briefing from the Mayor of Yorktown</a:t>
            </a:r>
            <a:endParaRPr lang="en-US"/>
          </a:p>
        </p:txBody>
      </p:sp>
      <p:pic>
        <p:nvPicPr>
          <p:cNvPr id="5" name="Online Media 4" title="UrbanPlan - Mayor of Yorktown ￢ﾀﾓ Request for Proposals (RFP)">
            <a:hlinkClick r:id="" action="ppaction://media"/>
            <a:extLst>
              <a:ext uri="{FF2B5EF4-FFF2-40B4-BE49-F238E27FC236}">
                <a16:creationId xmlns:a16="http://schemas.microsoft.com/office/drawing/2014/main" id="{FDFFBE8B-6241-49E0-9EFD-5A7D97CBFF5A}"/>
              </a:ext>
            </a:extLst>
          </p:cNvPr>
          <p:cNvPicPr>
            <a:picLocks noGrp="1" noRot="1" noChangeAspect="1"/>
          </p:cNvPicPr>
          <p:nvPr>
            <p:ph idx="1"/>
            <a:videoFile r:link="rId1"/>
          </p:nvPr>
        </p:nvPicPr>
        <p:blipFill>
          <a:blip r:embed="rId4"/>
          <a:stretch>
            <a:fillRect/>
          </a:stretch>
        </p:blipFill>
        <p:spPr>
          <a:xfrm>
            <a:off x="1194619" y="1429193"/>
            <a:ext cx="7956539" cy="4496944"/>
          </a:xfrm>
          <a:prstGeom prst="rect">
            <a:avLst/>
          </a:prstGeom>
        </p:spPr>
      </p:pic>
      <p:sp>
        <p:nvSpPr>
          <p:cNvPr id="3" name="Slide Number Placeholder 2">
            <a:extLst>
              <a:ext uri="{FF2B5EF4-FFF2-40B4-BE49-F238E27FC236}">
                <a16:creationId xmlns:a16="http://schemas.microsoft.com/office/drawing/2014/main" id="{F7805446-0743-4169-A817-692ACFA08C69}"/>
              </a:ext>
            </a:extLst>
          </p:cNvPr>
          <p:cNvSpPr>
            <a:spLocks noGrp="1"/>
          </p:cNvSpPr>
          <p:nvPr>
            <p:ph type="sldNum" sz="quarter" idx="12"/>
          </p:nvPr>
        </p:nvSpPr>
        <p:spPr>
          <a:xfrm>
            <a:off x="11221720" y="6386419"/>
            <a:ext cx="683339" cy="365125"/>
          </a:xfrm>
        </p:spPr>
        <p:txBody>
          <a:bodyPr/>
          <a:lstStyle/>
          <a:p>
            <a:fld id="{D57F1E4F-1CFF-5643-939E-217C01CDF565}" type="slidenum">
              <a:rPr lang="en-US" sz="1400" dirty="0">
                <a:solidFill>
                  <a:schemeClr val="tx1"/>
                </a:solidFill>
              </a:rPr>
              <a:pPr/>
              <a:t>5</a:t>
            </a:fld>
            <a:endParaRPr lang="en-US" sz="1400">
              <a:solidFill>
                <a:schemeClr val="tx1"/>
              </a:solidFill>
            </a:endParaRPr>
          </a:p>
        </p:txBody>
      </p:sp>
    </p:spTree>
    <p:extLst>
      <p:ext uri="{BB962C8B-B14F-4D97-AF65-F5344CB8AC3E}">
        <p14:creationId xmlns:p14="http://schemas.microsoft.com/office/powerpoint/2010/main" val="356382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EDB98-FAA3-489F-88AE-03E997C9E15B}"/>
              </a:ext>
            </a:extLst>
          </p:cNvPr>
          <p:cNvSpPr>
            <a:spLocks noGrp="1"/>
          </p:cNvSpPr>
          <p:nvPr>
            <p:ph type="title"/>
          </p:nvPr>
        </p:nvSpPr>
        <p:spPr>
          <a:xfrm>
            <a:off x="680811" y="321992"/>
            <a:ext cx="8826395" cy="727357"/>
          </a:xfrm>
        </p:spPr>
        <p:txBody>
          <a:bodyPr>
            <a:normAutofit/>
          </a:bodyPr>
          <a:lstStyle/>
          <a:p>
            <a:pPr algn="ctr"/>
            <a:r>
              <a:rPr lang="en-US" err="1">
                <a:solidFill>
                  <a:srgbClr val="90C226"/>
                </a:solidFill>
              </a:rPr>
              <a:t>UrbanPlan</a:t>
            </a:r>
            <a:r>
              <a:rPr lang="en-US">
                <a:solidFill>
                  <a:srgbClr val="90C226"/>
                </a:solidFill>
              </a:rPr>
              <a:t> Pre-Assignments</a:t>
            </a:r>
          </a:p>
        </p:txBody>
      </p:sp>
      <p:sp>
        <p:nvSpPr>
          <p:cNvPr id="3" name="Content Placeholder 2">
            <a:extLst>
              <a:ext uri="{FF2B5EF4-FFF2-40B4-BE49-F238E27FC236}">
                <a16:creationId xmlns:a16="http://schemas.microsoft.com/office/drawing/2014/main" id="{A7BEE23D-9381-4A10-9F7E-539C81FC35BA}"/>
              </a:ext>
            </a:extLst>
          </p:cNvPr>
          <p:cNvSpPr>
            <a:spLocks noGrp="1"/>
          </p:cNvSpPr>
          <p:nvPr>
            <p:ph idx="1"/>
          </p:nvPr>
        </p:nvSpPr>
        <p:spPr>
          <a:xfrm>
            <a:off x="676405" y="1135626"/>
            <a:ext cx="8836305" cy="4872671"/>
          </a:xfrm>
        </p:spPr>
        <p:txBody>
          <a:bodyPr vert="horz" lIns="91440" tIns="45720" rIns="91440" bIns="45720" rtlCol="0" anchor="t">
            <a:normAutofit fontScale="92500"/>
          </a:bodyPr>
          <a:lstStyle/>
          <a:p>
            <a:r>
              <a:rPr lang="en-US" sz="2800"/>
              <a:t>Complete Homework Exercises 1 &amp; 2.</a:t>
            </a:r>
            <a:endParaRPr lang="en-US" sz="2800">
              <a:cs typeface="Calibri"/>
            </a:endParaRPr>
          </a:p>
          <a:p>
            <a:r>
              <a:rPr lang="en-US" sz="2800"/>
              <a:t>No research required. No right or wrong answer.  </a:t>
            </a:r>
            <a:endParaRPr lang="en-US" sz="2800">
              <a:cs typeface="Calibri"/>
            </a:endParaRPr>
          </a:p>
          <a:p>
            <a:r>
              <a:rPr lang="en-US" sz="2800"/>
              <a:t>In the next class there will be a class discussion of these questions. </a:t>
            </a:r>
            <a:endParaRPr lang="en-US" sz="2800">
              <a:cs typeface="Calibri"/>
            </a:endParaRPr>
          </a:p>
          <a:p>
            <a:pPr marL="0" indent="0">
              <a:buNone/>
            </a:pPr>
            <a:endParaRPr lang="en-US" sz="2800" b="1"/>
          </a:p>
          <a:p>
            <a:pPr marL="0" indent="0">
              <a:buNone/>
            </a:pPr>
            <a:r>
              <a:rPr lang="en-US" sz="2800" b="1">
                <a:solidFill>
                  <a:srgbClr val="90C226"/>
                </a:solidFill>
              </a:rPr>
              <a:t>Why exercise 1 &amp; 2?</a:t>
            </a:r>
            <a:endParaRPr lang="en-US" sz="2800">
              <a:solidFill>
                <a:srgbClr val="90C226"/>
              </a:solidFill>
            </a:endParaRPr>
          </a:p>
          <a:p>
            <a:pPr indent="0">
              <a:buNone/>
            </a:pPr>
            <a:r>
              <a:rPr lang="en-US" sz="2800"/>
              <a:t>Before addressing the complex issues involved in this project, it will be helpful for you to consider some general development questions and concerns in light of your personal experience and perspectives.  </a:t>
            </a:r>
          </a:p>
          <a:p>
            <a:pPr marL="0" indent="0">
              <a:buNone/>
            </a:pPr>
            <a:endParaRPr lang="en-US"/>
          </a:p>
        </p:txBody>
      </p:sp>
      <p:sp>
        <p:nvSpPr>
          <p:cNvPr id="4" name="Slide Number Placeholder 3">
            <a:extLst>
              <a:ext uri="{FF2B5EF4-FFF2-40B4-BE49-F238E27FC236}">
                <a16:creationId xmlns:a16="http://schemas.microsoft.com/office/drawing/2014/main" id="{5F4C717B-408A-401C-8605-9065D3499FAB}"/>
              </a:ext>
            </a:extLst>
          </p:cNvPr>
          <p:cNvSpPr>
            <a:spLocks noGrp="1"/>
          </p:cNvSpPr>
          <p:nvPr>
            <p:ph type="sldNum" sz="quarter" idx="12"/>
          </p:nvPr>
        </p:nvSpPr>
        <p:spPr>
          <a:xfrm>
            <a:off x="11279229" y="6386419"/>
            <a:ext cx="683339" cy="365125"/>
          </a:xfrm>
        </p:spPr>
        <p:txBody>
          <a:bodyPr/>
          <a:lstStyle/>
          <a:p>
            <a:fld id="{D57F1E4F-1CFF-5643-939E-217C01CDF565}" type="slidenum">
              <a:rPr lang="en-US" sz="1400" dirty="0">
                <a:solidFill>
                  <a:srgbClr val="000000"/>
                </a:solidFill>
              </a:rPr>
              <a:pPr/>
              <a:t>6</a:t>
            </a:fld>
            <a:endParaRPr lang="en-US" sz="1400">
              <a:solidFill>
                <a:srgbClr val="000000"/>
              </a:solidFill>
            </a:endParaRPr>
          </a:p>
        </p:txBody>
      </p:sp>
    </p:spTree>
    <p:extLst>
      <p:ext uri="{BB962C8B-B14F-4D97-AF65-F5344CB8AC3E}">
        <p14:creationId xmlns:p14="http://schemas.microsoft.com/office/powerpoint/2010/main" val="3056638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8E1B1F-CCD6-4E4C-9F5F-851C80C78B70}"/>
              </a:ext>
            </a:extLst>
          </p:cNvPr>
          <p:cNvSpPr>
            <a:spLocks noGrp="1"/>
          </p:cNvSpPr>
          <p:nvPr>
            <p:ph type="ctrTitle"/>
          </p:nvPr>
        </p:nvSpPr>
        <p:spPr/>
        <p:txBody>
          <a:bodyPr/>
          <a:lstStyle/>
          <a:p>
            <a:pPr algn="l"/>
            <a:r>
              <a:rPr lang="en-US" b="1">
                <a:solidFill>
                  <a:srgbClr val="90C226"/>
                </a:solidFill>
              </a:rPr>
              <a:t>Class 1</a:t>
            </a:r>
          </a:p>
        </p:txBody>
      </p:sp>
      <p:sp>
        <p:nvSpPr>
          <p:cNvPr id="2" name="Slide Number Placeholder 1">
            <a:extLst>
              <a:ext uri="{FF2B5EF4-FFF2-40B4-BE49-F238E27FC236}">
                <a16:creationId xmlns:a16="http://schemas.microsoft.com/office/drawing/2014/main" id="{DB4F5920-9CFE-4601-AC42-DA623F925022}"/>
              </a:ext>
            </a:extLst>
          </p:cNvPr>
          <p:cNvSpPr>
            <a:spLocks noGrp="1"/>
          </p:cNvSpPr>
          <p:nvPr>
            <p:ph type="sldNum" sz="quarter" idx="12"/>
          </p:nvPr>
        </p:nvSpPr>
        <p:spPr>
          <a:xfrm>
            <a:off x="11264852" y="6487060"/>
            <a:ext cx="683339" cy="365125"/>
          </a:xfrm>
        </p:spPr>
        <p:txBody>
          <a:bodyPr/>
          <a:lstStyle/>
          <a:p>
            <a:fld id="{D57F1E4F-1CFF-5643-939E-217C01CDF565}" type="slidenum">
              <a:rPr lang="en-US" sz="1400" dirty="0">
                <a:solidFill>
                  <a:srgbClr val="000000"/>
                </a:solidFill>
              </a:rPr>
              <a:pPr/>
              <a:t>7</a:t>
            </a:fld>
            <a:endParaRPr lang="en-US" sz="1400">
              <a:solidFill>
                <a:srgbClr val="000000"/>
              </a:solidFill>
            </a:endParaRPr>
          </a:p>
        </p:txBody>
      </p:sp>
    </p:spTree>
    <p:extLst>
      <p:ext uri="{BB962C8B-B14F-4D97-AF65-F5344CB8AC3E}">
        <p14:creationId xmlns:p14="http://schemas.microsoft.com/office/powerpoint/2010/main" val="2874622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53B19-5190-4763-8D5D-490868051F36}"/>
              </a:ext>
            </a:extLst>
          </p:cNvPr>
          <p:cNvSpPr>
            <a:spLocks noGrp="1"/>
          </p:cNvSpPr>
          <p:nvPr>
            <p:ph type="title"/>
          </p:nvPr>
        </p:nvSpPr>
        <p:spPr>
          <a:xfrm>
            <a:off x="762438" y="365125"/>
            <a:ext cx="8846137" cy="757974"/>
          </a:xfrm>
        </p:spPr>
        <p:txBody>
          <a:bodyPr>
            <a:noAutofit/>
          </a:bodyPr>
          <a:lstStyle/>
          <a:p>
            <a:pPr algn="ctr"/>
            <a:r>
              <a:rPr lang="en-US" sz="4000"/>
              <a:t>Exercise #1 Discussion</a:t>
            </a:r>
          </a:p>
        </p:txBody>
      </p:sp>
      <p:sp>
        <p:nvSpPr>
          <p:cNvPr id="3" name="Content Placeholder 2">
            <a:extLst>
              <a:ext uri="{FF2B5EF4-FFF2-40B4-BE49-F238E27FC236}">
                <a16:creationId xmlns:a16="http://schemas.microsoft.com/office/drawing/2014/main" id="{434C9F96-408C-4656-BC4E-F5AE08D4E1EF}"/>
              </a:ext>
            </a:extLst>
          </p:cNvPr>
          <p:cNvSpPr>
            <a:spLocks noGrp="1"/>
          </p:cNvSpPr>
          <p:nvPr>
            <p:ph idx="1"/>
          </p:nvPr>
        </p:nvSpPr>
        <p:spPr>
          <a:xfrm>
            <a:off x="762670" y="1251617"/>
            <a:ext cx="8851052" cy="5112251"/>
          </a:xfrm>
        </p:spPr>
        <p:txBody>
          <a:bodyPr>
            <a:normAutofit fontScale="92500"/>
          </a:bodyPr>
          <a:lstStyle/>
          <a:p>
            <a:pPr marL="0" indent="0">
              <a:buNone/>
            </a:pPr>
            <a:r>
              <a:rPr lang="en-US" sz="2400">
                <a:solidFill>
                  <a:srgbClr val="70A416"/>
                </a:solidFill>
              </a:rPr>
              <a:t>Where you live:</a:t>
            </a:r>
          </a:p>
          <a:p>
            <a:pPr marL="457200" indent="-457200">
              <a:buAutoNum type="arabicPeriod"/>
            </a:pPr>
            <a:r>
              <a:rPr lang="en-US" sz="2400"/>
              <a:t>If you had to describe your city or town to an outsider, what would you say? What does it look like? What kinds of things can you do there? Who lives there? Who works there?</a:t>
            </a:r>
          </a:p>
          <a:p>
            <a:pPr marL="457200" indent="-457200">
              <a:buAutoNum type="arabicPeriod"/>
            </a:pPr>
            <a:r>
              <a:rPr lang="en-US" sz="2400"/>
              <a:t>What do you think is the worst or least appealing building or place in your city or town?</a:t>
            </a:r>
          </a:p>
          <a:p>
            <a:pPr marL="457200" indent="-457200">
              <a:buAutoNum type="arabicPeriod"/>
            </a:pPr>
            <a:r>
              <a:rPr lang="en-US" sz="2400"/>
              <a:t>What building or place do you like the best?</a:t>
            </a:r>
          </a:p>
          <a:p>
            <a:pPr marL="457200" indent="-457200">
              <a:buAutoNum type="arabicPeriod"/>
            </a:pPr>
            <a:r>
              <a:rPr lang="en-US" sz="2400"/>
              <a:t>How much do you know about the history of your city or town? How old is it? Do you know about any major changes or developments that have taken place over time or recently?</a:t>
            </a:r>
          </a:p>
          <a:p>
            <a:pPr marL="457200" indent="-457200">
              <a:buAutoNum type="arabicPeriod"/>
            </a:pPr>
            <a:r>
              <a:rPr lang="en-US" sz="2400"/>
              <a:t>Based on what you know of how your city or town has changed, would you say your city or town is becoming more or less of a good place to live? Why?</a:t>
            </a:r>
          </a:p>
          <a:p>
            <a:endParaRPr lang="en-US"/>
          </a:p>
        </p:txBody>
      </p:sp>
      <p:sp>
        <p:nvSpPr>
          <p:cNvPr id="4" name="Slide Number Placeholder 3">
            <a:extLst>
              <a:ext uri="{FF2B5EF4-FFF2-40B4-BE49-F238E27FC236}">
                <a16:creationId xmlns:a16="http://schemas.microsoft.com/office/drawing/2014/main" id="{8046177D-7CE5-4898-AE96-3F4F2CD96103}"/>
              </a:ext>
            </a:extLst>
          </p:cNvPr>
          <p:cNvSpPr>
            <a:spLocks noGrp="1"/>
          </p:cNvSpPr>
          <p:nvPr>
            <p:ph type="sldNum" sz="quarter" idx="12"/>
          </p:nvPr>
        </p:nvSpPr>
        <p:spPr>
          <a:xfrm>
            <a:off x="11221720" y="6372041"/>
            <a:ext cx="683339" cy="365125"/>
          </a:xfrm>
        </p:spPr>
        <p:txBody>
          <a:bodyPr/>
          <a:lstStyle/>
          <a:p>
            <a:fld id="{D57F1E4F-1CFF-5643-939E-217C01CDF565}" type="slidenum">
              <a:rPr lang="en-US" sz="1400" dirty="0">
                <a:solidFill>
                  <a:srgbClr val="000000"/>
                </a:solidFill>
              </a:rPr>
              <a:pPr/>
              <a:t>8</a:t>
            </a:fld>
            <a:endParaRPr lang="en-US" sz="1400">
              <a:solidFill>
                <a:srgbClr val="000000"/>
              </a:solidFill>
            </a:endParaRPr>
          </a:p>
        </p:txBody>
      </p:sp>
    </p:spTree>
    <p:extLst>
      <p:ext uri="{BB962C8B-B14F-4D97-AF65-F5344CB8AC3E}">
        <p14:creationId xmlns:p14="http://schemas.microsoft.com/office/powerpoint/2010/main" val="269885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53B19-5190-4763-8D5D-490868051F36}"/>
              </a:ext>
            </a:extLst>
          </p:cNvPr>
          <p:cNvSpPr>
            <a:spLocks noGrp="1"/>
          </p:cNvSpPr>
          <p:nvPr>
            <p:ph type="title"/>
          </p:nvPr>
        </p:nvSpPr>
        <p:spPr>
          <a:xfrm>
            <a:off x="676405" y="365125"/>
            <a:ext cx="9227137" cy="659652"/>
          </a:xfrm>
        </p:spPr>
        <p:txBody>
          <a:bodyPr>
            <a:noAutofit/>
          </a:bodyPr>
          <a:lstStyle/>
          <a:p>
            <a:pPr algn="ctr"/>
            <a:r>
              <a:rPr lang="en-US" sz="4200"/>
              <a:t>Exercise #1 Discussion</a:t>
            </a:r>
          </a:p>
        </p:txBody>
      </p:sp>
      <p:sp>
        <p:nvSpPr>
          <p:cNvPr id="3" name="Content Placeholder 2">
            <a:extLst>
              <a:ext uri="{FF2B5EF4-FFF2-40B4-BE49-F238E27FC236}">
                <a16:creationId xmlns:a16="http://schemas.microsoft.com/office/drawing/2014/main" id="{434C9F96-408C-4656-BC4E-F5AE08D4E1EF}"/>
              </a:ext>
            </a:extLst>
          </p:cNvPr>
          <p:cNvSpPr>
            <a:spLocks noGrp="1"/>
          </p:cNvSpPr>
          <p:nvPr>
            <p:ph idx="1"/>
          </p:nvPr>
        </p:nvSpPr>
        <p:spPr>
          <a:xfrm>
            <a:off x="676405" y="1347389"/>
            <a:ext cx="9234511" cy="5112251"/>
          </a:xfrm>
        </p:spPr>
        <p:txBody>
          <a:bodyPr vert="horz" lIns="91440" tIns="45720" rIns="91440" bIns="45720" rtlCol="0" anchor="t">
            <a:normAutofit/>
          </a:bodyPr>
          <a:lstStyle/>
          <a:p>
            <a:pPr marL="0" indent="0">
              <a:buNone/>
            </a:pPr>
            <a:r>
              <a:rPr lang="en-US" sz="2400">
                <a:solidFill>
                  <a:srgbClr val="90C226"/>
                </a:solidFill>
              </a:rPr>
              <a:t>Where you want to live:</a:t>
            </a:r>
          </a:p>
          <a:p>
            <a:pPr marL="457200" indent="-457200">
              <a:buAutoNum type="arabicPeriod" startAt="6"/>
            </a:pPr>
            <a:r>
              <a:rPr lang="en-US" sz="2400"/>
              <a:t>What kind of place would you like to live in? Why?</a:t>
            </a:r>
          </a:p>
          <a:p>
            <a:pPr marL="457200" indent="-457200">
              <a:buAutoNum type="arabicPeriod" startAt="6"/>
            </a:pPr>
            <a:endParaRPr lang="en-US" sz="2400"/>
          </a:p>
          <a:p>
            <a:pPr marL="457200" indent="-457200">
              <a:buAutoNum type="arabicPeriod" startAt="6"/>
            </a:pPr>
            <a:r>
              <a:rPr lang="en-US" sz="2400"/>
              <a:t>If you could make a wish list of good living conditions, what would it include? Identify at least five characteristics of a good place to live.</a:t>
            </a:r>
          </a:p>
          <a:p>
            <a:pPr marL="457200" indent="-457200">
              <a:buAutoNum type="arabicPeriod" startAt="6"/>
            </a:pPr>
            <a:endParaRPr lang="en-US" sz="2400"/>
          </a:p>
          <a:p>
            <a:pPr marL="457200" indent="-457200">
              <a:buAutoNum type="arabicPeriod" startAt="6"/>
            </a:pPr>
            <a:r>
              <a:rPr lang="en-US" sz="2400"/>
              <a:t>Do you know of any place that has more of those characteristics than your city or town?</a:t>
            </a:r>
          </a:p>
          <a:p>
            <a:pPr marL="0" indent="0">
              <a:buNone/>
            </a:pPr>
            <a:endParaRPr lang="en-US"/>
          </a:p>
        </p:txBody>
      </p:sp>
      <p:sp>
        <p:nvSpPr>
          <p:cNvPr id="4" name="Slide Number Placeholder 3">
            <a:extLst>
              <a:ext uri="{FF2B5EF4-FFF2-40B4-BE49-F238E27FC236}">
                <a16:creationId xmlns:a16="http://schemas.microsoft.com/office/drawing/2014/main" id="{86242FFC-B06A-4339-8E93-3AD9854E7713}"/>
              </a:ext>
            </a:extLst>
          </p:cNvPr>
          <p:cNvSpPr>
            <a:spLocks noGrp="1"/>
          </p:cNvSpPr>
          <p:nvPr>
            <p:ph type="sldNum" sz="quarter" idx="12"/>
          </p:nvPr>
        </p:nvSpPr>
        <p:spPr>
          <a:xfrm>
            <a:off x="11365493" y="6372041"/>
            <a:ext cx="683339" cy="365125"/>
          </a:xfrm>
        </p:spPr>
        <p:txBody>
          <a:bodyPr/>
          <a:lstStyle/>
          <a:p>
            <a:fld id="{D57F1E4F-1CFF-5643-939E-217C01CDF565}" type="slidenum">
              <a:rPr lang="en-US" sz="1400" dirty="0">
                <a:solidFill>
                  <a:srgbClr val="000000"/>
                </a:solidFill>
              </a:rPr>
              <a:pPr/>
              <a:t>9</a:t>
            </a:fld>
            <a:endParaRPr lang="en-US" sz="1400">
              <a:solidFill>
                <a:srgbClr val="000000"/>
              </a:solidFill>
            </a:endParaRPr>
          </a:p>
        </p:txBody>
      </p:sp>
    </p:spTree>
    <p:extLst>
      <p:ext uri="{BB962C8B-B14F-4D97-AF65-F5344CB8AC3E}">
        <p14:creationId xmlns:p14="http://schemas.microsoft.com/office/powerpoint/2010/main" val="44370364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otes xmlns="6fd07f89-c2ec-4e87-a0f2-131d82e37d8d" xsi:nil="true"/>
    <IconOverlay xmlns="http://schemas.microsoft.com/sharepoint/v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09894908A4F674799999C4A2674B4A6" ma:contentTypeVersion="14" ma:contentTypeDescription="Create a new document." ma:contentTypeScope="" ma:versionID="956f92582a0327cdb66f183157aaa945">
  <xsd:schema xmlns:xsd="http://www.w3.org/2001/XMLSchema" xmlns:xs="http://www.w3.org/2001/XMLSchema" xmlns:p="http://schemas.microsoft.com/office/2006/metadata/properties" xmlns:ns2="6fd07f89-c2ec-4e87-a0f2-131d82e37d8d" xmlns:ns3="837d5594-9fb3-4561-af46-15b7bebf62aa" xmlns:ns4="http://schemas.microsoft.com/sharepoint/v4" targetNamespace="http://schemas.microsoft.com/office/2006/metadata/properties" ma:root="true" ma:fieldsID="545b67946d3e3edb80a2cd61573b2965" ns2:_="" ns3:_="" ns4:_="">
    <xsd:import namespace="6fd07f89-c2ec-4e87-a0f2-131d82e37d8d"/>
    <xsd:import namespace="837d5594-9fb3-4561-af46-15b7bebf62aa"/>
    <xsd:import namespace="http://schemas.microsoft.com/sharepoint/v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ServiceAutoKeyPoints" minOccurs="0"/>
                <xsd:element ref="ns2:MediaServiceKeyPoints" minOccurs="0"/>
                <xsd:element ref="ns3:SharedWithUsers" minOccurs="0"/>
                <xsd:element ref="ns3:SharedWithDetails" minOccurs="0"/>
                <xsd:element ref="ns4:IconOverlay"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d07f89-c2ec-4e87-a0f2-131d82e37d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Notes" ma:index="21" nillable="true" ma:displayName="Notes" ma:format="Dropdown" ma:internalName="Not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37d5594-9fb3-4561-af46-15b7bebf62a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0"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8EBE08A-8051-4808-805B-0B26B77F94F4}">
  <ds:schemaRefs>
    <ds:schemaRef ds:uri="http://schemas.microsoft.com/office/2006/metadata/properties"/>
    <ds:schemaRef ds:uri="http://schemas.microsoft.com/office/infopath/2007/PartnerControls"/>
    <ds:schemaRef ds:uri="6fd07f89-c2ec-4e87-a0f2-131d82e37d8d"/>
    <ds:schemaRef ds:uri="http://schemas.microsoft.com/sharepoint/v4"/>
  </ds:schemaRefs>
</ds:datastoreItem>
</file>

<file path=customXml/itemProps2.xml><?xml version="1.0" encoding="utf-8"?>
<ds:datastoreItem xmlns:ds="http://schemas.openxmlformats.org/officeDocument/2006/customXml" ds:itemID="{E1004E64-B831-47B1-93FD-5DEE44605B7C}">
  <ds:schemaRefs>
    <ds:schemaRef ds:uri="http://schemas.microsoft.com/sharepoint/v3/contenttype/forms"/>
  </ds:schemaRefs>
</ds:datastoreItem>
</file>

<file path=customXml/itemProps3.xml><?xml version="1.0" encoding="utf-8"?>
<ds:datastoreItem xmlns:ds="http://schemas.openxmlformats.org/officeDocument/2006/customXml" ds:itemID="{206D8089-0E6F-414A-BD24-6F5A5B255D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d07f89-c2ec-4e87-a0f2-131d82e37d8d"/>
    <ds:schemaRef ds:uri="837d5594-9fb3-4561-af46-15b7bebf62aa"/>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1581</Words>
  <Application>Microsoft Office PowerPoint</Application>
  <PresentationFormat>Widescreen</PresentationFormat>
  <Paragraphs>204</Paragraphs>
  <Slides>32</Slides>
  <Notes>4</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Arial Narrow</vt:lpstr>
      <vt:lpstr>Calibri</vt:lpstr>
      <vt:lpstr>Trebuchet MS</vt:lpstr>
      <vt:lpstr>Wingdings 3</vt:lpstr>
      <vt:lpstr>Facet</vt:lpstr>
      <vt:lpstr>PowerPoint Presentation</vt:lpstr>
      <vt:lpstr>Pre-Lesson</vt:lpstr>
      <vt:lpstr>PowerPoint Presentation</vt:lpstr>
      <vt:lpstr>The Challenge </vt:lpstr>
      <vt:lpstr>Briefing from the Mayor of Yorktown</vt:lpstr>
      <vt:lpstr>UrbanPlan Pre-Assignments</vt:lpstr>
      <vt:lpstr>Class 1</vt:lpstr>
      <vt:lpstr>Exercise #1 Discussion</vt:lpstr>
      <vt:lpstr>Exercise #1 Discussion</vt:lpstr>
      <vt:lpstr>Exercise #2 Discussion</vt:lpstr>
      <vt:lpstr>Exercise #2 Discussion</vt:lpstr>
      <vt:lpstr>Intro to UP Handbook and Guided Reading </vt:lpstr>
      <vt:lpstr>Homework for Next Class</vt:lpstr>
      <vt:lpstr>Observation Paper</vt:lpstr>
      <vt:lpstr>Class 2</vt:lpstr>
      <vt:lpstr>Class Hour 2</vt:lpstr>
      <vt:lpstr>RFP: Primary Goals Goals</vt:lpstr>
      <vt:lpstr>Elmwood Site Plan </vt:lpstr>
      <vt:lpstr>PowerPoint Presentation</vt:lpstr>
      <vt:lpstr>PowerPoint Presentation</vt:lpstr>
      <vt:lpstr>PowerPoint Presentation</vt:lpstr>
      <vt:lpstr>Homework for Next Class</vt:lpstr>
      <vt:lpstr>Class 3</vt:lpstr>
      <vt:lpstr>Roles Video</vt:lpstr>
      <vt:lpstr>Role Briefings</vt:lpstr>
      <vt:lpstr>Class Hour 3</vt:lpstr>
      <vt:lpstr>Homework for Next Class</vt:lpstr>
      <vt:lpstr>Class 4</vt:lpstr>
      <vt:lpstr>Team Roles</vt:lpstr>
      <vt:lpstr>PowerPoint Presentation</vt:lpstr>
      <vt:lpstr>Class Hour 4</vt:lpstr>
      <vt:lpstr>Homework for Next Class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Margit Nahra</dc:creator>
  <cp:lastModifiedBy>Marisita Jarvis</cp:lastModifiedBy>
  <cp:revision>3</cp:revision>
  <dcterms:created xsi:type="dcterms:W3CDTF">2020-08-03T01:24:51Z</dcterms:created>
  <dcterms:modified xsi:type="dcterms:W3CDTF">2020-08-06T03:14:55Z</dcterms:modified>
</cp:coreProperties>
</file>