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1" r:id="rId8"/>
    <p:sldId id="282" r:id="rId9"/>
    <p:sldId id="279" r:id="rId10"/>
    <p:sldId id="260" r:id="rId11"/>
    <p:sldId id="2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/>
    <p:restoredTop sz="94643"/>
  </p:normalViewPr>
  <p:slideViewPr>
    <p:cSldViewPr snapToGrid="0" snapToObjects="1">
      <p:cViewPr>
        <p:scale>
          <a:sx n="95" d="100"/>
          <a:sy n="95" d="100"/>
        </p:scale>
        <p:origin x="1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AF4-5AC0-104A-81D6-F999DBAF98B0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C383-B91A-0748-B50D-34C889C4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AF4-5AC0-104A-81D6-F999DBAF98B0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C383-B91A-0748-B50D-34C889C4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8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AF4-5AC0-104A-81D6-F999DBAF98B0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C383-B91A-0748-B50D-34C889C4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0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AF4-5AC0-104A-81D6-F999DBAF98B0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C383-B91A-0748-B50D-34C889C4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8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AF4-5AC0-104A-81D6-F999DBAF98B0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C383-B91A-0748-B50D-34C889C4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18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AF4-5AC0-104A-81D6-F999DBAF98B0}" type="datetimeFigureOut">
              <a:rPr lang="en-US" smtClean="0"/>
              <a:t>3/12/20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C383-B91A-0748-B50D-34C889C4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7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AF4-5AC0-104A-81D6-F999DBAF98B0}" type="datetimeFigureOut">
              <a:rPr lang="en-US" smtClean="0"/>
              <a:t>3/12/20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C383-B91A-0748-B50D-34C889C4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1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AF4-5AC0-104A-81D6-F999DBAF98B0}" type="datetimeFigureOut">
              <a:rPr lang="en-US" smtClean="0"/>
              <a:t>3/12/20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C383-B91A-0748-B50D-34C889C4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AF4-5AC0-104A-81D6-F999DBAF98B0}" type="datetimeFigureOut">
              <a:rPr lang="en-US" smtClean="0"/>
              <a:t>3/12/20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C383-B91A-0748-B50D-34C889C4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0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AF4-5AC0-104A-81D6-F999DBAF98B0}" type="datetimeFigureOut">
              <a:rPr lang="en-US" smtClean="0"/>
              <a:t>3/12/20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C383-B91A-0748-B50D-34C889C4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32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EAF4-5AC0-104A-81D6-F999DBAF98B0}" type="datetimeFigureOut">
              <a:rPr lang="en-US" smtClean="0"/>
              <a:t>3/12/20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AC383-B91A-0748-B50D-34C889C4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8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9EAF4-5AC0-104A-81D6-F999DBAF98B0}" type="datetimeFigureOut">
              <a:rPr lang="en-US" smtClean="0"/>
              <a:t>3/12/20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AC383-B91A-0748-B50D-34C889C4C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2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1300" y="6300788"/>
            <a:ext cx="9144000" cy="32861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ARCH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3612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4337" y="6300788"/>
            <a:ext cx="9144000" cy="328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Site Strategy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343" y="600501"/>
            <a:ext cx="10713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Site Strategy Diagram: </a:t>
            </a:r>
            <a:r>
              <a:rPr lang="en-US" i="1" dirty="0" smtClean="0"/>
              <a:t>This is one sheet showing the important forces that may guide your design based on all the information gathered during site analysis. This should be a summary of what important elements that the designer believes are important to the development of the site and project. It may vary from student to student.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755923" y="2541969"/>
            <a:ext cx="5324791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You may ask yourself a few questions:</a:t>
            </a:r>
          </a:p>
          <a:p>
            <a:r>
              <a:rPr lang="en-US" i="1" dirty="0" smtClean="0"/>
              <a:t>How do people approach the site?</a:t>
            </a:r>
          </a:p>
          <a:p>
            <a:r>
              <a:rPr lang="en-US" i="1" dirty="0"/>
              <a:t>	</a:t>
            </a:r>
            <a:r>
              <a:rPr lang="en-US" i="1" dirty="0" smtClean="0"/>
              <a:t>Where/What are the transportation options?</a:t>
            </a:r>
          </a:p>
          <a:p>
            <a:r>
              <a:rPr lang="en-US" i="1" dirty="0"/>
              <a:t>	</a:t>
            </a:r>
            <a:r>
              <a:rPr lang="en-US" i="1" dirty="0" smtClean="0"/>
              <a:t>Is there parking for cars? Bicycles? Kayaks?</a:t>
            </a:r>
          </a:p>
          <a:p>
            <a:r>
              <a:rPr lang="en-US" i="1" dirty="0" smtClean="0"/>
              <a:t>Where should the entrance be?</a:t>
            </a:r>
          </a:p>
          <a:p>
            <a:r>
              <a:rPr lang="en-US" i="1" dirty="0" smtClean="0"/>
              <a:t>How does the sun reach the site?</a:t>
            </a:r>
          </a:p>
          <a:p>
            <a:r>
              <a:rPr lang="en-US" i="1" dirty="0" smtClean="0"/>
              <a:t>Noise?</a:t>
            </a:r>
          </a:p>
          <a:p>
            <a:r>
              <a:rPr lang="en-US" i="1" dirty="0" smtClean="0"/>
              <a:t>Wind?</a:t>
            </a:r>
          </a:p>
          <a:p>
            <a:r>
              <a:rPr lang="en-US" i="1" dirty="0" smtClean="0"/>
              <a:t>Smells?</a:t>
            </a:r>
          </a:p>
          <a:p>
            <a:r>
              <a:rPr lang="en-US" i="1" dirty="0" smtClean="0"/>
              <a:t>Neighboring activities?</a:t>
            </a:r>
          </a:p>
          <a:p>
            <a:r>
              <a:rPr lang="en-US" i="1" dirty="0" smtClean="0"/>
              <a:t>Good Views? Bad View?</a:t>
            </a:r>
          </a:p>
          <a:p>
            <a:r>
              <a:rPr lang="en-US" i="1" dirty="0" smtClean="0"/>
              <a:t>Eating/drinking options?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996470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1300" y="6300788"/>
            <a:ext cx="9144000" cy="32861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ARCH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3612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4337" y="6300788"/>
            <a:ext cx="9144000" cy="328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Site Strategy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79"/>
          <a:stretch/>
        </p:blipFill>
        <p:spPr>
          <a:xfrm>
            <a:off x="284924" y="230792"/>
            <a:ext cx="4364233" cy="5435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21" b="21279"/>
          <a:stretch/>
        </p:blipFill>
        <p:spPr>
          <a:xfrm>
            <a:off x="4986336" y="421049"/>
            <a:ext cx="5529263" cy="39949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1"/>
          <a:stretch/>
        </p:blipFill>
        <p:spPr>
          <a:xfrm>
            <a:off x="4986336" y="4167188"/>
            <a:ext cx="5972865" cy="213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4924" y="5871242"/>
            <a:ext cx="3147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Site Strategy Diagram: </a:t>
            </a:r>
            <a:r>
              <a:rPr lang="en-US" i="1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91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1300" y="6300788"/>
            <a:ext cx="9144000" cy="32861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ARCH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3612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4337" y="6300788"/>
            <a:ext cx="9144000" cy="328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Site Strategy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924" y="5871242"/>
            <a:ext cx="3147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Site Strategy Diagram: </a:t>
            </a:r>
            <a:r>
              <a:rPr lang="en-US" i="1" dirty="0" smtClean="0"/>
              <a:t>Example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3177">
            <a:off x="3693410" y="863601"/>
            <a:ext cx="4775200" cy="51308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8" name="Rectangle 7"/>
          <p:cNvSpPr/>
          <p:nvPr/>
        </p:nvSpPr>
        <p:spPr>
          <a:xfrm>
            <a:off x="4888503" y="2924840"/>
            <a:ext cx="2614864" cy="245580"/>
          </a:xfrm>
          <a:prstGeom prst="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562056" y="1753849"/>
            <a:ext cx="0" cy="117099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</p:cNvCxnSpPr>
          <p:nvPr/>
        </p:nvCxnSpPr>
        <p:spPr>
          <a:xfrm flipH="1">
            <a:off x="4819339" y="3047630"/>
            <a:ext cx="69164" cy="14269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679099" y="3160056"/>
            <a:ext cx="69164" cy="14269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88503" y="5036695"/>
            <a:ext cx="790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SCHOOL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7866549" y="1134255"/>
            <a:ext cx="790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FERRY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025993" y="1201645"/>
            <a:ext cx="1589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BIKE/WALKING </a:t>
            </a:r>
            <a:r>
              <a:rPr lang="en-US" sz="1200" dirty="0" smtClean="0"/>
              <a:t>PATH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8642093" y="688650"/>
            <a:ext cx="116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BROOKLYN</a:t>
            </a:r>
            <a:br>
              <a:rPr lang="en-US" sz="1200" dirty="0" smtClean="0"/>
            </a:br>
            <a:r>
              <a:rPr lang="en-US" sz="1200" dirty="0" smtClean="0"/>
              <a:t>BRIDGE</a:t>
            </a:r>
            <a:br>
              <a:rPr lang="en-US" sz="1200" dirty="0" smtClean="0"/>
            </a:br>
            <a:r>
              <a:rPr lang="en-US" sz="1200" dirty="0" smtClean="0"/>
              <a:t>PARK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9307040" y="4597105"/>
            <a:ext cx="115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DOWNTOWN BROOKLYN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792298" y="6069955"/>
            <a:ext cx="142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SHOPPING/COURT +SMITH STREET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36720" y="672590"/>
            <a:ext cx="25445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WHERE ARE: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View?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Amenities?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Crosswalks?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Parking/</a:t>
            </a:r>
            <a:r>
              <a:rPr lang="en-US" sz="1200" dirty="0" err="1" smtClean="0"/>
              <a:t>curbcuts</a:t>
            </a:r>
            <a:r>
              <a:rPr lang="en-US" sz="1200" dirty="0" smtClean="0"/>
              <a:t> </a:t>
            </a:r>
            <a:r>
              <a:rPr lang="mr-IN" sz="1200" dirty="0" smtClean="0"/>
              <a:t>–</a:t>
            </a:r>
            <a:r>
              <a:rPr lang="en-US" sz="1200" dirty="0" smtClean="0"/>
              <a:t>not only on your site </a:t>
            </a:r>
            <a:r>
              <a:rPr lang="mr-IN" sz="1200" dirty="0" smtClean="0"/>
              <a:t>–</a:t>
            </a:r>
            <a:r>
              <a:rPr lang="en-US" sz="1200" dirty="0" smtClean="0"/>
              <a:t> but blocks near by?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Walking paths?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Driving paths?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Sun/Shade?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Zoning mass?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Entrances to housing?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Entrances to amenities?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Entrances to Community Facilities?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Open spaces? 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What are the open spaces?</a:t>
            </a:r>
          </a:p>
          <a:p>
            <a:pPr marL="171450" indent="-171450">
              <a:buFont typeface="Arial" charset="0"/>
              <a:buChar char="•"/>
            </a:pPr>
            <a:endParaRPr lang="en-US" sz="1200" dirty="0"/>
          </a:p>
          <a:p>
            <a:pPr marL="171450" indent="-171450">
              <a:buFont typeface="Arial" charset="0"/>
              <a:buChar char="•"/>
            </a:pPr>
            <a:endParaRPr lang="en-US" sz="1200" dirty="0" smtClean="0"/>
          </a:p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COLOR Code your diagrams </a:t>
            </a:r>
            <a:r>
              <a:rPr lang="mr-IN" sz="1200" dirty="0" smtClean="0"/>
              <a:t>–</a:t>
            </a:r>
            <a:r>
              <a:rPr lang="en-US" sz="1200" dirty="0" smtClean="0"/>
              <a:t> give a legend</a:t>
            </a:r>
            <a:r>
              <a:rPr lang="mr-IN" sz="1200" dirty="0" smtClean="0"/>
              <a:t>…</a:t>
            </a:r>
            <a:r>
              <a:rPr lang="en-US" sz="1200" dirty="0" smtClean="0"/>
              <a:t>.</a:t>
            </a:r>
          </a:p>
          <a:p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636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1300" y="6300788"/>
            <a:ext cx="9144000" cy="32861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ARCH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3612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4337" y="6300788"/>
            <a:ext cx="9144000" cy="328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Site Strategy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343" y="600501"/>
            <a:ext cx="10713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Site Strategy Diagram: </a:t>
            </a:r>
            <a:r>
              <a:rPr lang="en-US" i="1" dirty="0" smtClean="0"/>
              <a:t>This is one sheet showing the important forces that may guide your design based on all the information gathered during site analysis. This should be a summary of what important elements that the designer believes are important to the development of the site and project. It may vary from student to student.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755923" y="2541969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76020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1300" y="6300788"/>
            <a:ext cx="9144000" cy="32861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ARCH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3612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4337" y="6300788"/>
            <a:ext cx="9144000" cy="328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Site Strategy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343" y="600501"/>
            <a:ext cx="10713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Site Strategy Diagram: </a:t>
            </a:r>
            <a:r>
              <a:rPr lang="en-US" i="1" dirty="0" smtClean="0"/>
              <a:t>This is one sheet showing the important forces that may guide your design based on all the information gathered during site analysis. This should be a summary of what important elements that the designer believes are important to the development of the site and project. It may vary from student to student.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5136" y="2156958"/>
            <a:ext cx="3352328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b="1" dirty="0"/>
              <a:t>Spaces For your Project</a:t>
            </a:r>
          </a:p>
          <a:p>
            <a:pPr fontAlgn="base"/>
            <a:r>
              <a:rPr lang="en-US" dirty="0"/>
              <a:t>Garbage/recycling/refuse</a:t>
            </a:r>
          </a:p>
          <a:p>
            <a:pPr fontAlgn="base"/>
            <a:r>
              <a:rPr lang="en-US" dirty="0"/>
              <a:t>Mailroom</a:t>
            </a:r>
          </a:p>
          <a:p>
            <a:pPr fontAlgn="base"/>
            <a:r>
              <a:rPr lang="en-US" dirty="0"/>
              <a:t>Bike storage</a:t>
            </a:r>
          </a:p>
          <a:p>
            <a:pPr fontAlgn="base"/>
            <a:r>
              <a:rPr lang="en-US" dirty="0"/>
              <a:t>Storage for Tenants</a:t>
            </a:r>
          </a:p>
          <a:p>
            <a:pPr fontAlgn="base"/>
            <a:r>
              <a:rPr lang="en-US" dirty="0"/>
              <a:t>Front Desk/Security</a:t>
            </a:r>
          </a:p>
          <a:p>
            <a:pPr fontAlgn="base"/>
            <a:r>
              <a:rPr lang="en-US" dirty="0"/>
              <a:t>Building Offices</a:t>
            </a:r>
          </a:p>
          <a:p>
            <a:pPr fontAlgn="base"/>
            <a:r>
              <a:rPr lang="en-US" dirty="0"/>
              <a:t>Storage for Maintenance/building</a:t>
            </a:r>
          </a:p>
          <a:p>
            <a:pPr fontAlgn="base"/>
            <a:r>
              <a:rPr lang="en-US" dirty="0"/>
              <a:t>Laundry Room</a:t>
            </a:r>
          </a:p>
          <a:p>
            <a:pPr fontAlgn="base"/>
            <a:r>
              <a:rPr lang="en-US" dirty="0" smtClean="0"/>
              <a:t>Parking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8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1300" y="6300788"/>
            <a:ext cx="9144000" cy="32861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ARCH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3612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4337" y="6300788"/>
            <a:ext cx="9144000" cy="328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Site Strategy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343" y="600501"/>
            <a:ext cx="1071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Site Strategy Diagram</a:t>
            </a:r>
            <a:r>
              <a:rPr lang="en-US" b="1" dirty="0" smtClean="0"/>
              <a:t>: Locate your amenities on the site plan - bubbles</a:t>
            </a:r>
            <a:endParaRPr lang="en-US" i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955343" y="1354853"/>
            <a:ext cx="746676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/>
              <a:t>Amenities</a:t>
            </a:r>
            <a:r>
              <a:rPr lang="en-US" b="1" dirty="0" smtClean="0"/>
              <a:t>:</a:t>
            </a:r>
            <a:r>
              <a:rPr lang="en-US" dirty="0" smtClean="0"/>
              <a:t> (just a list of ideas- can add different amenities as you like)</a:t>
            </a:r>
            <a:endParaRPr lang="en-US" dirty="0"/>
          </a:p>
          <a:p>
            <a:pPr fontAlgn="base"/>
            <a:r>
              <a:rPr lang="en-US" dirty="0"/>
              <a:t>Rock Climbing</a:t>
            </a:r>
          </a:p>
          <a:p>
            <a:pPr fontAlgn="base"/>
            <a:r>
              <a:rPr lang="en-US" dirty="0"/>
              <a:t>Pool</a:t>
            </a:r>
          </a:p>
          <a:p>
            <a:pPr fontAlgn="base"/>
            <a:r>
              <a:rPr lang="en-US" dirty="0"/>
              <a:t>Gym</a:t>
            </a:r>
          </a:p>
          <a:p>
            <a:pPr fontAlgn="base"/>
            <a:r>
              <a:rPr lang="en-US" dirty="0"/>
              <a:t>Library</a:t>
            </a:r>
          </a:p>
          <a:p>
            <a:pPr fontAlgn="base"/>
            <a:r>
              <a:rPr lang="en-US" dirty="0"/>
              <a:t>Study Rooms</a:t>
            </a:r>
          </a:p>
          <a:p>
            <a:pPr fontAlgn="base"/>
            <a:r>
              <a:rPr lang="en-US" dirty="0"/>
              <a:t>Music Rooms</a:t>
            </a:r>
          </a:p>
          <a:p>
            <a:pPr fontAlgn="base"/>
            <a:r>
              <a:rPr lang="en-US" dirty="0"/>
              <a:t>Rec rooms</a:t>
            </a:r>
          </a:p>
          <a:p>
            <a:pPr fontAlgn="base"/>
            <a:r>
              <a:rPr lang="en-US" dirty="0"/>
              <a:t>Community Rooms</a:t>
            </a:r>
          </a:p>
          <a:p>
            <a:pPr fontAlgn="base"/>
            <a:r>
              <a:rPr lang="en-US" dirty="0"/>
              <a:t>Movie theater</a:t>
            </a:r>
          </a:p>
          <a:p>
            <a:pPr fontAlgn="base"/>
            <a:r>
              <a:rPr lang="en-US" dirty="0"/>
              <a:t>Retail Space</a:t>
            </a:r>
          </a:p>
          <a:p>
            <a:pPr fontAlgn="base"/>
            <a:r>
              <a:rPr lang="en-US" dirty="0"/>
              <a:t>Office Space</a:t>
            </a:r>
          </a:p>
          <a:p>
            <a:pPr fontAlgn="base"/>
            <a:r>
              <a:rPr lang="en-US" dirty="0"/>
              <a:t>Garden Spaces</a:t>
            </a:r>
          </a:p>
          <a:p>
            <a:pPr fontAlgn="base"/>
            <a:r>
              <a:rPr lang="en-US" dirty="0"/>
              <a:t>Terraces</a:t>
            </a:r>
          </a:p>
          <a:p>
            <a:pPr fontAlgn="base"/>
            <a:r>
              <a:rPr lang="en-US" dirty="0"/>
              <a:t>Playground</a:t>
            </a:r>
          </a:p>
          <a:p>
            <a:pPr fontAlgn="base"/>
            <a:r>
              <a:rPr lang="en-US" dirty="0"/>
              <a:t>Play Space</a:t>
            </a:r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2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1300" y="6300788"/>
            <a:ext cx="9144000" cy="32861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ARCH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3612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4337" y="6300788"/>
            <a:ext cx="9144000" cy="328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Site Strategy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343" y="600501"/>
            <a:ext cx="1071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Site Strategy Diagram</a:t>
            </a:r>
            <a:r>
              <a:rPr lang="en-US" b="1" dirty="0" smtClean="0"/>
              <a:t>: Housing Requirements</a:t>
            </a:r>
            <a:endParaRPr lang="en-US" i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955343" y="1354853"/>
            <a:ext cx="1071349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smtClean="0"/>
              <a:t>This </a:t>
            </a:r>
            <a:r>
              <a:rPr lang="en-US" dirty="0"/>
              <a:t>is the size limits for the following apartments:</a:t>
            </a:r>
          </a:p>
          <a:p>
            <a:pPr fontAlgn="base"/>
            <a:r>
              <a:rPr lang="en-US" dirty="0"/>
              <a:t>1 bedroom 600sf</a:t>
            </a:r>
          </a:p>
          <a:p>
            <a:pPr fontAlgn="base"/>
            <a:r>
              <a:rPr lang="en-US" dirty="0"/>
              <a:t>2 bedroom 900sf</a:t>
            </a:r>
          </a:p>
          <a:p>
            <a:pPr fontAlgn="base"/>
            <a:r>
              <a:rPr lang="en-US" dirty="0"/>
              <a:t>3 bedroom 1200sf</a:t>
            </a:r>
          </a:p>
          <a:p>
            <a:pPr fontAlgn="base"/>
            <a:r>
              <a:rPr lang="en-US" dirty="0"/>
              <a:t>Your design will have a variety of all of these types. These types will be stacked 1 bedrooms over 1 bedrooms and 2 bedrooms over 2 bedrooms and 3 bedrooms over 3 bedrooms…..or staggered, or offset to create balconies….</a:t>
            </a:r>
          </a:p>
          <a:p>
            <a:pPr fontAlgn="base"/>
            <a:r>
              <a:rPr lang="en-US" dirty="0"/>
              <a:t> </a:t>
            </a:r>
          </a:p>
          <a:p>
            <a:pPr fontAlgn="base"/>
            <a:r>
              <a:rPr lang="en-US" dirty="0"/>
              <a:t>Requirements:</a:t>
            </a:r>
          </a:p>
          <a:p>
            <a:pPr fontAlgn="base"/>
            <a:r>
              <a:rPr lang="en-US" dirty="0"/>
              <a:t>Living Rooms, Dining Rooms, Bedroom must all have natural light.</a:t>
            </a:r>
          </a:p>
          <a:p>
            <a:pPr fontAlgn="base"/>
            <a:r>
              <a:rPr lang="en-US" dirty="0"/>
              <a:t>Kitchens, bathrooms, closets, entry and offices do not need natural light.</a:t>
            </a:r>
          </a:p>
          <a:p>
            <a:pPr fontAlgn="base"/>
            <a:r>
              <a:rPr lang="en-US" dirty="0"/>
              <a:t>Kitchens must be mechanically vented – hood over range.</a:t>
            </a:r>
          </a:p>
          <a:p>
            <a:pPr fontAlgn="base"/>
            <a:r>
              <a:rPr lang="en-US" dirty="0"/>
              <a:t>Bedrooms: minimum dimension is 8′ with a minimum area of 80sf (for the first 2 bedrooms) the third bedroom may be smaller.</a:t>
            </a:r>
          </a:p>
          <a:p>
            <a:pPr fontAlgn="base"/>
            <a:r>
              <a:rPr lang="en-US" dirty="0"/>
              <a:t>Lighting and air requirements: Bedrooms, Living Rooms and Dining Rooms need 10% of the area to be glazed windows. 5% must be operable.</a:t>
            </a:r>
          </a:p>
          <a:p>
            <a:pPr fontAlgn="base"/>
            <a:r>
              <a:rPr lang="en-US" dirty="0"/>
              <a:t>Bathrooms: Typical bathrooms are 5’x7′ – that will accommodate a tub/shower, toilet and vanity/lavatory.</a:t>
            </a:r>
          </a:p>
          <a:p>
            <a:pPr fontAlgn="base"/>
            <a:r>
              <a:rPr lang="en-US" dirty="0"/>
              <a:t>Closets are 2′ deep clear.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4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1300" y="6300788"/>
            <a:ext cx="9144000" cy="32861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ARCH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3612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4337" y="6300788"/>
            <a:ext cx="9144000" cy="328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Site Strategy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343" y="600501"/>
            <a:ext cx="1071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Site Strategy Diagram</a:t>
            </a:r>
            <a:r>
              <a:rPr lang="en-US" b="1" dirty="0" smtClean="0"/>
              <a:t>:</a:t>
            </a:r>
            <a:endParaRPr lang="en-US" i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955343" y="1354853"/>
            <a:ext cx="1071349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smtClean="0"/>
              <a:t>Apartments </a:t>
            </a:r>
            <a:r>
              <a:rPr lang="en-US" b="1" dirty="0"/>
              <a:t>need</a:t>
            </a:r>
            <a:r>
              <a:rPr lang="en-US" b="1" dirty="0" smtClean="0"/>
              <a:t>:</a:t>
            </a:r>
          </a:p>
          <a:p>
            <a:pPr fontAlgn="base"/>
            <a:r>
              <a:rPr lang="en-US" dirty="0"/>
              <a:t>Entry + coat closet</a:t>
            </a:r>
          </a:p>
          <a:p>
            <a:pPr fontAlgn="base"/>
            <a:r>
              <a:rPr lang="en-US" dirty="0"/>
              <a:t>kitchen,</a:t>
            </a:r>
          </a:p>
          <a:p>
            <a:pPr fontAlgn="base"/>
            <a:r>
              <a:rPr lang="en-US" dirty="0"/>
              <a:t>dining area</a:t>
            </a:r>
          </a:p>
          <a:p>
            <a:pPr fontAlgn="base"/>
            <a:r>
              <a:rPr lang="en-US" dirty="0"/>
              <a:t>living room</a:t>
            </a:r>
          </a:p>
          <a:p>
            <a:pPr fontAlgn="base"/>
            <a:r>
              <a:rPr lang="en-US" dirty="0"/>
              <a:t>bathrooms</a:t>
            </a:r>
          </a:p>
          <a:p>
            <a:pPr fontAlgn="base"/>
            <a:r>
              <a:rPr lang="en-US" dirty="0"/>
              <a:t>bedrooms</a:t>
            </a:r>
          </a:p>
          <a:p>
            <a:pPr fontAlgn="base"/>
            <a:endParaRPr lang="en-US" b="1" dirty="0" smtClean="0"/>
          </a:p>
          <a:p>
            <a:pPr fontAlgn="base"/>
            <a:r>
              <a:rPr lang="en-US" b="1" dirty="0" smtClean="0"/>
              <a:t>Strategies</a:t>
            </a:r>
            <a:r>
              <a:rPr lang="en-US" b="1" dirty="0"/>
              <a:t>:</a:t>
            </a:r>
            <a:endParaRPr lang="en-US" dirty="0"/>
          </a:p>
          <a:p>
            <a:pPr fontAlgn="base"/>
            <a:r>
              <a:rPr lang="en-US" dirty="0"/>
              <a:t>Try to have the short dimension of your rooms be along the window wall.</a:t>
            </a:r>
          </a:p>
          <a:p>
            <a:pPr fontAlgn="base"/>
            <a:r>
              <a:rPr lang="en-US" dirty="0"/>
              <a:t>Smaller apartments will only have one side facing windows</a:t>
            </a:r>
          </a:p>
          <a:p>
            <a:pPr fontAlgn="base"/>
            <a:r>
              <a:rPr lang="en-US" dirty="0"/>
              <a:t>There are only so many corners in a building for multiple sides of windows.</a:t>
            </a:r>
          </a:p>
          <a:p>
            <a:pPr fontAlgn="base"/>
            <a:r>
              <a:rPr lang="en-US" dirty="0"/>
              <a:t>There is only so much perimeter of your buildings, so try to keep any space that doesn’t require natural light to be away from the window.</a:t>
            </a:r>
          </a:p>
          <a:p>
            <a:pPr fontAlgn="base"/>
            <a:r>
              <a:rPr lang="en-US" dirty="0"/>
              <a:t>Try to create a module that is consistent (maybe it is a certain depth) and then the width becomes longer as you add bedrooms.</a:t>
            </a:r>
          </a:p>
          <a:p>
            <a:pPr fontAlgn="base"/>
            <a:endParaRPr lang="en-US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470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1300" y="6300788"/>
            <a:ext cx="9144000" cy="32861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ARCH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3612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4337" y="6300788"/>
            <a:ext cx="9144000" cy="328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Site Strategy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343" y="600501"/>
            <a:ext cx="1071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Diagram Notations- </a:t>
            </a:r>
            <a:r>
              <a:rPr lang="en-US" i="1" dirty="0" smtClean="0"/>
              <a:t>Different colors and weights can be used to denote each element. A legend or text is needed.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80736"/>
            <a:ext cx="6525491" cy="587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33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1300" y="6300788"/>
            <a:ext cx="9144000" cy="32861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ARCH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3612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4337" y="6300788"/>
            <a:ext cx="9144000" cy="328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Site Strategy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3200"/>
            <a:ext cx="8077200" cy="643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343" y="600501"/>
            <a:ext cx="1071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Site Strategy Diagram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79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1300" y="6300788"/>
            <a:ext cx="9144000" cy="32861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ARCH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3612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14337" y="6300788"/>
            <a:ext cx="9144000" cy="328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Site Strategy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99" y="688701"/>
            <a:ext cx="3328555" cy="5088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688701"/>
            <a:ext cx="3672947" cy="5088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17" y="730266"/>
            <a:ext cx="3246582" cy="439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28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500</Words>
  <Application>Microsoft Macintosh PowerPoint</Application>
  <PresentationFormat>Widescreen</PresentationFormat>
  <Paragraphs>128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Mangal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19</cp:revision>
  <dcterms:created xsi:type="dcterms:W3CDTF">2019-08-13T00:09:44Z</dcterms:created>
  <dcterms:modified xsi:type="dcterms:W3CDTF">2020-03-12T13:45:03Z</dcterms:modified>
</cp:coreProperties>
</file>