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/>
    <p:restoredTop sz="94643"/>
  </p:normalViewPr>
  <p:slideViewPr>
    <p:cSldViewPr snapToGrid="0" snapToObjects="1">
      <p:cViewPr>
        <p:scale>
          <a:sx n="114" d="100"/>
          <a:sy n="114" d="100"/>
        </p:scale>
        <p:origin x="3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EAF4-5AC0-104A-81D6-F999DBAF98B0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C383-B91A-0748-B50D-34C889C4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EAF4-5AC0-104A-81D6-F999DBAF98B0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C383-B91A-0748-B50D-34C889C4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8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EAF4-5AC0-104A-81D6-F999DBAF98B0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C383-B91A-0748-B50D-34C889C4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0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EAF4-5AC0-104A-81D6-F999DBAF98B0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C383-B91A-0748-B50D-34C889C4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8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EAF4-5AC0-104A-81D6-F999DBAF98B0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C383-B91A-0748-B50D-34C889C4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1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EAF4-5AC0-104A-81D6-F999DBAF98B0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C383-B91A-0748-B50D-34C889C4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7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EAF4-5AC0-104A-81D6-F999DBAF98B0}" type="datetimeFigureOut">
              <a:rPr lang="en-US" smtClean="0"/>
              <a:t>9/21/20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C383-B91A-0748-B50D-34C889C4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1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EAF4-5AC0-104A-81D6-F999DBAF98B0}" type="datetimeFigureOut">
              <a:rPr lang="en-US" smtClean="0"/>
              <a:t>9/21/20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C383-B91A-0748-B50D-34C889C4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3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EAF4-5AC0-104A-81D6-F999DBAF98B0}" type="datetimeFigureOut">
              <a:rPr lang="en-US" smtClean="0"/>
              <a:t>9/21/20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C383-B91A-0748-B50D-34C889C4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0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EAF4-5AC0-104A-81D6-F999DBAF98B0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C383-B91A-0748-B50D-34C889C4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3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EAF4-5AC0-104A-81D6-F999DBAF98B0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C383-B91A-0748-B50D-34C889C4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8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9EAF4-5AC0-104A-81D6-F999DBAF98B0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AC383-B91A-0748-B50D-34C889C4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2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endParaRPr lang="en-US" b="1" i="1" dirty="0"/>
          </a:p>
          <a:p>
            <a:r>
              <a:rPr lang="en-US" i="1" dirty="0"/>
              <a:t>This is the phase of the Architectural process in which data and needs of the client is gathered. This may appear at first as a “wish list” of all the spaces that the client needs for their project. This is more than an list of rooms and spaces. 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pPr marL="285750" indent="-285750">
              <a:buFontTx/>
              <a:buChar char="-"/>
            </a:pPr>
            <a:r>
              <a:rPr lang="en-US" i="1" dirty="0"/>
              <a:t>This is done as an interaction between the Architect and the client</a:t>
            </a:r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r>
              <a:rPr lang="en-US" i="1" dirty="0"/>
              <a:t>It occurs over a series of conversations</a:t>
            </a:r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r>
              <a:rPr lang="en-US" i="1" dirty="0"/>
              <a:t>The Architect needs to ask questions to fully understand the use and the need for each space.</a:t>
            </a:r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79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r>
              <a:rPr lang="en-US" b="1" i="1" dirty="0"/>
              <a:t>For this Example: 2 bedroom House</a:t>
            </a:r>
          </a:p>
          <a:p>
            <a:endParaRPr lang="en-US" b="1" i="1" dirty="0"/>
          </a:p>
          <a:p>
            <a:r>
              <a:rPr lang="en-US" i="1" dirty="0"/>
              <a:t>List of Spaces:</a:t>
            </a:r>
          </a:p>
          <a:p>
            <a:endParaRPr lang="en-US" i="1" dirty="0"/>
          </a:p>
          <a:p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82673" y="1825627"/>
          <a:ext cx="4226654" cy="4351333"/>
        </p:xfrm>
        <a:graphic>
          <a:graphicData uri="http://schemas.openxmlformats.org/drawingml/2006/table">
            <a:tbl>
              <a:tblPr/>
              <a:tblGrid>
                <a:gridCol w="120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59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Must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Should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Would be nice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798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r>
              <a:rPr lang="en-US" b="1" i="1" dirty="0"/>
              <a:t>For this Example: 2 bedroom House</a:t>
            </a:r>
          </a:p>
          <a:p>
            <a:endParaRPr lang="en-US" b="1" i="1" dirty="0"/>
          </a:p>
          <a:p>
            <a:r>
              <a:rPr lang="en-US" i="1" dirty="0"/>
              <a:t>List of Spaces:</a:t>
            </a:r>
          </a:p>
          <a:p>
            <a:endParaRPr lang="en-US" i="1" dirty="0"/>
          </a:p>
          <a:p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82673" y="1825627"/>
          <a:ext cx="4226654" cy="4351333"/>
        </p:xfrm>
        <a:graphic>
          <a:graphicData uri="http://schemas.openxmlformats.org/drawingml/2006/table">
            <a:tbl>
              <a:tblPr/>
              <a:tblGrid>
                <a:gridCol w="120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59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Must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Should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Would be nice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982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r>
              <a:rPr lang="en-US" b="1" i="1" dirty="0"/>
              <a:t>For this Example: 2 bedroom House</a:t>
            </a:r>
          </a:p>
          <a:p>
            <a:endParaRPr lang="en-US" b="1" i="1" dirty="0"/>
          </a:p>
          <a:p>
            <a:r>
              <a:rPr lang="en-US" i="1" dirty="0"/>
              <a:t>List of Spaces:</a:t>
            </a:r>
          </a:p>
          <a:p>
            <a:endParaRPr lang="en-US" i="1" dirty="0"/>
          </a:p>
          <a:p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82673" y="1825627"/>
          <a:ext cx="4226654" cy="4351333"/>
        </p:xfrm>
        <a:graphic>
          <a:graphicData uri="http://schemas.openxmlformats.org/drawingml/2006/table">
            <a:tbl>
              <a:tblPr/>
              <a:tblGrid>
                <a:gridCol w="120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59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Must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Should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Would be nice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473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r>
              <a:rPr lang="en-US" b="1" i="1" dirty="0"/>
              <a:t>For this Example: 2 bedroom House</a:t>
            </a:r>
          </a:p>
          <a:p>
            <a:endParaRPr lang="en-US" b="1" i="1" dirty="0"/>
          </a:p>
          <a:p>
            <a:r>
              <a:rPr lang="en-US" i="1" dirty="0"/>
              <a:t>List of Spaces:</a:t>
            </a:r>
          </a:p>
          <a:p>
            <a:endParaRPr lang="en-US" i="1" dirty="0"/>
          </a:p>
          <a:p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82673" y="1825627"/>
          <a:ext cx="4226654" cy="4351333"/>
        </p:xfrm>
        <a:graphic>
          <a:graphicData uri="http://schemas.openxmlformats.org/drawingml/2006/table">
            <a:tbl>
              <a:tblPr/>
              <a:tblGrid>
                <a:gridCol w="120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59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Must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Should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Would be nice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4F0116F-AA26-7743-A94D-8D203B7E09AF}"/>
              </a:ext>
            </a:extLst>
          </p:cNvPr>
          <p:cNvSpPr txBox="1"/>
          <p:nvPr/>
        </p:nvSpPr>
        <p:spPr>
          <a:xfrm>
            <a:off x="9852660" y="4251960"/>
            <a:ext cx="64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Poll5</a:t>
            </a:r>
          </a:p>
        </p:txBody>
      </p:sp>
    </p:spTree>
    <p:extLst>
      <p:ext uri="{BB962C8B-B14F-4D97-AF65-F5344CB8AC3E}">
        <p14:creationId xmlns:p14="http://schemas.microsoft.com/office/powerpoint/2010/main" val="1757451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r>
              <a:rPr lang="en-US" b="1" i="1" dirty="0"/>
              <a:t>For this Example: 2 bedroom House</a:t>
            </a:r>
          </a:p>
          <a:p>
            <a:endParaRPr lang="en-US" b="1" i="1" dirty="0"/>
          </a:p>
          <a:p>
            <a:r>
              <a:rPr lang="en-US" i="1" dirty="0"/>
              <a:t>List of Spaces:</a:t>
            </a:r>
          </a:p>
          <a:p>
            <a:endParaRPr lang="en-US" i="1" dirty="0"/>
          </a:p>
          <a:p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82673" y="1825627"/>
          <a:ext cx="4226654" cy="4351333"/>
        </p:xfrm>
        <a:graphic>
          <a:graphicData uri="http://schemas.openxmlformats.org/drawingml/2006/table">
            <a:tbl>
              <a:tblPr/>
              <a:tblGrid>
                <a:gridCol w="120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59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Must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Should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Would be nice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81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r>
              <a:rPr lang="en-US" b="1" i="1" dirty="0"/>
              <a:t>For this Example: 2 bedroom House</a:t>
            </a:r>
          </a:p>
          <a:p>
            <a:endParaRPr lang="en-US" b="1" i="1" dirty="0"/>
          </a:p>
          <a:p>
            <a:r>
              <a:rPr lang="en-US" i="1" dirty="0"/>
              <a:t>List of Spaces:</a:t>
            </a:r>
          </a:p>
          <a:p>
            <a:endParaRPr lang="en-US" i="1" dirty="0"/>
          </a:p>
          <a:p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82673" y="1825627"/>
          <a:ext cx="4226654" cy="4351333"/>
        </p:xfrm>
        <a:graphic>
          <a:graphicData uri="http://schemas.openxmlformats.org/drawingml/2006/table">
            <a:tbl>
              <a:tblPr/>
              <a:tblGrid>
                <a:gridCol w="120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59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Must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Should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Would be nice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326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r>
              <a:rPr lang="en-US" b="1" i="1" dirty="0"/>
              <a:t>For this Example: 2 bedroom House</a:t>
            </a:r>
          </a:p>
          <a:p>
            <a:endParaRPr lang="en-US" b="1" i="1" dirty="0"/>
          </a:p>
          <a:p>
            <a:r>
              <a:rPr lang="en-US" i="1" dirty="0"/>
              <a:t>List of Spaces:</a:t>
            </a:r>
          </a:p>
          <a:p>
            <a:endParaRPr lang="en-US" i="1" dirty="0"/>
          </a:p>
          <a:p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037043"/>
              </p:ext>
            </p:extLst>
          </p:nvPr>
        </p:nvGraphicFramePr>
        <p:xfrm>
          <a:off x="909307" y="1825627"/>
          <a:ext cx="10373386" cy="4351334"/>
        </p:xfrm>
        <a:graphic>
          <a:graphicData uri="http://schemas.openxmlformats.org/drawingml/2006/table">
            <a:tbl>
              <a:tblPr/>
              <a:tblGrid>
                <a:gridCol w="1034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2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2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93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159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Addional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Info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Area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Natural Light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Plumbing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Type of Furniture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Use of Space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tiled floors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Bench, closet, hooks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Entry to House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250sf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Sofa, chairs, small table, tv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Formal Area 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150sf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Table+Chairs for 4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Daily eating 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open to Dining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160sf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Cabinets, range, micro,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sink,dw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Daily food prep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Sink/Toilet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Toilet/sink guests/main space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100sf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Twin bed, desk,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dresser,closet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Child bedroom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Tub, Toilet, Sink, storage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 for Child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150sf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Queen bed, dresser, closet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Adult bedroom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Double Sinks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Shower, toilet, sink, storage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Adult bathroom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Gas Line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32sf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BBQ, Small table+chairs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Outdoor space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Gas + Vent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Washer+Dryer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Stacked washer/dryer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Must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Should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Would be nice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353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r>
              <a:rPr lang="en-US" b="1" i="1" dirty="0"/>
              <a:t>For this Example: 2 bedroom House</a:t>
            </a:r>
          </a:p>
          <a:p>
            <a:endParaRPr lang="en-US" b="1" i="1" dirty="0"/>
          </a:p>
          <a:p>
            <a:r>
              <a:rPr lang="en-US" i="1" dirty="0"/>
              <a:t>Bubble Diagram</a:t>
            </a:r>
          </a:p>
          <a:p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624107" y="3244334"/>
            <a:ext cx="943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dirty="0">
                <a:solidFill>
                  <a:srgbClr val="000000"/>
                </a:solidFill>
                <a:latin typeface="Calibri" charset="0"/>
              </a:rPr>
              <a:t>Laundry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45439" y="4131003"/>
            <a:ext cx="644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Deck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0643" y="3691390"/>
            <a:ext cx="1839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Master Bathroom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85982" y="5362530"/>
            <a:ext cx="1769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dirty="0">
                <a:solidFill>
                  <a:srgbClr val="000000"/>
                </a:solidFill>
                <a:latin typeface="Calibri" charset="0"/>
              </a:rPr>
              <a:t>Master Bedroom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27536" y="4365549"/>
            <a:ext cx="1121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Bathroom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55061" y="5136326"/>
            <a:ext cx="1170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Kids 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43681" y="2123447"/>
            <a:ext cx="1501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Powder 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0602" y="4207066"/>
            <a:ext cx="888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Kitchen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1746" y="3399120"/>
            <a:ext cx="1387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Dining 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79240" y="2686048"/>
            <a:ext cx="1324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Living 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87397" y="1754115"/>
            <a:ext cx="1049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dirty="0">
                <a:solidFill>
                  <a:srgbClr val="000000"/>
                </a:solidFill>
                <a:latin typeface="Calibri" charset="0"/>
              </a:rPr>
              <a:t>Vestibule</a:t>
            </a:r>
          </a:p>
        </p:txBody>
      </p:sp>
      <p:sp>
        <p:nvSpPr>
          <p:cNvPr id="20" name="Oval 19"/>
          <p:cNvSpPr/>
          <p:nvPr/>
        </p:nvSpPr>
        <p:spPr>
          <a:xfrm>
            <a:off x="2436288" y="1624956"/>
            <a:ext cx="1351480" cy="627649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31064" y="4035829"/>
            <a:ext cx="1351480" cy="627649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33683" y="3269961"/>
            <a:ext cx="1351480" cy="627649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79240" y="2556889"/>
            <a:ext cx="1351480" cy="627649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32484" y="1940109"/>
            <a:ext cx="1351480" cy="627649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417985" y="3015027"/>
            <a:ext cx="1351480" cy="627649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810481" y="5007167"/>
            <a:ext cx="1351480" cy="627649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103484" y="4209786"/>
            <a:ext cx="1351480" cy="627649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79224" y="3584379"/>
            <a:ext cx="1351480" cy="627649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49278" y="4115014"/>
            <a:ext cx="1351480" cy="627649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94971" y="5215001"/>
            <a:ext cx="1351480" cy="627649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229081" y="2123447"/>
            <a:ext cx="4794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can this be improved?</a:t>
            </a:r>
          </a:p>
        </p:txBody>
      </p:sp>
    </p:spTree>
    <p:extLst>
      <p:ext uri="{BB962C8B-B14F-4D97-AF65-F5344CB8AC3E}">
        <p14:creationId xmlns:p14="http://schemas.microsoft.com/office/powerpoint/2010/main" val="502931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r>
              <a:rPr lang="en-US" b="1" i="1" dirty="0"/>
              <a:t>For this Example: 2 bedroom House</a:t>
            </a:r>
          </a:p>
          <a:p>
            <a:endParaRPr lang="en-US" b="1" i="1" dirty="0"/>
          </a:p>
          <a:p>
            <a:r>
              <a:rPr lang="en-US" i="1" dirty="0"/>
              <a:t>Bubble Diagram</a:t>
            </a:r>
          </a:p>
          <a:p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908241" y="3940339"/>
            <a:ext cx="7752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Laundry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45439" y="4131003"/>
            <a:ext cx="644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Deck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72761" y="5072942"/>
            <a:ext cx="1019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600">
                <a:solidFill>
                  <a:srgbClr val="000000"/>
                </a:solidFill>
                <a:latin typeface="Calibri" charset="0"/>
              </a:rPr>
              <a:t>Master </a:t>
            </a:r>
          </a:p>
          <a:p>
            <a:pPr fontAlgn="b"/>
            <a:r>
              <a:rPr lang="en-US" sz="1600" dirty="0">
                <a:solidFill>
                  <a:srgbClr val="000000"/>
                </a:solidFill>
                <a:latin typeface="Calibri" charset="0"/>
              </a:rPr>
              <a:t>Bathroom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85982" y="5362530"/>
            <a:ext cx="1769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dirty="0">
                <a:solidFill>
                  <a:srgbClr val="000000"/>
                </a:solidFill>
                <a:latin typeface="Calibri" charset="0"/>
              </a:rPr>
              <a:t>Master Bedroom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32718" y="4222455"/>
            <a:ext cx="1019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600" dirty="0">
                <a:solidFill>
                  <a:srgbClr val="000000"/>
                </a:solidFill>
                <a:latin typeface="Calibri" charset="0"/>
              </a:rPr>
              <a:t>Bathroom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47887" y="4601492"/>
            <a:ext cx="1170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Kids 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43681" y="2123447"/>
            <a:ext cx="7818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Powder </a:t>
            </a:r>
          </a:p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Room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0602" y="4207066"/>
            <a:ext cx="888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Kitchen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1746" y="3399120"/>
            <a:ext cx="1387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Dining 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79240" y="2686048"/>
            <a:ext cx="1324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Living 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87397" y="1754115"/>
            <a:ext cx="8599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Vestibule</a:t>
            </a:r>
          </a:p>
        </p:txBody>
      </p:sp>
      <p:sp>
        <p:nvSpPr>
          <p:cNvPr id="20" name="Oval 19"/>
          <p:cNvSpPr/>
          <p:nvPr/>
        </p:nvSpPr>
        <p:spPr>
          <a:xfrm>
            <a:off x="2565528" y="1695075"/>
            <a:ext cx="881848" cy="400144"/>
          </a:xfrm>
          <a:prstGeom prst="ellipse">
            <a:avLst/>
          </a:prstGeom>
          <a:solidFill>
            <a:srgbClr val="C0000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326511" y="4035829"/>
            <a:ext cx="868460" cy="627649"/>
          </a:xfrm>
          <a:prstGeom prst="ellipse">
            <a:avLst/>
          </a:prstGeom>
          <a:solidFill>
            <a:srgbClr val="92D05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33683" y="3244335"/>
            <a:ext cx="1351480" cy="653276"/>
          </a:xfrm>
          <a:prstGeom prst="ellipse">
            <a:avLst/>
          </a:prstGeom>
          <a:solidFill>
            <a:schemeClr val="accent2">
              <a:lumMod val="60000"/>
              <a:lumOff val="4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005126" y="2412691"/>
            <a:ext cx="1746447" cy="858027"/>
          </a:xfrm>
          <a:prstGeom prst="ellipse">
            <a:avLst/>
          </a:prstGeom>
          <a:solidFill>
            <a:schemeClr val="accent2">
              <a:lumMod val="75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37741" y="2068179"/>
            <a:ext cx="831693" cy="580762"/>
          </a:xfrm>
          <a:prstGeom prst="ellipse">
            <a:avLst/>
          </a:prstGeom>
          <a:solidFill>
            <a:srgbClr val="C000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814070" y="3984657"/>
            <a:ext cx="925432" cy="266403"/>
          </a:xfrm>
          <a:prstGeom prst="ellipse">
            <a:avLst/>
          </a:prstGeom>
          <a:solidFill>
            <a:schemeClr val="accent1">
              <a:lumMod val="40000"/>
              <a:lumOff val="6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417985" y="4477185"/>
            <a:ext cx="1200607" cy="600596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43319" y="4211984"/>
            <a:ext cx="933758" cy="382513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26379" y="5056304"/>
            <a:ext cx="1065891" cy="627649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49278" y="4115014"/>
            <a:ext cx="1351480" cy="627649"/>
          </a:xfrm>
          <a:prstGeom prst="ellipse">
            <a:avLst/>
          </a:prstGeom>
          <a:solidFill>
            <a:schemeClr val="accent4">
              <a:lumMod val="60000"/>
              <a:lumOff val="4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020705" y="5280313"/>
            <a:ext cx="1632317" cy="562337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73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r>
              <a:rPr lang="en-US" b="1" i="1" dirty="0"/>
              <a:t>For this Example: 2 bedroom House</a:t>
            </a:r>
          </a:p>
          <a:p>
            <a:endParaRPr lang="en-US" b="1" i="1" dirty="0"/>
          </a:p>
          <a:p>
            <a:r>
              <a:rPr lang="en-US" i="1" dirty="0"/>
              <a:t>Bubble Diagram</a:t>
            </a:r>
          </a:p>
          <a:p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908241" y="3940339"/>
            <a:ext cx="7752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Laundry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45439" y="4131003"/>
            <a:ext cx="644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Deck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98486" y="4794392"/>
            <a:ext cx="1019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600" dirty="0">
                <a:solidFill>
                  <a:srgbClr val="000000"/>
                </a:solidFill>
                <a:latin typeface="Calibri" charset="0"/>
              </a:rPr>
              <a:t>Master </a:t>
            </a:r>
          </a:p>
          <a:p>
            <a:pPr fontAlgn="b"/>
            <a:r>
              <a:rPr lang="en-US" sz="1600" dirty="0">
                <a:solidFill>
                  <a:srgbClr val="000000"/>
                </a:solidFill>
                <a:latin typeface="Calibri" charset="0"/>
              </a:rPr>
              <a:t>Bathroom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78967" y="5440696"/>
            <a:ext cx="1769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dirty="0">
                <a:solidFill>
                  <a:srgbClr val="000000"/>
                </a:solidFill>
                <a:latin typeface="Calibri" charset="0"/>
              </a:rPr>
              <a:t>Master Bedroom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32718" y="4222455"/>
            <a:ext cx="1019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600" dirty="0">
                <a:solidFill>
                  <a:srgbClr val="000000"/>
                </a:solidFill>
                <a:latin typeface="Calibri" charset="0"/>
              </a:rPr>
              <a:t>Bathroom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69687" y="5009633"/>
            <a:ext cx="1170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Kids 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43681" y="2123447"/>
            <a:ext cx="7818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Powder </a:t>
            </a:r>
          </a:p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Room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0602" y="4207066"/>
            <a:ext cx="888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Kitchen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1746" y="3399120"/>
            <a:ext cx="1387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Dining 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79240" y="2686048"/>
            <a:ext cx="1324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Living 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87397" y="1754115"/>
            <a:ext cx="8599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Vestibule</a:t>
            </a:r>
          </a:p>
        </p:txBody>
      </p:sp>
      <p:sp>
        <p:nvSpPr>
          <p:cNvPr id="20" name="Oval 19"/>
          <p:cNvSpPr/>
          <p:nvPr/>
        </p:nvSpPr>
        <p:spPr>
          <a:xfrm>
            <a:off x="2565528" y="1695075"/>
            <a:ext cx="881848" cy="400144"/>
          </a:xfrm>
          <a:prstGeom prst="ellipse">
            <a:avLst/>
          </a:prstGeom>
          <a:solidFill>
            <a:srgbClr val="C0000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326511" y="4035829"/>
            <a:ext cx="868460" cy="627649"/>
          </a:xfrm>
          <a:prstGeom prst="ellipse">
            <a:avLst/>
          </a:prstGeom>
          <a:solidFill>
            <a:srgbClr val="92D05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33683" y="3244335"/>
            <a:ext cx="1351480" cy="653276"/>
          </a:xfrm>
          <a:prstGeom prst="ellipse">
            <a:avLst/>
          </a:prstGeom>
          <a:solidFill>
            <a:schemeClr val="accent2">
              <a:lumMod val="60000"/>
              <a:lumOff val="4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005126" y="2412691"/>
            <a:ext cx="1746447" cy="858027"/>
          </a:xfrm>
          <a:prstGeom prst="ellipse">
            <a:avLst/>
          </a:prstGeom>
          <a:solidFill>
            <a:schemeClr val="accent2">
              <a:lumMod val="75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37741" y="2068179"/>
            <a:ext cx="831693" cy="580762"/>
          </a:xfrm>
          <a:prstGeom prst="ellipse">
            <a:avLst/>
          </a:prstGeom>
          <a:solidFill>
            <a:srgbClr val="C000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814070" y="3984657"/>
            <a:ext cx="925432" cy="266403"/>
          </a:xfrm>
          <a:prstGeom prst="ellipse">
            <a:avLst/>
          </a:prstGeom>
          <a:solidFill>
            <a:schemeClr val="accent1">
              <a:lumMod val="40000"/>
              <a:lumOff val="6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869687" y="4894001"/>
            <a:ext cx="1200607" cy="600596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43319" y="4211984"/>
            <a:ext cx="933758" cy="382513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316625" y="4827435"/>
            <a:ext cx="1065891" cy="627649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49278" y="4115014"/>
            <a:ext cx="1351480" cy="627649"/>
          </a:xfrm>
          <a:prstGeom prst="ellipse">
            <a:avLst/>
          </a:prstGeom>
          <a:solidFill>
            <a:schemeClr val="accent4">
              <a:lumMod val="60000"/>
              <a:lumOff val="4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631217" y="5341774"/>
            <a:ext cx="1632317" cy="562337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892270" y="1886673"/>
            <a:ext cx="2345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Legend:</a:t>
            </a:r>
          </a:p>
          <a:p>
            <a:r>
              <a:rPr lang="en-US" dirty="0"/>
              <a:t>Must</a:t>
            </a:r>
          </a:p>
          <a:p>
            <a:r>
              <a:rPr lang="en-US" dirty="0"/>
              <a:t>Should</a:t>
            </a:r>
          </a:p>
          <a:p>
            <a:r>
              <a:rPr lang="en-US" dirty="0"/>
              <a:t>Would be Nice (Could)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732718" y="2326712"/>
            <a:ext cx="2345692" cy="0"/>
          </a:xfrm>
          <a:prstGeom prst="line">
            <a:avLst/>
          </a:prstGeom>
          <a:ln w="952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732718" y="2637223"/>
            <a:ext cx="2345692" cy="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164010" y="2909305"/>
            <a:ext cx="914400" cy="0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23" idx="0"/>
          </p:cNvCxnSpPr>
          <p:nvPr/>
        </p:nvCxnSpPr>
        <p:spPr>
          <a:xfrm flipH="1">
            <a:off x="2878350" y="2095219"/>
            <a:ext cx="38650" cy="317472"/>
          </a:xfrm>
          <a:prstGeom prst="line">
            <a:avLst/>
          </a:prstGeom>
          <a:ln w="952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9" idx="0"/>
          </p:cNvCxnSpPr>
          <p:nvPr/>
        </p:nvCxnSpPr>
        <p:spPr>
          <a:xfrm flipH="1">
            <a:off x="1225018" y="3897611"/>
            <a:ext cx="13473" cy="217403"/>
          </a:xfrm>
          <a:prstGeom prst="line">
            <a:avLst/>
          </a:prstGeom>
          <a:ln w="952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28" idx="3"/>
          </p:cNvCxnSpPr>
          <p:nvPr/>
        </p:nvCxnSpPr>
        <p:spPr>
          <a:xfrm flipV="1">
            <a:off x="4185486" y="5363167"/>
            <a:ext cx="287235" cy="168291"/>
          </a:xfrm>
          <a:prstGeom prst="line">
            <a:avLst/>
          </a:prstGeom>
          <a:ln w="952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20" idx="3"/>
          </p:cNvCxnSpPr>
          <p:nvPr/>
        </p:nvCxnSpPr>
        <p:spPr>
          <a:xfrm flipV="1">
            <a:off x="1669434" y="2036619"/>
            <a:ext cx="1025238" cy="34809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2" idx="6"/>
          </p:cNvCxnSpPr>
          <p:nvPr/>
        </p:nvCxnSpPr>
        <p:spPr>
          <a:xfrm flipV="1">
            <a:off x="2085163" y="3270718"/>
            <a:ext cx="696137" cy="300255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6" idx="7"/>
            <a:endCxn id="27" idx="4"/>
          </p:cNvCxnSpPr>
          <p:nvPr/>
        </p:nvCxnSpPr>
        <p:spPr>
          <a:xfrm flipV="1">
            <a:off x="6894469" y="4594497"/>
            <a:ext cx="315729" cy="387459"/>
          </a:xfrm>
          <a:prstGeom prst="line">
            <a:avLst/>
          </a:prstGeom>
          <a:ln w="952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21" idx="1"/>
          </p:cNvCxnSpPr>
          <p:nvPr/>
        </p:nvCxnSpPr>
        <p:spPr>
          <a:xfrm>
            <a:off x="1983275" y="3728142"/>
            <a:ext cx="470419" cy="399604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21" idx="2"/>
          </p:cNvCxnSpPr>
          <p:nvPr/>
        </p:nvCxnSpPr>
        <p:spPr>
          <a:xfrm flipV="1">
            <a:off x="1869311" y="4349654"/>
            <a:ext cx="457200" cy="79184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27" idx="2"/>
          </p:cNvCxnSpPr>
          <p:nvPr/>
        </p:nvCxnSpPr>
        <p:spPr>
          <a:xfrm>
            <a:off x="5704192" y="4115014"/>
            <a:ext cx="1039127" cy="288227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26" idx="3"/>
          </p:cNvCxnSpPr>
          <p:nvPr/>
        </p:nvCxnSpPr>
        <p:spPr>
          <a:xfrm flipV="1">
            <a:off x="4147653" y="5406642"/>
            <a:ext cx="1897859" cy="329788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21" idx="0"/>
          </p:cNvCxnSpPr>
          <p:nvPr/>
        </p:nvCxnSpPr>
        <p:spPr>
          <a:xfrm flipH="1">
            <a:off x="2760741" y="3267791"/>
            <a:ext cx="175825" cy="768038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936566" y="4636220"/>
            <a:ext cx="383133" cy="718623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465061" y="4231554"/>
            <a:ext cx="705628" cy="750402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28" idx="0"/>
          </p:cNvCxnSpPr>
          <p:nvPr/>
        </p:nvCxnSpPr>
        <p:spPr>
          <a:xfrm flipH="1">
            <a:off x="4849571" y="4245174"/>
            <a:ext cx="258826" cy="582261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25" idx="2"/>
          </p:cNvCxnSpPr>
          <p:nvPr/>
        </p:nvCxnSpPr>
        <p:spPr>
          <a:xfrm flipH="1">
            <a:off x="3769415" y="4117859"/>
            <a:ext cx="1044655" cy="1288783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518967" y="3768452"/>
            <a:ext cx="344581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 a Bubble Diagram using </a:t>
            </a:r>
          </a:p>
          <a:p>
            <a:r>
              <a:rPr lang="en-US" dirty="0"/>
              <a:t>the list of spaces and </a:t>
            </a:r>
          </a:p>
          <a:p>
            <a:r>
              <a:rPr lang="en-US" dirty="0"/>
              <a:t>Adjacency Matrix.</a:t>
            </a:r>
          </a:p>
          <a:p>
            <a:r>
              <a:rPr lang="en-US" dirty="0"/>
              <a:t>Can add color and scale bubbles to</a:t>
            </a:r>
          </a:p>
          <a:p>
            <a:r>
              <a:rPr lang="en-US" dirty="0"/>
              <a:t>Area. </a:t>
            </a:r>
          </a:p>
        </p:txBody>
      </p:sp>
    </p:spTree>
    <p:extLst>
      <p:ext uri="{BB962C8B-B14F-4D97-AF65-F5344CB8AC3E}">
        <p14:creationId xmlns:p14="http://schemas.microsoft.com/office/powerpoint/2010/main" val="1021847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endParaRPr lang="en-US" b="1" i="1" dirty="0"/>
          </a:p>
          <a:p>
            <a:r>
              <a:rPr lang="en-US" i="1" dirty="0"/>
              <a:t>Questions:</a:t>
            </a:r>
          </a:p>
          <a:p>
            <a:endParaRPr lang="en-US" i="1" dirty="0"/>
          </a:p>
          <a:p>
            <a:r>
              <a:rPr lang="en-US" i="1" dirty="0"/>
              <a:t>													</a:t>
            </a:r>
          </a:p>
          <a:p>
            <a:pPr marL="742950" lvl="1" indent="-285750">
              <a:buFontTx/>
              <a:buChar char="-"/>
            </a:pPr>
            <a:r>
              <a:rPr lang="en-US" i="1" dirty="0"/>
              <a:t>What is the use of your space?</a:t>
            </a:r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Who uses this space?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How do you want the occupants to interact?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What level of privacy do you require or separation of public/private?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Is there a need for a service entrance?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Are there site conditions that are important?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Do you envision spatial interconnections within the space </a:t>
            </a:r>
            <a:r>
              <a:rPr lang="mr-IN" i="1" dirty="0"/>
              <a:t>–</a:t>
            </a:r>
            <a:r>
              <a:rPr lang="en-US" i="1" dirty="0"/>
              <a:t>i.e. double height spaces?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22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5" grpId="1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r>
              <a:rPr lang="en-US" b="1" i="1" dirty="0"/>
              <a:t>For this Example: 2 bedroom House</a:t>
            </a:r>
          </a:p>
          <a:p>
            <a:endParaRPr lang="en-US" b="1" i="1" dirty="0"/>
          </a:p>
          <a:p>
            <a:r>
              <a:rPr lang="en-US" i="1" dirty="0"/>
              <a:t>Bubble Diagram</a:t>
            </a:r>
          </a:p>
          <a:p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01995" y="4958621"/>
            <a:ext cx="7752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Laundry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78967" y="5440696"/>
            <a:ext cx="1769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dirty="0">
                <a:solidFill>
                  <a:srgbClr val="000000"/>
                </a:solidFill>
                <a:latin typeface="Calibri" charset="0"/>
              </a:rPr>
              <a:t>Master Bedroom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32718" y="4222455"/>
            <a:ext cx="1019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600" dirty="0">
                <a:solidFill>
                  <a:srgbClr val="000000"/>
                </a:solidFill>
                <a:latin typeface="Calibri" charset="0"/>
              </a:rPr>
              <a:t>Bathroom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69687" y="5009633"/>
            <a:ext cx="1170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Kids 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43681" y="2123447"/>
            <a:ext cx="7818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Powder </a:t>
            </a:r>
          </a:p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Room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0602" y="4207066"/>
            <a:ext cx="888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Kitchen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1746" y="3399120"/>
            <a:ext cx="1387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Dining 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79240" y="2686048"/>
            <a:ext cx="1324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Living 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87397" y="1754115"/>
            <a:ext cx="8599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Vestibule</a:t>
            </a:r>
          </a:p>
        </p:txBody>
      </p:sp>
      <p:sp>
        <p:nvSpPr>
          <p:cNvPr id="20" name="Oval 19"/>
          <p:cNvSpPr/>
          <p:nvPr/>
        </p:nvSpPr>
        <p:spPr>
          <a:xfrm>
            <a:off x="2565528" y="1695075"/>
            <a:ext cx="881848" cy="400144"/>
          </a:xfrm>
          <a:prstGeom prst="ellipse">
            <a:avLst/>
          </a:prstGeom>
          <a:solidFill>
            <a:srgbClr val="C0000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33683" y="3244335"/>
            <a:ext cx="1351480" cy="653276"/>
          </a:xfrm>
          <a:prstGeom prst="ellipse">
            <a:avLst/>
          </a:prstGeom>
          <a:solidFill>
            <a:schemeClr val="accent2">
              <a:lumMod val="60000"/>
              <a:lumOff val="4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005126" y="2412691"/>
            <a:ext cx="1746447" cy="858027"/>
          </a:xfrm>
          <a:prstGeom prst="ellipse">
            <a:avLst/>
          </a:prstGeom>
          <a:solidFill>
            <a:schemeClr val="accent2">
              <a:lumMod val="75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37741" y="2068179"/>
            <a:ext cx="831693" cy="580762"/>
          </a:xfrm>
          <a:prstGeom prst="ellipse">
            <a:avLst/>
          </a:prstGeom>
          <a:solidFill>
            <a:srgbClr val="C000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667936" y="4981956"/>
            <a:ext cx="925432" cy="266403"/>
          </a:xfrm>
          <a:prstGeom prst="ellipse">
            <a:avLst/>
          </a:prstGeom>
          <a:solidFill>
            <a:schemeClr val="accent1">
              <a:lumMod val="40000"/>
              <a:lumOff val="6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869687" y="4894001"/>
            <a:ext cx="1200607" cy="600596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43319" y="4211984"/>
            <a:ext cx="933758" cy="382513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3677896" y="4388087"/>
            <a:ext cx="1090866" cy="639777"/>
            <a:chOff x="3677896" y="4388087"/>
            <a:chExt cx="1090866" cy="639777"/>
          </a:xfrm>
        </p:grpSpPr>
        <p:sp>
          <p:nvSpPr>
            <p:cNvPr id="11" name="Rectangle 10"/>
            <p:cNvSpPr/>
            <p:nvPr/>
          </p:nvSpPr>
          <p:spPr>
            <a:xfrm>
              <a:off x="3749252" y="4388087"/>
              <a:ext cx="101951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n-US" sz="1600" dirty="0">
                  <a:solidFill>
                    <a:srgbClr val="000000"/>
                  </a:solidFill>
                  <a:latin typeface="Calibri" charset="0"/>
                </a:rPr>
                <a:t>Master </a:t>
              </a:r>
            </a:p>
            <a:p>
              <a:pPr fontAlgn="b"/>
              <a:r>
                <a:rPr lang="en-US" sz="1600" dirty="0">
                  <a:solidFill>
                    <a:srgbClr val="000000"/>
                  </a:solidFill>
                  <a:latin typeface="Calibri" charset="0"/>
                </a:rPr>
                <a:t>Bathroom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3677896" y="4400215"/>
              <a:ext cx="1065891" cy="627649"/>
            </a:xfrm>
            <a:prstGeom prst="ellipse">
              <a:avLst/>
            </a:prstGeom>
            <a:solidFill>
              <a:schemeClr val="accent1">
                <a:alpha val="5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Oval 28"/>
          <p:cNvSpPr/>
          <p:nvPr/>
        </p:nvSpPr>
        <p:spPr>
          <a:xfrm>
            <a:off x="549278" y="4115014"/>
            <a:ext cx="1351480" cy="627649"/>
          </a:xfrm>
          <a:prstGeom prst="ellipse">
            <a:avLst/>
          </a:prstGeom>
          <a:solidFill>
            <a:schemeClr val="accent4">
              <a:lumMod val="60000"/>
              <a:lumOff val="4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631217" y="5341774"/>
            <a:ext cx="1632317" cy="562337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892270" y="1886673"/>
            <a:ext cx="2345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Legend:</a:t>
            </a:r>
          </a:p>
          <a:p>
            <a:r>
              <a:rPr lang="en-US" dirty="0"/>
              <a:t>Must</a:t>
            </a:r>
          </a:p>
          <a:p>
            <a:r>
              <a:rPr lang="en-US" dirty="0"/>
              <a:t>Should</a:t>
            </a:r>
          </a:p>
          <a:p>
            <a:r>
              <a:rPr lang="en-US" dirty="0"/>
              <a:t>Would be Nice (Could)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732718" y="2326712"/>
            <a:ext cx="2345692" cy="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732718" y="2637223"/>
            <a:ext cx="2345692" cy="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164010" y="2909305"/>
            <a:ext cx="914400" cy="0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23" idx="0"/>
          </p:cNvCxnSpPr>
          <p:nvPr/>
        </p:nvCxnSpPr>
        <p:spPr>
          <a:xfrm flipH="1">
            <a:off x="2878350" y="2095219"/>
            <a:ext cx="38650" cy="317472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9" idx="0"/>
          </p:cNvCxnSpPr>
          <p:nvPr/>
        </p:nvCxnSpPr>
        <p:spPr>
          <a:xfrm flipH="1">
            <a:off x="1225018" y="3897611"/>
            <a:ext cx="13473" cy="217403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0"/>
            <a:endCxn id="28" idx="3"/>
          </p:cNvCxnSpPr>
          <p:nvPr/>
        </p:nvCxnSpPr>
        <p:spPr>
          <a:xfrm flipV="1">
            <a:off x="3447376" y="4935947"/>
            <a:ext cx="386616" cy="405827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20" idx="3"/>
          </p:cNvCxnSpPr>
          <p:nvPr/>
        </p:nvCxnSpPr>
        <p:spPr>
          <a:xfrm flipV="1">
            <a:off x="1669434" y="2036619"/>
            <a:ext cx="1025238" cy="34809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2" idx="6"/>
          </p:cNvCxnSpPr>
          <p:nvPr/>
        </p:nvCxnSpPr>
        <p:spPr>
          <a:xfrm flipV="1">
            <a:off x="2085163" y="3270718"/>
            <a:ext cx="696137" cy="300255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6" idx="7"/>
            <a:endCxn id="27" idx="4"/>
          </p:cNvCxnSpPr>
          <p:nvPr/>
        </p:nvCxnSpPr>
        <p:spPr>
          <a:xfrm flipV="1">
            <a:off x="6894469" y="4594497"/>
            <a:ext cx="315729" cy="387459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22" idx="5"/>
            <a:endCxn id="47" idx="1"/>
          </p:cNvCxnSpPr>
          <p:nvPr/>
        </p:nvCxnSpPr>
        <p:spPr>
          <a:xfrm>
            <a:off x="1887243" y="3801941"/>
            <a:ext cx="378083" cy="186311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144456" y="4729977"/>
            <a:ext cx="218261" cy="463726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5" idx="7"/>
            <a:endCxn id="27" idx="2"/>
          </p:cNvCxnSpPr>
          <p:nvPr/>
        </p:nvCxnSpPr>
        <p:spPr>
          <a:xfrm flipV="1">
            <a:off x="5457842" y="4403241"/>
            <a:ext cx="1285477" cy="617729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26" idx="3"/>
          </p:cNvCxnSpPr>
          <p:nvPr/>
        </p:nvCxnSpPr>
        <p:spPr>
          <a:xfrm flipV="1">
            <a:off x="4147653" y="5406642"/>
            <a:ext cx="1897859" cy="329788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3" idx="5"/>
          </p:cNvCxnSpPr>
          <p:nvPr/>
        </p:nvCxnSpPr>
        <p:spPr>
          <a:xfrm>
            <a:off x="3495812" y="3145063"/>
            <a:ext cx="214787" cy="159709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48" idx="2"/>
          </p:cNvCxnSpPr>
          <p:nvPr/>
        </p:nvCxnSpPr>
        <p:spPr>
          <a:xfrm>
            <a:off x="3495812" y="5876674"/>
            <a:ext cx="852614" cy="359650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25" idx="6"/>
            <a:endCxn id="26" idx="2"/>
          </p:cNvCxnSpPr>
          <p:nvPr/>
        </p:nvCxnSpPr>
        <p:spPr>
          <a:xfrm>
            <a:off x="5593368" y="5115158"/>
            <a:ext cx="276319" cy="79141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5" idx="1"/>
          </p:cNvCxnSpPr>
          <p:nvPr/>
        </p:nvCxnSpPr>
        <p:spPr>
          <a:xfrm flipH="1" flipV="1">
            <a:off x="4639349" y="4908878"/>
            <a:ext cx="164113" cy="112092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25" idx="3"/>
          </p:cNvCxnSpPr>
          <p:nvPr/>
        </p:nvCxnSpPr>
        <p:spPr>
          <a:xfrm flipH="1">
            <a:off x="4169232" y="5209345"/>
            <a:ext cx="634230" cy="277330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480337" y="3295201"/>
            <a:ext cx="868460" cy="627649"/>
            <a:chOff x="3480337" y="3295201"/>
            <a:chExt cx="868460" cy="627649"/>
          </a:xfrm>
        </p:grpSpPr>
        <p:sp>
          <p:nvSpPr>
            <p:cNvPr id="10" name="Rectangle 9"/>
            <p:cNvSpPr/>
            <p:nvPr/>
          </p:nvSpPr>
          <p:spPr>
            <a:xfrm>
              <a:off x="3610193" y="3426182"/>
              <a:ext cx="6447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n-US">
                  <a:solidFill>
                    <a:srgbClr val="000000"/>
                  </a:solidFill>
                  <a:latin typeface="Calibri" charset="0"/>
                </a:rPr>
                <a:t>Deck</a:t>
              </a:r>
              <a:endParaRPr lang="en-US" dirty="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480337" y="3295201"/>
              <a:ext cx="868460" cy="627649"/>
            </a:xfrm>
            <a:prstGeom prst="ellipse">
              <a:avLst/>
            </a:prstGeom>
            <a:solidFill>
              <a:srgbClr val="92D050">
                <a:alpha val="5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138143" y="3896335"/>
            <a:ext cx="868460" cy="627649"/>
            <a:chOff x="2045279" y="3746500"/>
            <a:chExt cx="868460" cy="627649"/>
          </a:xfrm>
        </p:grpSpPr>
        <p:sp>
          <p:nvSpPr>
            <p:cNvPr id="47" name="Oval 46"/>
            <p:cNvSpPr/>
            <p:nvPr/>
          </p:nvSpPr>
          <p:spPr>
            <a:xfrm>
              <a:off x="2045279" y="3746500"/>
              <a:ext cx="868460" cy="627649"/>
            </a:xfrm>
            <a:prstGeom prst="ellipse">
              <a:avLst/>
            </a:prstGeom>
            <a:solidFill>
              <a:srgbClr val="92D050">
                <a:alpha val="5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112792" y="3906335"/>
              <a:ext cx="6447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n-US" dirty="0">
                  <a:solidFill>
                    <a:srgbClr val="000000"/>
                  </a:solidFill>
                  <a:latin typeface="Calibri" charset="0"/>
                </a:rPr>
                <a:t>Deck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48426" y="5922499"/>
            <a:ext cx="868460" cy="627649"/>
            <a:chOff x="3530026" y="5934575"/>
            <a:chExt cx="868460" cy="627649"/>
          </a:xfrm>
        </p:grpSpPr>
        <p:sp>
          <p:nvSpPr>
            <p:cNvPr id="48" name="Oval 47"/>
            <p:cNvSpPr/>
            <p:nvPr/>
          </p:nvSpPr>
          <p:spPr>
            <a:xfrm>
              <a:off x="3530026" y="5934575"/>
              <a:ext cx="868460" cy="627649"/>
            </a:xfrm>
            <a:prstGeom prst="ellipse">
              <a:avLst/>
            </a:prstGeom>
            <a:solidFill>
              <a:srgbClr val="92D050">
                <a:alpha val="5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575562" y="6061314"/>
              <a:ext cx="6447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n-US" dirty="0">
                  <a:solidFill>
                    <a:srgbClr val="000000"/>
                  </a:solidFill>
                  <a:latin typeface="Calibri" charset="0"/>
                </a:rPr>
                <a:t>Deck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58426" y="5160918"/>
            <a:ext cx="868460" cy="627649"/>
            <a:chOff x="1443279" y="5713470"/>
            <a:chExt cx="868460" cy="627649"/>
          </a:xfrm>
        </p:grpSpPr>
        <p:sp>
          <p:nvSpPr>
            <p:cNvPr id="21" name="Oval 20"/>
            <p:cNvSpPr/>
            <p:nvPr/>
          </p:nvSpPr>
          <p:spPr>
            <a:xfrm>
              <a:off x="1443279" y="5713470"/>
              <a:ext cx="868460" cy="627649"/>
            </a:xfrm>
            <a:prstGeom prst="ellipse">
              <a:avLst/>
            </a:prstGeom>
            <a:solidFill>
              <a:srgbClr val="92D050">
                <a:alpha val="5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547277" y="5863608"/>
              <a:ext cx="6447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n-US" dirty="0">
                  <a:solidFill>
                    <a:srgbClr val="000000"/>
                  </a:solidFill>
                  <a:latin typeface="Calibri" charset="0"/>
                </a:rPr>
                <a:t>Deck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8518967" y="3768452"/>
            <a:ext cx="34087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bubble diagram is more </a:t>
            </a:r>
          </a:p>
          <a:p>
            <a:r>
              <a:rPr lang="en-US" dirty="0"/>
              <a:t>organized. It also shows multiple </a:t>
            </a:r>
          </a:p>
          <a:p>
            <a:r>
              <a:rPr lang="en-US" dirty="0"/>
              <a:t>decks </a:t>
            </a:r>
            <a:r>
              <a:rPr lang="mr-IN" dirty="0"/>
              <a:t>–</a:t>
            </a:r>
            <a:r>
              <a:rPr lang="en-US" dirty="0"/>
              <a:t> possibilities based on site/</a:t>
            </a:r>
          </a:p>
          <a:p>
            <a:r>
              <a:rPr lang="en-US" dirty="0"/>
              <a:t>Client needs and cost.</a:t>
            </a:r>
          </a:p>
        </p:txBody>
      </p:sp>
    </p:spTree>
    <p:extLst>
      <p:ext uri="{BB962C8B-B14F-4D97-AF65-F5344CB8AC3E}">
        <p14:creationId xmlns:p14="http://schemas.microsoft.com/office/powerpoint/2010/main" val="663787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r>
              <a:rPr lang="en-US" b="1" i="1" dirty="0"/>
              <a:t>For this Example: 2 bedroom House</a:t>
            </a:r>
          </a:p>
          <a:p>
            <a:endParaRPr lang="en-US" b="1" i="1" dirty="0"/>
          </a:p>
          <a:p>
            <a:r>
              <a:rPr lang="en-US" i="1" dirty="0"/>
              <a:t>List of Spaces:</a:t>
            </a:r>
          </a:p>
          <a:p>
            <a:endParaRPr lang="en-US" i="1" dirty="0"/>
          </a:p>
          <a:p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09307" y="1825627"/>
          <a:ext cx="10373386" cy="4351334"/>
        </p:xfrm>
        <a:graphic>
          <a:graphicData uri="http://schemas.openxmlformats.org/drawingml/2006/table">
            <a:tbl>
              <a:tblPr/>
              <a:tblGrid>
                <a:gridCol w="1034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2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2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93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159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Addional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Info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Area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Natural Light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Plumbing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Type of Furniture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Use of Space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tiled floors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Bench, closet, hooks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Entry to House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250sf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Sofa, chairs, small table, tv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Formal Area 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150sf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Table+Chairs for 4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Daily eating 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open to Dining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160sf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Cabinets, range, micro,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sink,dw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Daily food prep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Sink/Toilet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Toilet/sink guests/main space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100sf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Twin bed, desk,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dresser,closet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Child bedroom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Tub, Toilet, Sink, storage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 for Child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150sf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Queen bed, dresser, closet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Adult bedroom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Double Sinks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Shower, toilet, sink, storage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Adult bathroom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Gas Line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32sf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BBQ, Small table+chairs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Outdoor space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Gas + Vent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18sf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Washer+Dryer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Stacked washer/dryer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Must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Should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Would be nice</a:t>
                      </a:r>
                    </a:p>
                  </a:txBody>
                  <a:tcPr marL="12468" marR="12468" marT="124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39646" y="3567659"/>
            <a:ext cx="7764905" cy="239843"/>
          </a:xfrm>
          <a:prstGeom prst="rect">
            <a:avLst/>
          </a:prstGeom>
          <a:solidFill>
            <a:srgbClr val="FFFF00">
              <a:alpha val="26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39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r>
              <a:rPr lang="en-US" b="1" i="1" dirty="0"/>
              <a:t>For this Example: 2 bedroom House</a:t>
            </a:r>
          </a:p>
          <a:p>
            <a:endParaRPr lang="en-US" b="1" i="1" dirty="0"/>
          </a:p>
          <a:p>
            <a:r>
              <a:rPr lang="en-US" i="1" dirty="0"/>
              <a:t>Bubble Diagram</a:t>
            </a:r>
          </a:p>
          <a:p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01995" y="4958621"/>
            <a:ext cx="7752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Laundry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78967" y="5440696"/>
            <a:ext cx="1769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dirty="0">
                <a:solidFill>
                  <a:srgbClr val="000000"/>
                </a:solidFill>
                <a:latin typeface="Calibri" charset="0"/>
              </a:rPr>
              <a:t>Master Bedroom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32718" y="4222455"/>
            <a:ext cx="1019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600" dirty="0">
                <a:solidFill>
                  <a:srgbClr val="000000"/>
                </a:solidFill>
                <a:latin typeface="Calibri" charset="0"/>
              </a:rPr>
              <a:t>Bathroom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69687" y="5009633"/>
            <a:ext cx="1170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Kids 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43681" y="2123447"/>
            <a:ext cx="7818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Powder </a:t>
            </a:r>
          </a:p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Room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0602" y="4207066"/>
            <a:ext cx="888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Kitchen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1746" y="3399120"/>
            <a:ext cx="1387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Dining 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79240" y="2686048"/>
            <a:ext cx="1324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Living 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87397" y="1754115"/>
            <a:ext cx="8599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Vestibule</a:t>
            </a:r>
          </a:p>
        </p:txBody>
      </p:sp>
      <p:sp>
        <p:nvSpPr>
          <p:cNvPr id="20" name="Oval 19"/>
          <p:cNvSpPr/>
          <p:nvPr/>
        </p:nvSpPr>
        <p:spPr>
          <a:xfrm>
            <a:off x="2565528" y="1695075"/>
            <a:ext cx="881848" cy="400144"/>
          </a:xfrm>
          <a:prstGeom prst="ellipse">
            <a:avLst/>
          </a:prstGeom>
          <a:solidFill>
            <a:srgbClr val="C0000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4336" y="3244335"/>
            <a:ext cx="1791319" cy="1517336"/>
          </a:xfrm>
          <a:prstGeom prst="ellipse">
            <a:avLst/>
          </a:prstGeom>
          <a:solidFill>
            <a:schemeClr val="accent2">
              <a:lumMod val="60000"/>
              <a:lumOff val="4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005126" y="2412691"/>
            <a:ext cx="1746447" cy="858027"/>
          </a:xfrm>
          <a:prstGeom prst="ellipse">
            <a:avLst/>
          </a:prstGeom>
          <a:solidFill>
            <a:schemeClr val="accent2">
              <a:lumMod val="75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37741" y="2068179"/>
            <a:ext cx="831693" cy="580762"/>
          </a:xfrm>
          <a:prstGeom prst="ellipse">
            <a:avLst/>
          </a:prstGeom>
          <a:solidFill>
            <a:srgbClr val="C000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667936" y="4981956"/>
            <a:ext cx="925432" cy="266403"/>
          </a:xfrm>
          <a:prstGeom prst="ellipse">
            <a:avLst/>
          </a:prstGeom>
          <a:solidFill>
            <a:schemeClr val="accent1">
              <a:lumMod val="40000"/>
              <a:lumOff val="6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869687" y="4894001"/>
            <a:ext cx="1200607" cy="600596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43319" y="4211984"/>
            <a:ext cx="933758" cy="382513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3677896" y="4388087"/>
            <a:ext cx="1090866" cy="639777"/>
            <a:chOff x="3677896" y="4388087"/>
            <a:chExt cx="1090866" cy="639777"/>
          </a:xfrm>
        </p:grpSpPr>
        <p:sp>
          <p:nvSpPr>
            <p:cNvPr id="11" name="Rectangle 10"/>
            <p:cNvSpPr/>
            <p:nvPr/>
          </p:nvSpPr>
          <p:spPr>
            <a:xfrm>
              <a:off x="3749252" y="4388087"/>
              <a:ext cx="101951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n-US" sz="1600" dirty="0">
                  <a:solidFill>
                    <a:srgbClr val="000000"/>
                  </a:solidFill>
                  <a:latin typeface="Calibri" charset="0"/>
                </a:rPr>
                <a:t>Master </a:t>
              </a:r>
            </a:p>
            <a:p>
              <a:pPr fontAlgn="b"/>
              <a:r>
                <a:rPr lang="en-US" sz="1600" dirty="0">
                  <a:solidFill>
                    <a:srgbClr val="000000"/>
                  </a:solidFill>
                  <a:latin typeface="Calibri" charset="0"/>
                </a:rPr>
                <a:t>Bathroom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3677896" y="4400215"/>
              <a:ext cx="1065891" cy="627649"/>
            </a:xfrm>
            <a:prstGeom prst="ellipse">
              <a:avLst/>
            </a:prstGeom>
            <a:solidFill>
              <a:schemeClr val="accent1">
                <a:alpha val="5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Oval 29"/>
          <p:cNvSpPr/>
          <p:nvPr/>
        </p:nvSpPr>
        <p:spPr>
          <a:xfrm>
            <a:off x="2631217" y="5341774"/>
            <a:ext cx="1632317" cy="562337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892270" y="1886673"/>
            <a:ext cx="2345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Legend:</a:t>
            </a:r>
          </a:p>
          <a:p>
            <a:r>
              <a:rPr lang="en-US" dirty="0"/>
              <a:t>Must</a:t>
            </a:r>
          </a:p>
          <a:p>
            <a:r>
              <a:rPr lang="en-US" dirty="0"/>
              <a:t>Should</a:t>
            </a:r>
          </a:p>
          <a:p>
            <a:r>
              <a:rPr lang="en-US" dirty="0"/>
              <a:t>Would be Nice (Could)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732718" y="2326712"/>
            <a:ext cx="2345692" cy="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732718" y="2637223"/>
            <a:ext cx="2345692" cy="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164010" y="2909305"/>
            <a:ext cx="914400" cy="0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23" idx="0"/>
          </p:cNvCxnSpPr>
          <p:nvPr/>
        </p:nvCxnSpPr>
        <p:spPr>
          <a:xfrm flipH="1">
            <a:off x="2878350" y="2095219"/>
            <a:ext cx="38650" cy="317472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0"/>
            <a:endCxn id="28" idx="3"/>
          </p:cNvCxnSpPr>
          <p:nvPr/>
        </p:nvCxnSpPr>
        <p:spPr>
          <a:xfrm flipV="1">
            <a:off x="3447376" y="4935947"/>
            <a:ext cx="386616" cy="405827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20" idx="3"/>
          </p:cNvCxnSpPr>
          <p:nvPr/>
        </p:nvCxnSpPr>
        <p:spPr>
          <a:xfrm flipV="1">
            <a:off x="1669434" y="2036619"/>
            <a:ext cx="1025238" cy="34809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128857" y="3270719"/>
            <a:ext cx="652443" cy="378288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6" idx="7"/>
            <a:endCxn id="27" idx="4"/>
          </p:cNvCxnSpPr>
          <p:nvPr/>
        </p:nvCxnSpPr>
        <p:spPr>
          <a:xfrm flipV="1">
            <a:off x="6894469" y="4594497"/>
            <a:ext cx="315729" cy="387459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47" idx="2"/>
          </p:cNvCxnSpPr>
          <p:nvPr/>
        </p:nvCxnSpPr>
        <p:spPr>
          <a:xfrm>
            <a:off x="2078468" y="4223103"/>
            <a:ext cx="330298" cy="107313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144456" y="4729977"/>
            <a:ext cx="218261" cy="463726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5" idx="7"/>
            <a:endCxn id="27" idx="2"/>
          </p:cNvCxnSpPr>
          <p:nvPr/>
        </p:nvCxnSpPr>
        <p:spPr>
          <a:xfrm flipV="1">
            <a:off x="5457842" y="4403241"/>
            <a:ext cx="1285477" cy="617729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26" idx="3"/>
          </p:cNvCxnSpPr>
          <p:nvPr/>
        </p:nvCxnSpPr>
        <p:spPr>
          <a:xfrm flipV="1">
            <a:off x="4147653" y="5406642"/>
            <a:ext cx="1897859" cy="329788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3" idx="5"/>
          </p:cNvCxnSpPr>
          <p:nvPr/>
        </p:nvCxnSpPr>
        <p:spPr>
          <a:xfrm>
            <a:off x="3495812" y="3145063"/>
            <a:ext cx="214787" cy="159709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48" idx="2"/>
          </p:cNvCxnSpPr>
          <p:nvPr/>
        </p:nvCxnSpPr>
        <p:spPr>
          <a:xfrm>
            <a:off x="3495812" y="5876674"/>
            <a:ext cx="852614" cy="359650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25" idx="6"/>
            <a:endCxn id="26" idx="2"/>
          </p:cNvCxnSpPr>
          <p:nvPr/>
        </p:nvCxnSpPr>
        <p:spPr>
          <a:xfrm>
            <a:off x="5593368" y="5115158"/>
            <a:ext cx="276319" cy="79141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5" idx="1"/>
          </p:cNvCxnSpPr>
          <p:nvPr/>
        </p:nvCxnSpPr>
        <p:spPr>
          <a:xfrm flipH="1" flipV="1">
            <a:off x="4639349" y="4908878"/>
            <a:ext cx="164113" cy="112092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25" idx="3"/>
          </p:cNvCxnSpPr>
          <p:nvPr/>
        </p:nvCxnSpPr>
        <p:spPr>
          <a:xfrm flipH="1">
            <a:off x="4169232" y="5209345"/>
            <a:ext cx="634230" cy="277330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480337" y="3295201"/>
            <a:ext cx="868460" cy="627649"/>
            <a:chOff x="3480337" y="3295201"/>
            <a:chExt cx="868460" cy="627649"/>
          </a:xfrm>
        </p:grpSpPr>
        <p:sp>
          <p:nvSpPr>
            <p:cNvPr id="10" name="Rectangle 9"/>
            <p:cNvSpPr/>
            <p:nvPr/>
          </p:nvSpPr>
          <p:spPr>
            <a:xfrm>
              <a:off x="3610193" y="3426182"/>
              <a:ext cx="6447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n-US">
                  <a:solidFill>
                    <a:srgbClr val="000000"/>
                  </a:solidFill>
                  <a:latin typeface="Calibri" charset="0"/>
                </a:rPr>
                <a:t>Deck</a:t>
              </a:r>
              <a:endParaRPr lang="en-US" dirty="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480337" y="3295201"/>
              <a:ext cx="868460" cy="627649"/>
            </a:xfrm>
            <a:prstGeom prst="ellipse">
              <a:avLst/>
            </a:prstGeom>
            <a:solidFill>
              <a:srgbClr val="92D050">
                <a:alpha val="5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08766" y="4016591"/>
            <a:ext cx="868460" cy="627649"/>
            <a:chOff x="2045279" y="3746500"/>
            <a:chExt cx="868460" cy="627649"/>
          </a:xfrm>
        </p:grpSpPr>
        <p:sp>
          <p:nvSpPr>
            <p:cNvPr id="47" name="Oval 46"/>
            <p:cNvSpPr/>
            <p:nvPr/>
          </p:nvSpPr>
          <p:spPr>
            <a:xfrm>
              <a:off x="2045279" y="3746500"/>
              <a:ext cx="868460" cy="627649"/>
            </a:xfrm>
            <a:prstGeom prst="ellipse">
              <a:avLst/>
            </a:prstGeom>
            <a:solidFill>
              <a:srgbClr val="92D050">
                <a:alpha val="5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112792" y="3906335"/>
              <a:ext cx="6447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n-US" dirty="0">
                  <a:solidFill>
                    <a:srgbClr val="000000"/>
                  </a:solidFill>
                  <a:latin typeface="Calibri" charset="0"/>
                </a:rPr>
                <a:t>Deck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48426" y="5922499"/>
            <a:ext cx="868460" cy="627649"/>
            <a:chOff x="3530026" y="5934575"/>
            <a:chExt cx="868460" cy="627649"/>
          </a:xfrm>
        </p:grpSpPr>
        <p:sp>
          <p:nvSpPr>
            <p:cNvPr id="48" name="Oval 47"/>
            <p:cNvSpPr/>
            <p:nvPr/>
          </p:nvSpPr>
          <p:spPr>
            <a:xfrm>
              <a:off x="3530026" y="5934575"/>
              <a:ext cx="868460" cy="627649"/>
            </a:xfrm>
            <a:prstGeom prst="ellipse">
              <a:avLst/>
            </a:prstGeom>
            <a:solidFill>
              <a:srgbClr val="92D050">
                <a:alpha val="5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575562" y="6061314"/>
              <a:ext cx="6447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n-US" dirty="0">
                  <a:solidFill>
                    <a:srgbClr val="000000"/>
                  </a:solidFill>
                  <a:latin typeface="Calibri" charset="0"/>
                </a:rPr>
                <a:t>Deck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58426" y="5160918"/>
            <a:ext cx="868460" cy="627649"/>
            <a:chOff x="1443279" y="5713470"/>
            <a:chExt cx="868460" cy="627649"/>
          </a:xfrm>
        </p:grpSpPr>
        <p:sp>
          <p:nvSpPr>
            <p:cNvPr id="21" name="Oval 20"/>
            <p:cNvSpPr/>
            <p:nvPr/>
          </p:nvSpPr>
          <p:spPr>
            <a:xfrm>
              <a:off x="1443279" y="5713470"/>
              <a:ext cx="868460" cy="627649"/>
            </a:xfrm>
            <a:prstGeom prst="ellipse">
              <a:avLst/>
            </a:prstGeom>
            <a:solidFill>
              <a:srgbClr val="92D050">
                <a:alpha val="5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547277" y="5863608"/>
              <a:ext cx="6447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n-US" dirty="0">
                  <a:solidFill>
                    <a:srgbClr val="000000"/>
                  </a:solidFill>
                  <a:latin typeface="Calibri" charset="0"/>
                </a:rPr>
                <a:t>Deck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8518967" y="3768452"/>
            <a:ext cx="32903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Connection between kitchen and</a:t>
            </a:r>
          </a:p>
          <a:p>
            <a:r>
              <a:rPr lang="en-US" dirty="0"/>
              <a:t>Dining room </a:t>
            </a:r>
            <a:r>
              <a:rPr lang="mr-IN" dirty="0"/>
              <a:t>–</a:t>
            </a:r>
            <a:r>
              <a:rPr lang="en-US" dirty="0"/>
              <a:t> in one bubble or </a:t>
            </a:r>
          </a:p>
          <a:p>
            <a:r>
              <a:rPr lang="en-US" dirty="0"/>
              <a:t>Two overlapping bubbles.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1362717" y="3795514"/>
            <a:ext cx="0" cy="534902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6387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r>
              <a:rPr lang="en-US" b="1" i="1" dirty="0"/>
              <a:t>For this Example: 2 bedroom House</a:t>
            </a:r>
          </a:p>
          <a:p>
            <a:endParaRPr lang="en-US" b="1" i="1" dirty="0"/>
          </a:p>
          <a:p>
            <a:r>
              <a:rPr lang="en-US" i="1" dirty="0"/>
              <a:t>Bubble Diagram</a:t>
            </a:r>
          </a:p>
          <a:p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01995" y="4958621"/>
            <a:ext cx="7752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Laundry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78967" y="5440696"/>
            <a:ext cx="1769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dirty="0">
                <a:solidFill>
                  <a:srgbClr val="000000"/>
                </a:solidFill>
                <a:latin typeface="Calibri" charset="0"/>
              </a:rPr>
              <a:t>Master Bedroom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32718" y="4222455"/>
            <a:ext cx="1019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600" dirty="0">
                <a:solidFill>
                  <a:srgbClr val="000000"/>
                </a:solidFill>
                <a:latin typeface="Calibri" charset="0"/>
              </a:rPr>
              <a:t>Bathroom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69687" y="5009633"/>
            <a:ext cx="1170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Kids 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43681" y="2123447"/>
            <a:ext cx="7818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Powder </a:t>
            </a:r>
          </a:p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Room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0602" y="4207066"/>
            <a:ext cx="888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Kitchen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1746" y="3399120"/>
            <a:ext cx="1387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Dining 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79240" y="2686048"/>
            <a:ext cx="1324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>
                <a:solidFill>
                  <a:srgbClr val="000000"/>
                </a:solidFill>
                <a:latin typeface="Calibri" charset="0"/>
              </a:rPr>
              <a:t>Living Room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87397" y="1754115"/>
            <a:ext cx="8599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Vestibule</a:t>
            </a:r>
          </a:p>
        </p:txBody>
      </p:sp>
      <p:sp>
        <p:nvSpPr>
          <p:cNvPr id="20" name="Oval 19"/>
          <p:cNvSpPr/>
          <p:nvPr/>
        </p:nvSpPr>
        <p:spPr>
          <a:xfrm>
            <a:off x="2565528" y="1695075"/>
            <a:ext cx="881848" cy="400144"/>
          </a:xfrm>
          <a:prstGeom prst="ellipse">
            <a:avLst/>
          </a:prstGeom>
          <a:solidFill>
            <a:srgbClr val="C0000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005126" y="2412691"/>
            <a:ext cx="1746447" cy="858027"/>
          </a:xfrm>
          <a:prstGeom prst="ellipse">
            <a:avLst/>
          </a:prstGeom>
          <a:solidFill>
            <a:schemeClr val="accent2">
              <a:lumMod val="75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37741" y="2068179"/>
            <a:ext cx="831693" cy="580762"/>
          </a:xfrm>
          <a:prstGeom prst="ellipse">
            <a:avLst/>
          </a:prstGeom>
          <a:solidFill>
            <a:srgbClr val="C000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667936" y="4981956"/>
            <a:ext cx="925432" cy="266403"/>
          </a:xfrm>
          <a:prstGeom prst="ellipse">
            <a:avLst/>
          </a:prstGeom>
          <a:solidFill>
            <a:schemeClr val="accent1">
              <a:lumMod val="40000"/>
              <a:lumOff val="6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869687" y="4894001"/>
            <a:ext cx="1200607" cy="600596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43319" y="4211984"/>
            <a:ext cx="933758" cy="382513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3677896" y="4388087"/>
            <a:ext cx="1090866" cy="639777"/>
            <a:chOff x="3677896" y="4388087"/>
            <a:chExt cx="1090866" cy="639777"/>
          </a:xfrm>
        </p:grpSpPr>
        <p:sp>
          <p:nvSpPr>
            <p:cNvPr id="11" name="Rectangle 10"/>
            <p:cNvSpPr/>
            <p:nvPr/>
          </p:nvSpPr>
          <p:spPr>
            <a:xfrm>
              <a:off x="3749252" y="4388087"/>
              <a:ext cx="101951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n-US" sz="1600" dirty="0">
                  <a:solidFill>
                    <a:srgbClr val="000000"/>
                  </a:solidFill>
                  <a:latin typeface="Calibri" charset="0"/>
                </a:rPr>
                <a:t>Master </a:t>
              </a:r>
            </a:p>
            <a:p>
              <a:pPr fontAlgn="b"/>
              <a:r>
                <a:rPr lang="en-US" sz="1600" dirty="0">
                  <a:solidFill>
                    <a:srgbClr val="000000"/>
                  </a:solidFill>
                  <a:latin typeface="Calibri" charset="0"/>
                </a:rPr>
                <a:t>Bathroom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3677896" y="4400215"/>
              <a:ext cx="1065891" cy="627649"/>
            </a:xfrm>
            <a:prstGeom prst="ellipse">
              <a:avLst/>
            </a:prstGeom>
            <a:solidFill>
              <a:schemeClr val="accent1">
                <a:alpha val="5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Oval 29"/>
          <p:cNvSpPr/>
          <p:nvPr/>
        </p:nvSpPr>
        <p:spPr>
          <a:xfrm>
            <a:off x="2631217" y="5341774"/>
            <a:ext cx="1632317" cy="562337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892270" y="1886673"/>
            <a:ext cx="2345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Legend:</a:t>
            </a:r>
          </a:p>
          <a:p>
            <a:r>
              <a:rPr lang="en-US" dirty="0"/>
              <a:t>Must</a:t>
            </a:r>
          </a:p>
          <a:p>
            <a:r>
              <a:rPr lang="en-US" dirty="0"/>
              <a:t>Should</a:t>
            </a:r>
          </a:p>
          <a:p>
            <a:r>
              <a:rPr lang="en-US" dirty="0"/>
              <a:t>Would be Nice (Could)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732718" y="2326712"/>
            <a:ext cx="2345692" cy="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732718" y="2637223"/>
            <a:ext cx="2345692" cy="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164010" y="2909305"/>
            <a:ext cx="914400" cy="0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23" idx="0"/>
          </p:cNvCxnSpPr>
          <p:nvPr/>
        </p:nvCxnSpPr>
        <p:spPr>
          <a:xfrm flipH="1">
            <a:off x="2878350" y="2095219"/>
            <a:ext cx="38650" cy="317472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0"/>
            <a:endCxn id="28" idx="3"/>
          </p:cNvCxnSpPr>
          <p:nvPr/>
        </p:nvCxnSpPr>
        <p:spPr>
          <a:xfrm flipV="1">
            <a:off x="3447376" y="4935947"/>
            <a:ext cx="386616" cy="405827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20" idx="3"/>
          </p:cNvCxnSpPr>
          <p:nvPr/>
        </p:nvCxnSpPr>
        <p:spPr>
          <a:xfrm flipV="1">
            <a:off x="1669434" y="2036619"/>
            <a:ext cx="1025238" cy="34809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005126" y="3180721"/>
            <a:ext cx="652443" cy="378288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6" idx="7"/>
            <a:endCxn id="27" idx="4"/>
          </p:cNvCxnSpPr>
          <p:nvPr/>
        </p:nvCxnSpPr>
        <p:spPr>
          <a:xfrm flipV="1">
            <a:off x="6894469" y="4594497"/>
            <a:ext cx="315729" cy="387459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9" idx="5"/>
            <a:endCxn id="47" idx="2"/>
          </p:cNvCxnSpPr>
          <p:nvPr/>
        </p:nvCxnSpPr>
        <p:spPr>
          <a:xfrm>
            <a:off x="1887243" y="4024268"/>
            <a:ext cx="521523" cy="306148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144456" y="4729977"/>
            <a:ext cx="218261" cy="463726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5" idx="7"/>
            <a:endCxn id="27" idx="2"/>
          </p:cNvCxnSpPr>
          <p:nvPr/>
        </p:nvCxnSpPr>
        <p:spPr>
          <a:xfrm flipV="1">
            <a:off x="5457842" y="4403241"/>
            <a:ext cx="1285477" cy="617729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26" idx="3"/>
          </p:cNvCxnSpPr>
          <p:nvPr/>
        </p:nvCxnSpPr>
        <p:spPr>
          <a:xfrm flipV="1">
            <a:off x="4147653" y="5406642"/>
            <a:ext cx="1897859" cy="329788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3" idx="5"/>
          </p:cNvCxnSpPr>
          <p:nvPr/>
        </p:nvCxnSpPr>
        <p:spPr>
          <a:xfrm>
            <a:off x="3495812" y="3145063"/>
            <a:ext cx="214787" cy="159709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48" idx="2"/>
          </p:cNvCxnSpPr>
          <p:nvPr/>
        </p:nvCxnSpPr>
        <p:spPr>
          <a:xfrm>
            <a:off x="3495812" y="5876674"/>
            <a:ext cx="852614" cy="359650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25" idx="6"/>
            <a:endCxn id="26" idx="2"/>
          </p:cNvCxnSpPr>
          <p:nvPr/>
        </p:nvCxnSpPr>
        <p:spPr>
          <a:xfrm>
            <a:off x="5593368" y="5115158"/>
            <a:ext cx="276319" cy="79141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5" idx="1"/>
          </p:cNvCxnSpPr>
          <p:nvPr/>
        </p:nvCxnSpPr>
        <p:spPr>
          <a:xfrm flipH="1" flipV="1">
            <a:off x="4639349" y="4908878"/>
            <a:ext cx="164113" cy="112092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25" idx="3"/>
          </p:cNvCxnSpPr>
          <p:nvPr/>
        </p:nvCxnSpPr>
        <p:spPr>
          <a:xfrm flipH="1">
            <a:off x="4169232" y="5209345"/>
            <a:ext cx="634230" cy="277330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480337" y="3295201"/>
            <a:ext cx="868460" cy="627649"/>
            <a:chOff x="3480337" y="3295201"/>
            <a:chExt cx="868460" cy="627649"/>
          </a:xfrm>
        </p:grpSpPr>
        <p:sp>
          <p:nvSpPr>
            <p:cNvPr id="10" name="Rectangle 9"/>
            <p:cNvSpPr/>
            <p:nvPr/>
          </p:nvSpPr>
          <p:spPr>
            <a:xfrm>
              <a:off x="3610193" y="3426182"/>
              <a:ext cx="6447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n-US">
                  <a:solidFill>
                    <a:srgbClr val="000000"/>
                  </a:solidFill>
                  <a:latin typeface="Calibri" charset="0"/>
                </a:rPr>
                <a:t>Deck</a:t>
              </a:r>
              <a:endParaRPr lang="en-US" dirty="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480337" y="3295201"/>
              <a:ext cx="868460" cy="627649"/>
            </a:xfrm>
            <a:prstGeom prst="ellipse">
              <a:avLst/>
            </a:prstGeom>
            <a:solidFill>
              <a:srgbClr val="92D050">
                <a:alpha val="5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08766" y="4016591"/>
            <a:ext cx="868460" cy="627649"/>
            <a:chOff x="2045279" y="3746500"/>
            <a:chExt cx="868460" cy="627649"/>
          </a:xfrm>
        </p:grpSpPr>
        <p:sp>
          <p:nvSpPr>
            <p:cNvPr id="47" name="Oval 46"/>
            <p:cNvSpPr/>
            <p:nvPr/>
          </p:nvSpPr>
          <p:spPr>
            <a:xfrm>
              <a:off x="2045279" y="3746500"/>
              <a:ext cx="868460" cy="627649"/>
            </a:xfrm>
            <a:prstGeom prst="ellipse">
              <a:avLst/>
            </a:prstGeom>
            <a:solidFill>
              <a:srgbClr val="92D050">
                <a:alpha val="5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112792" y="3906335"/>
              <a:ext cx="6447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n-US" dirty="0">
                  <a:solidFill>
                    <a:srgbClr val="000000"/>
                  </a:solidFill>
                  <a:latin typeface="Calibri" charset="0"/>
                </a:rPr>
                <a:t>Deck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48426" y="5922499"/>
            <a:ext cx="868460" cy="627649"/>
            <a:chOff x="3530026" y="5934575"/>
            <a:chExt cx="868460" cy="627649"/>
          </a:xfrm>
        </p:grpSpPr>
        <p:sp>
          <p:nvSpPr>
            <p:cNvPr id="48" name="Oval 47"/>
            <p:cNvSpPr/>
            <p:nvPr/>
          </p:nvSpPr>
          <p:spPr>
            <a:xfrm>
              <a:off x="3530026" y="5934575"/>
              <a:ext cx="868460" cy="627649"/>
            </a:xfrm>
            <a:prstGeom prst="ellipse">
              <a:avLst/>
            </a:prstGeom>
            <a:solidFill>
              <a:srgbClr val="92D050">
                <a:alpha val="5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575562" y="6061314"/>
              <a:ext cx="6447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n-US" dirty="0">
                  <a:solidFill>
                    <a:srgbClr val="000000"/>
                  </a:solidFill>
                  <a:latin typeface="Calibri" charset="0"/>
                </a:rPr>
                <a:t>Deck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58426" y="5160918"/>
            <a:ext cx="868460" cy="627649"/>
            <a:chOff x="1443279" y="5713470"/>
            <a:chExt cx="868460" cy="627649"/>
          </a:xfrm>
        </p:grpSpPr>
        <p:sp>
          <p:nvSpPr>
            <p:cNvPr id="21" name="Oval 20"/>
            <p:cNvSpPr/>
            <p:nvPr/>
          </p:nvSpPr>
          <p:spPr>
            <a:xfrm>
              <a:off x="1443279" y="5713470"/>
              <a:ext cx="868460" cy="627649"/>
            </a:xfrm>
            <a:prstGeom prst="ellipse">
              <a:avLst/>
            </a:prstGeom>
            <a:solidFill>
              <a:srgbClr val="92D050">
                <a:alpha val="5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547277" y="5863608"/>
              <a:ext cx="6447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n-US" dirty="0">
                  <a:solidFill>
                    <a:srgbClr val="000000"/>
                  </a:solidFill>
                  <a:latin typeface="Calibri" charset="0"/>
                </a:rPr>
                <a:t>Deck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8518967" y="3768452"/>
            <a:ext cx="32903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Connection between kitchen and</a:t>
            </a:r>
          </a:p>
          <a:p>
            <a:r>
              <a:rPr lang="en-US" dirty="0"/>
              <a:t>Dining room </a:t>
            </a:r>
            <a:r>
              <a:rPr lang="mr-IN" dirty="0"/>
              <a:t>–</a:t>
            </a:r>
            <a:r>
              <a:rPr lang="en-US" dirty="0"/>
              <a:t> in one bubble or </a:t>
            </a:r>
          </a:p>
          <a:p>
            <a:r>
              <a:rPr lang="en-US"/>
              <a:t>Two overlapping bubbles.</a:t>
            </a:r>
            <a:endParaRPr lang="en-US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1362717" y="3795514"/>
            <a:ext cx="0" cy="534902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733683" y="3137428"/>
            <a:ext cx="1351480" cy="1038998"/>
          </a:xfrm>
          <a:prstGeom prst="ellipse">
            <a:avLst/>
          </a:prstGeom>
          <a:solidFill>
            <a:schemeClr val="accent2">
              <a:lumMod val="60000"/>
              <a:lumOff val="4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49278" y="3841476"/>
            <a:ext cx="1351480" cy="901187"/>
          </a:xfrm>
          <a:prstGeom prst="ellipse">
            <a:avLst/>
          </a:prstGeom>
          <a:solidFill>
            <a:schemeClr val="accent4">
              <a:lumMod val="60000"/>
              <a:lumOff val="4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3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endParaRPr lang="en-US" b="1" i="1" dirty="0"/>
          </a:p>
          <a:p>
            <a:r>
              <a:rPr lang="en-US" i="1" dirty="0"/>
              <a:t>Questions:</a:t>
            </a:r>
          </a:p>
          <a:p>
            <a:endParaRPr lang="en-US" i="1" dirty="0"/>
          </a:p>
          <a:p>
            <a:endParaRPr lang="en-US" i="1" dirty="0"/>
          </a:p>
          <a:p>
            <a:pPr marL="285750" indent="-285750">
              <a:buFontTx/>
              <a:buChar char="-"/>
            </a:pPr>
            <a:r>
              <a:rPr lang="en-US" i="1" dirty="0"/>
              <a:t>How do you enter your space?</a:t>
            </a:r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Is there some sort of security point?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Does there need to be a waiting area?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Can people move freely through your space?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What spaces are connected to the entry?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Will many people be in the entry area at once?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Is there deliveries being made through this entrance?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7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5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endParaRPr lang="en-US" b="1" i="1" dirty="0"/>
          </a:p>
          <a:p>
            <a:r>
              <a:rPr lang="en-US" i="1" dirty="0"/>
              <a:t>Questions:</a:t>
            </a:r>
          </a:p>
          <a:p>
            <a:endParaRPr lang="en-US" i="1" dirty="0"/>
          </a:p>
          <a:p>
            <a:endParaRPr lang="en-US" i="1" dirty="0"/>
          </a:p>
          <a:p>
            <a:pPr marL="285750" indent="-285750">
              <a:buFontTx/>
              <a:buChar char="-"/>
            </a:pPr>
            <a:r>
              <a:rPr lang="en-US" i="1" dirty="0"/>
              <a:t>What are the spaces that you need?</a:t>
            </a:r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Who uses this space?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What type of furniture is in this space?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What space does it need to be next to?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Is this open to the public?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Does it need natural light?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Does it need plumbing? Or any other special requirements?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03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5" grpId="1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endParaRPr lang="en-US" b="1" i="1" dirty="0"/>
          </a:p>
          <a:p>
            <a:r>
              <a:rPr lang="en-US" i="1" dirty="0"/>
              <a:t>List of Spaces</a:t>
            </a:r>
          </a:p>
          <a:p>
            <a:endParaRPr lang="en-US" i="1" dirty="0"/>
          </a:p>
          <a:p>
            <a:endParaRPr lang="en-US" i="1" dirty="0"/>
          </a:p>
          <a:p>
            <a:pPr marL="285750" indent="-285750">
              <a:buFontTx/>
              <a:buChar char="-"/>
            </a:pPr>
            <a:r>
              <a:rPr lang="en-US" i="1" dirty="0"/>
              <a:t>Once you have an inventory of the different spaces, then adjacencies must be determined.</a:t>
            </a:r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Some spaces can only function if it is next to or connected to a certain space.                                               I.e. kitchen and dining room = MUST 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Some spaces should be near one another. = SHOULD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Some spaces would benefit if it was near a certain space = COULD (Would be nice)</a:t>
            </a:r>
          </a:p>
          <a:p>
            <a:pPr marL="742950" lvl="1" indent="-285750">
              <a:buFontTx/>
              <a:buChar char="-"/>
            </a:pPr>
            <a:endParaRPr lang="en-US" i="1" dirty="0"/>
          </a:p>
          <a:p>
            <a:pPr marL="742950" lvl="1" indent="-285750">
              <a:buFontTx/>
              <a:buChar char="-"/>
            </a:pPr>
            <a:r>
              <a:rPr lang="en-US" i="1" dirty="0"/>
              <a:t>-Other spaces have no adjacency requirements. </a:t>
            </a:r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4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5" grpId="1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r>
              <a:rPr lang="en-US" b="1" i="1" dirty="0"/>
              <a:t>For this Example: 2 bedroom House</a:t>
            </a:r>
          </a:p>
          <a:p>
            <a:endParaRPr lang="en-US" b="1" i="1" dirty="0"/>
          </a:p>
          <a:p>
            <a:r>
              <a:rPr lang="en-US" i="1" dirty="0"/>
              <a:t>List of Spaces:</a:t>
            </a:r>
          </a:p>
          <a:p>
            <a:endParaRPr lang="en-US" i="1" dirty="0"/>
          </a:p>
          <a:p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032328"/>
              </p:ext>
            </p:extLst>
          </p:nvPr>
        </p:nvGraphicFramePr>
        <p:xfrm>
          <a:off x="3924302" y="1854994"/>
          <a:ext cx="4814582" cy="4292600"/>
        </p:xfrm>
        <a:graphic>
          <a:graphicData uri="http://schemas.openxmlformats.org/drawingml/2006/table">
            <a:tbl>
              <a:tblPr/>
              <a:tblGrid>
                <a:gridCol w="1416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8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8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8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65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40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51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98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8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700" marR="12700" marT="1270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700" marR="12700" marT="1270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700" marR="12700" marT="1270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700" marR="12700" marT="1270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700" marR="12700" marT="1270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700" marR="12700" marT="1270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700" marR="12700" marT="1270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700" marR="12700" marT="1270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700" marR="12700" marT="1270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700" marR="12700" marT="1270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700" marR="12700" marT="1270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Should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Would be nice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A197A43-196A-F744-A144-4DE687A36199}"/>
              </a:ext>
            </a:extLst>
          </p:cNvPr>
          <p:cNvSpPr txBox="1"/>
          <p:nvPr/>
        </p:nvSpPr>
        <p:spPr>
          <a:xfrm>
            <a:off x="10309860" y="5406390"/>
            <a:ext cx="64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Poll1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E225A62-0B3F-3448-B539-FFF9851A1593}"/>
              </a:ext>
            </a:extLst>
          </p:cNvPr>
          <p:cNvCxnSpPr>
            <a:cxnSpLocks/>
          </p:cNvCxnSpPr>
          <p:nvPr/>
        </p:nvCxnSpPr>
        <p:spPr>
          <a:xfrm>
            <a:off x="5463540" y="491318"/>
            <a:ext cx="0" cy="109728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C563C59-0186-D848-86D3-F7AD074D98CB}"/>
              </a:ext>
            </a:extLst>
          </p:cNvPr>
          <p:cNvCxnSpPr>
            <a:cxnSpLocks/>
          </p:cNvCxnSpPr>
          <p:nvPr/>
        </p:nvCxnSpPr>
        <p:spPr>
          <a:xfrm>
            <a:off x="2743200" y="3200400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229DEED-0FA2-0741-A167-67A996BD9FB9}"/>
              </a:ext>
            </a:extLst>
          </p:cNvPr>
          <p:cNvCxnSpPr>
            <a:cxnSpLocks/>
          </p:cNvCxnSpPr>
          <p:nvPr/>
        </p:nvCxnSpPr>
        <p:spPr>
          <a:xfrm>
            <a:off x="2745105" y="3429000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35CA275-D1EB-2444-A6DA-A906BDDCFB54}"/>
              </a:ext>
            </a:extLst>
          </p:cNvPr>
          <p:cNvCxnSpPr>
            <a:cxnSpLocks/>
          </p:cNvCxnSpPr>
          <p:nvPr/>
        </p:nvCxnSpPr>
        <p:spPr>
          <a:xfrm>
            <a:off x="2745105" y="3642360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F02777A-5E45-DB43-AE07-CC49D9E9CCDD}"/>
              </a:ext>
            </a:extLst>
          </p:cNvPr>
          <p:cNvCxnSpPr>
            <a:cxnSpLocks/>
          </p:cNvCxnSpPr>
          <p:nvPr/>
        </p:nvCxnSpPr>
        <p:spPr>
          <a:xfrm>
            <a:off x="2745105" y="5040630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71C1570-7004-BE47-A604-DECEEE2BC183}"/>
              </a:ext>
            </a:extLst>
          </p:cNvPr>
          <p:cNvCxnSpPr>
            <a:cxnSpLocks/>
          </p:cNvCxnSpPr>
          <p:nvPr/>
        </p:nvCxnSpPr>
        <p:spPr>
          <a:xfrm>
            <a:off x="2745105" y="3821430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F0DAD9E-EE40-DD4E-BD15-EB40127FBD9B}"/>
              </a:ext>
            </a:extLst>
          </p:cNvPr>
          <p:cNvCxnSpPr>
            <a:cxnSpLocks/>
          </p:cNvCxnSpPr>
          <p:nvPr/>
        </p:nvCxnSpPr>
        <p:spPr>
          <a:xfrm>
            <a:off x="2745105" y="4034790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8CEF20C-8E1E-114D-BBDD-2C5FD57A36F8}"/>
              </a:ext>
            </a:extLst>
          </p:cNvPr>
          <p:cNvCxnSpPr>
            <a:cxnSpLocks/>
          </p:cNvCxnSpPr>
          <p:nvPr/>
        </p:nvCxnSpPr>
        <p:spPr>
          <a:xfrm>
            <a:off x="2747010" y="4221480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59D9D4E-0E94-B648-9208-90C01E4ADAB6}"/>
              </a:ext>
            </a:extLst>
          </p:cNvPr>
          <p:cNvCxnSpPr>
            <a:cxnSpLocks/>
          </p:cNvCxnSpPr>
          <p:nvPr/>
        </p:nvCxnSpPr>
        <p:spPr>
          <a:xfrm>
            <a:off x="2747010" y="4442460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A747A96-A685-2D45-B875-9594035A70F9}"/>
              </a:ext>
            </a:extLst>
          </p:cNvPr>
          <p:cNvCxnSpPr>
            <a:cxnSpLocks/>
          </p:cNvCxnSpPr>
          <p:nvPr/>
        </p:nvCxnSpPr>
        <p:spPr>
          <a:xfrm>
            <a:off x="2749401" y="4629150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2E7EF32-78EA-4A44-82F4-0B08E7282773}"/>
              </a:ext>
            </a:extLst>
          </p:cNvPr>
          <p:cNvCxnSpPr>
            <a:cxnSpLocks/>
          </p:cNvCxnSpPr>
          <p:nvPr/>
        </p:nvCxnSpPr>
        <p:spPr>
          <a:xfrm>
            <a:off x="2745105" y="4842510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ECD710C-2F0F-6C40-B75B-40B78F3E434E}"/>
              </a:ext>
            </a:extLst>
          </p:cNvPr>
          <p:cNvCxnSpPr>
            <a:cxnSpLocks/>
          </p:cNvCxnSpPr>
          <p:nvPr/>
        </p:nvCxnSpPr>
        <p:spPr>
          <a:xfrm>
            <a:off x="2830653" y="2989936"/>
            <a:ext cx="990777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DED7DE0-D330-8D4A-A512-44833350BB31}"/>
              </a:ext>
            </a:extLst>
          </p:cNvPr>
          <p:cNvCxnSpPr>
            <a:cxnSpLocks/>
          </p:cNvCxnSpPr>
          <p:nvPr/>
        </p:nvCxnSpPr>
        <p:spPr>
          <a:xfrm rot="5400000">
            <a:off x="7997723" y="1106366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CD315B8-8DF5-7E43-9114-57FA266CC51A}"/>
              </a:ext>
            </a:extLst>
          </p:cNvPr>
          <p:cNvCxnSpPr>
            <a:cxnSpLocks/>
          </p:cNvCxnSpPr>
          <p:nvPr/>
        </p:nvCxnSpPr>
        <p:spPr>
          <a:xfrm rot="5400000">
            <a:off x="7723407" y="1108271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8849010-52DA-3E4C-BBA2-94B6A445E0B5}"/>
              </a:ext>
            </a:extLst>
          </p:cNvPr>
          <p:cNvCxnSpPr>
            <a:cxnSpLocks/>
          </p:cNvCxnSpPr>
          <p:nvPr/>
        </p:nvCxnSpPr>
        <p:spPr>
          <a:xfrm rot="5400000">
            <a:off x="7399018" y="1108271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B0CDFA3-1A39-6649-8228-44ABC77CB05F}"/>
              </a:ext>
            </a:extLst>
          </p:cNvPr>
          <p:cNvCxnSpPr>
            <a:cxnSpLocks/>
          </p:cNvCxnSpPr>
          <p:nvPr/>
        </p:nvCxnSpPr>
        <p:spPr>
          <a:xfrm rot="5400000">
            <a:off x="5282294" y="1108271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767042E-7A54-A748-B854-29039C894B49}"/>
              </a:ext>
            </a:extLst>
          </p:cNvPr>
          <p:cNvCxnSpPr>
            <a:cxnSpLocks/>
          </p:cNvCxnSpPr>
          <p:nvPr/>
        </p:nvCxnSpPr>
        <p:spPr>
          <a:xfrm rot="5400000">
            <a:off x="7037067" y="1108271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A2F7E36-D4F3-194E-87DB-E6948D3CE601}"/>
              </a:ext>
            </a:extLst>
          </p:cNvPr>
          <p:cNvCxnSpPr>
            <a:cxnSpLocks/>
          </p:cNvCxnSpPr>
          <p:nvPr/>
        </p:nvCxnSpPr>
        <p:spPr>
          <a:xfrm rot="5400000">
            <a:off x="6758384" y="1108271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21015AD-BECF-BF4A-8D8A-143648CD3AEB}"/>
              </a:ext>
            </a:extLst>
          </p:cNvPr>
          <p:cNvCxnSpPr>
            <a:cxnSpLocks/>
          </p:cNvCxnSpPr>
          <p:nvPr/>
        </p:nvCxnSpPr>
        <p:spPr>
          <a:xfrm rot="5400000">
            <a:off x="6506390" y="1110176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FD89ABF-F6B7-C141-8229-481BB319D097}"/>
              </a:ext>
            </a:extLst>
          </p:cNvPr>
          <p:cNvCxnSpPr>
            <a:cxnSpLocks/>
          </p:cNvCxnSpPr>
          <p:nvPr/>
        </p:nvCxnSpPr>
        <p:spPr>
          <a:xfrm rot="5400000">
            <a:off x="6193973" y="1110176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DEC656B-1369-F44D-A306-C19502981836}"/>
              </a:ext>
            </a:extLst>
          </p:cNvPr>
          <p:cNvCxnSpPr>
            <a:cxnSpLocks/>
          </p:cNvCxnSpPr>
          <p:nvPr/>
        </p:nvCxnSpPr>
        <p:spPr>
          <a:xfrm rot="5400000">
            <a:off x="5870117" y="1112567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24BB328-70EB-ED4C-BF19-648E45964ACF}"/>
              </a:ext>
            </a:extLst>
          </p:cNvPr>
          <p:cNvCxnSpPr>
            <a:cxnSpLocks/>
          </p:cNvCxnSpPr>
          <p:nvPr/>
        </p:nvCxnSpPr>
        <p:spPr>
          <a:xfrm rot="5400000">
            <a:off x="5584915" y="1108271"/>
            <a:ext cx="10782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52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r>
              <a:rPr lang="en-US" b="1" i="1" dirty="0"/>
              <a:t>For this Example: 2 bedroom House</a:t>
            </a:r>
          </a:p>
          <a:p>
            <a:endParaRPr lang="en-US" b="1" i="1" dirty="0"/>
          </a:p>
          <a:p>
            <a:r>
              <a:rPr lang="en-US" i="1" dirty="0"/>
              <a:t>List of Spaces:</a:t>
            </a:r>
          </a:p>
          <a:p>
            <a:endParaRPr lang="en-US" i="1" dirty="0"/>
          </a:p>
          <a:p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82673" y="1825627"/>
          <a:ext cx="4226654" cy="4351333"/>
        </p:xfrm>
        <a:graphic>
          <a:graphicData uri="http://schemas.openxmlformats.org/drawingml/2006/table">
            <a:tbl>
              <a:tblPr/>
              <a:tblGrid>
                <a:gridCol w="120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59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Must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Should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Would be nice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D70D7CF-4359-F246-B503-4310E1F250A1}"/>
              </a:ext>
            </a:extLst>
          </p:cNvPr>
          <p:cNvSpPr txBox="1"/>
          <p:nvPr/>
        </p:nvSpPr>
        <p:spPr>
          <a:xfrm>
            <a:off x="10584180" y="5509260"/>
            <a:ext cx="64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Poll2</a:t>
            </a:r>
          </a:p>
        </p:txBody>
      </p:sp>
    </p:spTree>
    <p:extLst>
      <p:ext uri="{BB962C8B-B14F-4D97-AF65-F5344CB8AC3E}">
        <p14:creationId xmlns:p14="http://schemas.microsoft.com/office/powerpoint/2010/main" val="1671875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r>
              <a:rPr lang="en-US" b="1" i="1" dirty="0"/>
              <a:t>For this Example: 2 bedroom House</a:t>
            </a:r>
          </a:p>
          <a:p>
            <a:endParaRPr lang="en-US" b="1" i="1" dirty="0"/>
          </a:p>
          <a:p>
            <a:r>
              <a:rPr lang="en-US" i="1" dirty="0"/>
              <a:t>List of Spaces:</a:t>
            </a:r>
          </a:p>
          <a:p>
            <a:endParaRPr lang="en-US" i="1" dirty="0"/>
          </a:p>
          <a:p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82673" y="1825627"/>
          <a:ext cx="4226654" cy="4351333"/>
        </p:xfrm>
        <a:graphic>
          <a:graphicData uri="http://schemas.openxmlformats.org/drawingml/2006/table">
            <a:tbl>
              <a:tblPr/>
              <a:tblGrid>
                <a:gridCol w="120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59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Must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Should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Would be nice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A2171A0-5324-074A-BF8F-828DEC80E23D}"/>
              </a:ext>
            </a:extLst>
          </p:cNvPr>
          <p:cNvSpPr txBox="1"/>
          <p:nvPr/>
        </p:nvSpPr>
        <p:spPr>
          <a:xfrm>
            <a:off x="9704070" y="4903470"/>
            <a:ext cx="875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Poll3+4</a:t>
            </a:r>
          </a:p>
        </p:txBody>
      </p:sp>
    </p:spTree>
    <p:extLst>
      <p:ext uri="{BB962C8B-B14F-4D97-AF65-F5344CB8AC3E}">
        <p14:creationId xmlns:p14="http://schemas.microsoft.com/office/powerpoint/2010/main" val="1446534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300" y="6300788"/>
            <a:ext cx="9144000" cy="328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ARCH 3512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337" y="6300788"/>
            <a:ext cx="9144000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491319"/>
            <a:ext cx="107134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Programming </a:t>
            </a:r>
          </a:p>
          <a:p>
            <a:r>
              <a:rPr lang="en-US" b="1" i="1" dirty="0"/>
              <a:t>For this Example: 2 bedroom House</a:t>
            </a:r>
          </a:p>
          <a:p>
            <a:endParaRPr lang="en-US" b="1" i="1" dirty="0"/>
          </a:p>
          <a:p>
            <a:r>
              <a:rPr lang="en-US" i="1" dirty="0"/>
              <a:t>List of Spaces:</a:t>
            </a:r>
          </a:p>
          <a:p>
            <a:endParaRPr lang="en-US" i="1" dirty="0"/>
          </a:p>
          <a:p>
            <a:endParaRPr lang="en-US" i="1" dirty="0"/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82673" y="1825627"/>
          <a:ext cx="4226654" cy="4351333"/>
        </p:xfrm>
        <a:graphic>
          <a:graphicData uri="http://schemas.openxmlformats.org/drawingml/2006/table">
            <a:tbl>
              <a:tblPr/>
              <a:tblGrid>
                <a:gridCol w="120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42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59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Vestibule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Living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Dining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Kitchen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Powder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Kids 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Bathroom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Bedroom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Master Bathroom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Deck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Laundry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Must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Should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Would be nice</a:t>
                      </a:r>
                    </a:p>
                  </a:txBody>
                  <a:tcPr marL="12468" marR="12468" marT="12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468" marR="12468" marT="1246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461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3149</Words>
  <Application>Microsoft Macintosh PowerPoint</Application>
  <PresentationFormat>Widescreen</PresentationFormat>
  <Paragraphs>2264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Jill Bouratoglou</cp:lastModifiedBy>
  <cp:revision>39</cp:revision>
  <dcterms:created xsi:type="dcterms:W3CDTF">2019-08-13T00:09:44Z</dcterms:created>
  <dcterms:modified xsi:type="dcterms:W3CDTF">2020-09-21T21:46:16Z</dcterms:modified>
</cp:coreProperties>
</file>