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66" r:id="rId4"/>
    <p:sldId id="260" r:id="rId5"/>
    <p:sldId id="261" r:id="rId6"/>
    <p:sldId id="26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C50E-C8DA-4502-A074-78EC70CA743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52EC8-6834-4C91-B409-ADB646F8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1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2d4114b50_0_164:notes"/>
          <p:cNvSpPr txBox="1">
            <a:spLocks noGrp="1"/>
          </p:cNvSpPr>
          <p:nvPr>
            <p:ph type="body" idx="1"/>
          </p:nvPr>
        </p:nvSpPr>
        <p:spPr>
          <a:xfrm>
            <a:off x="915293" y="4343702"/>
            <a:ext cx="50274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2d4114b5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1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2d4114b50_0_164:notes"/>
          <p:cNvSpPr txBox="1">
            <a:spLocks noGrp="1"/>
          </p:cNvSpPr>
          <p:nvPr>
            <p:ph type="body" idx="1"/>
          </p:nvPr>
        </p:nvSpPr>
        <p:spPr>
          <a:xfrm>
            <a:off x="915293" y="4343702"/>
            <a:ext cx="50274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2d4114b5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2d4114b50_0_170:notes"/>
          <p:cNvSpPr txBox="1">
            <a:spLocks noGrp="1"/>
          </p:cNvSpPr>
          <p:nvPr>
            <p:ph type="body" idx="1"/>
          </p:nvPr>
        </p:nvSpPr>
        <p:spPr>
          <a:xfrm>
            <a:off x="915293" y="4343702"/>
            <a:ext cx="50274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52d4114b5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2d4114b50_0_170:notes"/>
          <p:cNvSpPr txBox="1">
            <a:spLocks noGrp="1"/>
          </p:cNvSpPr>
          <p:nvPr>
            <p:ph type="body" idx="1"/>
          </p:nvPr>
        </p:nvSpPr>
        <p:spPr>
          <a:xfrm>
            <a:off x="915293" y="4343702"/>
            <a:ext cx="50274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52d4114b5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12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2d4114b50_0_164:notes"/>
          <p:cNvSpPr txBox="1">
            <a:spLocks noGrp="1"/>
          </p:cNvSpPr>
          <p:nvPr>
            <p:ph type="body" idx="1"/>
          </p:nvPr>
        </p:nvSpPr>
        <p:spPr>
          <a:xfrm>
            <a:off x="915293" y="4343702"/>
            <a:ext cx="50274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2d4114b5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9BFB-0952-4E4C-A95F-54DDB79BB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CF9D2-CCB2-45D4-91F1-56BD4CB44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F15-96AE-4838-B133-DB755ABD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AD4A-595C-4D31-BF4D-55E27C81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AA3F-2E97-43FA-9A6F-B5E6E68D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BAB2-3B8E-4C43-8BD7-A2E07454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48B05-E052-41D4-B94D-6A01928B9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FA88-7B08-4467-8E55-D2628DD2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9AD6-B2F6-4ADD-9C7A-562891F9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6F97A-9013-450C-887D-13925F5B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02953-0CBA-4CDB-9C50-D1083626B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437F8-D837-4024-A750-88B2968A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6DB4-0AB7-492C-88D9-20744970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2452-4B38-41AB-A85B-63001369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E0ADC-C058-43C3-9F0F-D3EE4B99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78A22E"/>
              </a:buClr>
              <a:buSzPts val="3200"/>
              <a:buFont typeface="Calibri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78A22E"/>
              </a:buClr>
              <a:buSzPts val="2800"/>
              <a:buFont typeface="Calibri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937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681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5892800" y="11430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193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719150" y="1394688"/>
            <a:ext cx="4983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2131150" y="-1246912"/>
            <a:ext cx="49833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76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 rot="5400000">
            <a:off x="3733800" y="-19812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969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8A22E"/>
              </a:buClr>
              <a:buSzPts val="3200"/>
              <a:buFont typeface="Calibri"/>
              <a:buNone/>
              <a:defRPr sz="3200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8A22E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rgbClr val="78A22E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78A22E"/>
              </a:buClr>
              <a:buSzPts val="1000"/>
              <a:buFont typeface="Calibri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624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2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78A22E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78A22E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2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rgbClr val="78A22E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78A22E"/>
              </a:buClr>
              <a:buSzPts val="1000"/>
              <a:buFont typeface="Calibri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rgbClr val="78A22E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070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A7AD-7CF3-484B-92E9-44C2EB0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25BE-8A70-4A18-B82E-008CA5C5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A943B-3958-47C8-B6C1-31E584F5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9706-FF06-43B3-A293-1B3B7E34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42EB9-6D75-4029-B3B9-D042C0FC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4184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602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963084" y="4406904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78A22E"/>
              </a:buClr>
              <a:buSzPts val="1600"/>
              <a:buFont typeface="Calibri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78A22E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30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AD0-5B60-45F3-94C2-5958B98F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60B04-6381-407B-8A21-C3AE84D2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024B4-7C5D-406C-934C-842E344A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7ECC-EA8D-4742-B570-CEEB0408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61B2-B7CA-49DA-BB27-87695F60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D8C-D60E-410A-BC1B-2C400D47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4D7D8-B0D6-4D7E-BCD3-5ED7C33D3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D6F50-7B3E-46F4-A3E2-D32D55C2B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BBEC-CE6C-4C33-A9FA-3817B3B7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FEBE-5A10-4E3C-ADC1-35793431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E4844-518D-449A-B192-80839187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7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EE14-B3E6-4EA4-AE43-1540D307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826E-2712-483E-A8F4-2E88BF937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C8D2D-DCCB-460E-8982-4101E06E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E4425-4F07-45DE-89B5-9526FC283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1B141-54E2-4FD8-BA0F-0908F313A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C634A-90F6-4AD9-B525-833E4B01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85FCA-8BAC-449F-956D-FAADE27C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D9A7E-8E4E-4F4A-8324-49AE6BAD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D839-CE5A-49A9-81B8-485A4BD6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1A956-75E2-44C0-921A-85DF42D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13777-855E-4849-9195-0834400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8B82-80FF-4C10-A5C5-35649A6D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493E2-79E0-4046-889F-BA450BFF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499A5-8A28-455E-B904-749CC85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1BB83-9700-4D4B-A6D6-D27ADED7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B580-EF5A-443E-8069-670E3949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2C10-3B95-49FD-80CB-7E2139CD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80FB9-06A2-4768-9B4D-A9376695E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6D0-EA04-4245-981C-CFD6D37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E7180-6B01-452A-8499-18C3ACDE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BDAD-AD34-4D4C-8818-663A4876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5C9E-35D9-452B-A093-FC123EE9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5638F-040D-4665-8F36-C673ACAE6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28C21-B824-4639-A670-D9606810D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454CE-04E7-4C66-A69B-43092F05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19DD6-A08A-4E1C-805C-9A6C2600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2BCE0-9855-4835-B6A2-C5FC0257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7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9C446-F5EB-43C6-8E07-C498241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8FE9F-B372-42A2-80AA-899096BAF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67213-7524-4D1B-8D2F-17FD7B75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0E51-9931-4C4C-BF2E-A5D7EDEA5E6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924E-1F4C-4EFB-AF13-75B6B988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D2027-A554-4181-91EC-9F6CF7DDE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F44C-2564-4990-9309-80225609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8A22E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8A22E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8A22E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8A22E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78A22E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78A2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0" y="91281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78A22E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6" name="Google Shape;56;p13" descr="ULI_bar_3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175"/>
            <a:ext cx="12192000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ULI_bar_3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711826"/>
            <a:ext cx="12192000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ULI_mark_logotype_37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2167" y="6096000"/>
            <a:ext cx="2133599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16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133B04A-1CDA-4BBD-8B8F-9B2E39C4E0D8}"/>
              </a:ext>
            </a:extLst>
          </p:cNvPr>
          <p:cNvSpPr txBox="1">
            <a:spLocks/>
          </p:cNvSpPr>
          <p:nvPr/>
        </p:nvSpPr>
        <p:spPr>
          <a:xfrm>
            <a:off x="2173613" y="4000500"/>
            <a:ext cx="742508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Tenant List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473E2-0515-402D-AD3D-7361A70F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89" y="2066139"/>
            <a:ext cx="6664822" cy="13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1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46;p27">
            <a:extLst>
              <a:ext uri="{FF2B5EF4-FFF2-40B4-BE49-F238E27FC236}">
                <a16:creationId xmlns:a16="http://schemas.microsoft.com/office/drawing/2014/main" id="{D4936804-8581-411C-99B8-6BEA24399700}"/>
              </a:ext>
            </a:extLst>
          </p:cNvPr>
          <p:cNvSpPr txBox="1">
            <a:spLocks/>
          </p:cNvSpPr>
          <p:nvPr/>
        </p:nvSpPr>
        <p:spPr>
          <a:xfrm>
            <a:off x="1981200" y="421239"/>
            <a:ext cx="10039564" cy="50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70A4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Target Tenant List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70A4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Picture 5" descr="A store inside of a building&#10;&#10;Description automatically generated">
            <a:extLst>
              <a:ext uri="{FF2B5EF4-FFF2-40B4-BE49-F238E27FC236}">
                <a16:creationId xmlns:a16="http://schemas.microsoft.com/office/drawing/2014/main" id="{FF14ED88-2271-4303-AE38-F4363F0C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12192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1047750" y="1264488"/>
            <a:ext cx="98202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For each of your buildings, create a list of “target tenants,” i.e., the sorts of tenants you would like to occupy your building</a:t>
            </a:r>
          </a:p>
          <a:p>
            <a:pPr indent="-457200">
              <a:spcBef>
                <a:spcPts val="640"/>
              </a:spcBef>
              <a:buClr>
                <a:schemeClr val="dk1"/>
              </a:buClr>
              <a:buSzPts val="3200"/>
            </a:pPr>
            <a:endParaRPr lang="en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-4572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If you have 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me, research the approximate size of those uses</a:t>
            </a:r>
            <a:endParaRPr lang="en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-457200">
              <a:spcBef>
                <a:spcPts val="640"/>
              </a:spcBef>
              <a:buClr>
                <a:schemeClr val="dk1"/>
              </a:buClr>
              <a:buSzPts val="3200"/>
            </a:pPr>
            <a:endParaRPr lang="en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-4572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Your Marketing Director should take 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he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lead and work w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the Site Planner </a:t>
            </a:r>
            <a:endParaRPr lang="en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40"/>
              </a:spcBef>
              <a:buSzPts val="3200"/>
              <a:buNone/>
            </a:pPr>
            <a:endParaRPr dirty="0"/>
          </a:p>
          <a:p>
            <a:pPr marL="341312" indent="-138112">
              <a:spcBef>
                <a:spcPts val="640"/>
              </a:spcBef>
              <a:buSzPts val="3200"/>
              <a:buNone/>
            </a:pPr>
            <a:endParaRPr dirty="0"/>
          </a:p>
        </p:txBody>
      </p:sp>
      <p:sp>
        <p:nvSpPr>
          <p:cNvPr id="169" name="Google Shape;169;p30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46;p27">
            <a:extLst>
              <a:ext uri="{FF2B5EF4-FFF2-40B4-BE49-F238E27FC236}">
                <a16:creationId xmlns:a16="http://schemas.microsoft.com/office/drawing/2014/main" id="{D4936804-8581-411C-99B8-6BEA24399700}"/>
              </a:ext>
            </a:extLst>
          </p:cNvPr>
          <p:cNvSpPr txBox="1">
            <a:spLocks/>
          </p:cNvSpPr>
          <p:nvPr/>
        </p:nvSpPr>
        <p:spPr>
          <a:xfrm>
            <a:off x="1981200" y="421239"/>
            <a:ext cx="10039564" cy="50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70A4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Target Tenant List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70A4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1243012" y="1264488"/>
            <a:ext cx="97059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3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Be mindful of adjacencies</a:t>
            </a:r>
          </a:p>
          <a:p>
            <a:pPr marL="571500" indent="-57150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3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What sorts of tenants are good/bad adjacent (next to) each other? </a:t>
            </a:r>
          </a:p>
          <a:p>
            <a:pPr marL="1028700" lvl="1" indent="-57150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dirty="0">
                <a:solidFill>
                  <a:schemeClr val="dk1"/>
                </a:solidFill>
                <a:latin typeface="Arial Narrow" panose="020B0606020202030204" pitchFamily="34" charset="0"/>
              </a:rPr>
              <a:t>If you have a building full of doctors’ offices, </a:t>
            </a: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</a:rPr>
              <a:t>what use might be helpful have nearby? </a:t>
            </a:r>
          </a:p>
          <a:p>
            <a:pPr marL="1028700" lvl="1" indent="-57150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2800" dirty="0">
                <a:solidFill>
                  <a:schemeClr val="dk1"/>
                </a:solidFill>
                <a:latin typeface="Arial Narrow" panose="020B0606020202030204" pitchFamily="34" charset="0"/>
              </a:rPr>
              <a:t>What might you want near a gym?</a:t>
            </a:r>
          </a:p>
          <a:p>
            <a:pPr marL="1028700" lvl="1" indent="-57150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dirty="0">
                <a:solidFill>
                  <a:schemeClr val="dk1"/>
                </a:solidFill>
                <a:latin typeface="Arial Narrow" panose="020B0606020202030204" pitchFamily="34" charset="0"/>
              </a:rPr>
              <a:t>What retail </a:t>
            </a: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</a:rPr>
              <a:t>tenants</a:t>
            </a:r>
            <a:r>
              <a:rPr lang="en" dirty="0">
                <a:solidFill>
                  <a:schemeClr val="dk1"/>
                </a:solidFill>
                <a:latin typeface="Arial Narrow" panose="020B0606020202030204" pitchFamily="34" charset="0"/>
              </a:rPr>
              <a:t> would do better near a park vs near t</a:t>
            </a: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</a:rPr>
              <a:t>he</a:t>
            </a:r>
            <a:r>
              <a:rPr lang="en" dirty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</a:rPr>
              <a:t>YART station?</a:t>
            </a:r>
            <a:endParaRPr dirty="0">
              <a:latin typeface="Arial Narrow" panose="020B0606020202030204" pitchFamily="34" charset="0"/>
            </a:endParaRPr>
          </a:p>
          <a:p>
            <a:pPr marL="0" indent="0">
              <a:spcBef>
                <a:spcPts val="720"/>
              </a:spcBef>
              <a:buSzPts val="3600"/>
              <a:buNone/>
            </a:pPr>
            <a:endParaRPr sz="3600" dirty="0"/>
          </a:p>
          <a:p>
            <a:pPr marL="341312" indent="-112712">
              <a:spcBef>
                <a:spcPts val="720"/>
              </a:spcBef>
              <a:buSzPts val="3600"/>
              <a:buNone/>
            </a:pPr>
            <a:endParaRPr sz="3600" dirty="0"/>
          </a:p>
        </p:txBody>
      </p:sp>
      <p:sp>
        <p:nvSpPr>
          <p:cNvPr id="176" name="Google Shape;176;p31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46;p27">
            <a:extLst>
              <a:ext uri="{FF2B5EF4-FFF2-40B4-BE49-F238E27FC236}">
                <a16:creationId xmlns:a16="http://schemas.microsoft.com/office/drawing/2014/main" id="{58A40E30-7708-4248-BE25-82B3EE682749}"/>
              </a:ext>
            </a:extLst>
          </p:cNvPr>
          <p:cNvSpPr txBox="1">
            <a:spLocks/>
          </p:cNvSpPr>
          <p:nvPr/>
        </p:nvSpPr>
        <p:spPr>
          <a:xfrm>
            <a:off x="1981200" y="421239"/>
            <a:ext cx="10039564" cy="50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70A41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Be Mindful of Adjacencies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70A4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720"/>
              </a:spcBef>
              <a:buSzPts val="3600"/>
              <a:buNone/>
            </a:pPr>
            <a:endParaRPr sz="3600" dirty="0"/>
          </a:p>
          <a:p>
            <a:pPr marL="341312" indent="-112712">
              <a:spcBef>
                <a:spcPts val="720"/>
              </a:spcBef>
              <a:buSzPts val="3600"/>
              <a:buNone/>
            </a:pPr>
            <a:endParaRPr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F6C1D2-89FD-447D-9E3F-D9B5AC17D35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5678850" y="1258552"/>
            <a:ext cx="6238830" cy="3951300"/>
          </a:xfrm>
        </p:spPr>
        <p:txBody>
          <a:bodyPr/>
          <a:lstStyle/>
          <a:p>
            <a:r>
              <a:rPr lang="en-US" sz="3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List </a:t>
            </a:r>
            <a:r>
              <a:rPr lang="en-US" sz="3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the desired tenants for your office, retail, residential, and community facilities</a:t>
            </a:r>
          </a:p>
          <a:p>
            <a:r>
              <a:rPr lang="en-US" sz="3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Do this for each block</a:t>
            </a:r>
          </a:p>
          <a:p>
            <a:r>
              <a:rPr lang="en-US" sz="3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Have ready for Facilitation #2 and include in City Council Packet</a:t>
            </a:r>
          </a:p>
        </p:txBody>
      </p:sp>
      <p:sp>
        <p:nvSpPr>
          <p:cNvPr id="176" name="Google Shape;176;p31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46;p27">
            <a:extLst>
              <a:ext uri="{FF2B5EF4-FFF2-40B4-BE49-F238E27FC236}">
                <a16:creationId xmlns:a16="http://schemas.microsoft.com/office/drawing/2014/main" id="{58A40E30-7708-4248-BE25-82B3EE682749}"/>
              </a:ext>
            </a:extLst>
          </p:cNvPr>
          <p:cNvSpPr txBox="1">
            <a:spLocks/>
          </p:cNvSpPr>
          <p:nvPr/>
        </p:nvSpPr>
        <p:spPr>
          <a:xfrm>
            <a:off x="1981200" y="421239"/>
            <a:ext cx="10039564" cy="50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lang="en-US" sz="2600" b="1" kern="0" dirty="0">
                <a:solidFill>
                  <a:srgbClr val="70A416"/>
                </a:solidFill>
              </a:rPr>
              <a:t>Use the Target Tenant List Template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70A4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8E74C-6F74-4281-830B-17492F04F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73" t="27565" r="33908" b="11110"/>
          <a:stretch/>
        </p:blipFill>
        <p:spPr>
          <a:xfrm>
            <a:off x="1123950" y="1131381"/>
            <a:ext cx="3867150" cy="420564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8587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endParaRPr dirty="0"/>
          </a:p>
        </p:txBody>
      </p:sp>
      <p:sp>
        <p:nvSpPr>
          <p:cNvPr id="5" name="Google Shape;146;p27">
            <a:extLst>
              <a:ext uri="{FF2B5EF4-FFF2-40B4-BE49-F238E27FC236}">
                <a16:creationId xmlns:a16="http://schemas.microsoft.com/office/drawing/2014/main" id="{D4936804-8581-411C-99B8-6BEA24399700}"/>
              </a:ext>
            </a:extLst>
          </p:cNvPr>
          <p:cNvSpPr txBox="1">
            <a:spLocks/>
          </p:cNvSpPr>
          <p:nvPr/>
        </p:nvSpPr>
        <p:spPr>
          <a:xfrm>
            <a:off x="1981200" y="421239"/>
            <a:ext cx="10039564" cy="50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algn="r">
              <a:buClr>
                <a:schemeClr val="dk2"/>
              </a:buClr>
              <a:buSzPts val="4400"/>
            </a:pPr>
            <a:r>
              <a:rPr lang="en-US" sz="2600" b="1" dirty="0">
                <a:solidFill>
                  <a:srgbClr val="70A416"/>
                </a:solidFill>
              </a:rPr>
              <a:t>Target Tenant List</a:t>
            </a:r>
            <a:endParaRPr lang="en-US" sz="2600" dirty="0">
              <a:solidFill>
                <a:srgbClr val="70A41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ADEEF-793A-44A4-9FEA-CDB3F4BD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25" t="20185" r="34584" b="13519"/>
          <a:stretch/>
        </p:blipFill>
        <p:spPr>
          <a:xfrm>
            <a:off x="1498600" y="1041400"/>
            <a:ext cx="3937000" cy="4546600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C37B6-A39A-45A1-A400-D48E262F0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12" t="18519" r="33750" b="6142"/>
          <a:stretch/>
        </p:blipFill>
        <p:spPr>
          <a:xfrm>
            <a:off x="6756402" y="1041400"/>
            <a:ext cx="3615935" cy="4582793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9894908A4F674799999C4A2674B4A6" ma:contentTypeVersion="14" ma:contentTypeDescription="Create a new document." ma:contentTypeScope="" ma:versionID="956f92582a0327cdb66f183157aaa945">
  <xsd:schema xmlns:xsd="http://www.w3.org/2001/XMLSchema" xmlns:xs="http://www.w3.org/2001/XMLSchema" xmlns:p="http://schemas.microsoft.com/office/2006/metadata/properties" xmlns:ns2="6fd07f89-c2ec-4e87-a0f2-131d82e37d8d" xmlns:ns3="837d5594-9fb3-4561-af46-15b7bebf62aa" xmlns:ns4="http://schemas.microsoft.com/sharepoint/v4" targetNamespace="http://schemas.microsoft.com/office/2006/metadata/properties" ma:root="true" ma:fieldsID="545b67946d3e3edb80a2cd61573b2965" ns2:_="" ns3:_="" ns4:_="">
    <xsd:import namespace="6fd07f89-c2ec-4e87-a0f2-131d82e37d8d"/>
    <xsd:import namespace="837d5594-9fb3-4561-af46-15b7bebf62a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IconOverlay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07f89-c2ec-4e87-a0f2-131d82e37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d5594-9fb3-4561-af46-15b7bebf6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6fd07f89-c2ec-4e87-a0f2-131d82e37d8d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9DC1C5E-06CD-45C8-B678-D7B5205BF407}"/>
</file>

<file path=customXml/itemProps2.xml><?xml version="1.0" encoding="utf-8"?>
<ds:datastoreItem xmlns:ds="http://schemas.openxmlformats.org/officeDocument/2006/customXml" ds:itemID="{48DB848D-0254-4266-A13B-10D82578A93A}"/>
</file>

<file path=customXml/itemProps3.xml><?xml version="1.0" encoding="utf-8"?>
<ds:datastoreItem xmlns:ds="http://schemas.openxmlformats.org/officeDocument/2006/customXml" ds:itemID="{82E24AA6-E108-4B25-8A7D-FA7524C177F9}"/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174</Words>
  <Application>Microsoft Office PowerPoint</Application>
  <PresentationFormat>Widescreen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</vt:lpstr>
      <vt:lpstr>Times New Roman</vt:lpstr>
      <vt:lpstr>Office Theme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Lambert</dc:creator>
  <cp:lastModifiedBy>Sophie Lambert</cp:lastModifiedBy>
  <cp:revision>3</cp:revision>
  <dcterms:created xsi:type="dcterms:W3CDTF">2020-03-18T22:11:05Z</dcterms:created>
  <dcterms:modified xsi:type="dcterms:W3CDTF">2020-03-19T05:12:31Z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0x010100F09894908A4F674799999C4A2674B4A6</vt:lpwstr>
  </property>
</Properties>
</file>