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sldIdLst>
    <p:sldId id="256" r:id="rId2"/>
    <p:sldId id="257" r:id="rId3"/>
    <p:sldId id="260" r:id="rId4"/>
    <p:sldId id="264" r:id="rId5"/>
    <p:sldId id="268" r:id="rId6"/>
    <p:sldId id="269" r:id="rId7"/>
    <p:sldId id="270" r:id="rId8"/>
    <p:sldId id="271" r:id="rId9"/>
    <p:sldId id="272" r:id="rId10"/>
    <p:sldId id="258" r:id="rId11"/>
    <p:sldId id="273" r:id="rId12"/>
    <p:sldId id="262" r:id="rId13"/>
    <p:sldId id="274" r:id="rId14"/>
    <p:sldId id="263" r:id="rId15"/>
    <p:sldId id="275" r:id="rId16"/>
    <p:sldId id="267" r:id="rId17"/>
    <p:sldId id="259" r:id="rId18"/>
    <p:sldId id="261" r:id="rId19"/>
    <p:sldId id="277" r:id="rId20"/>
    <p:sldId id="278" r:id="rId21"/>
    <p:sldId id="279" r:id="rId22"/>
    <p:sldId id="280" r:id="rId23"/>
    <p:sldId id="281" r:id="rId24"/>
    <p:sldId id="282" r:id="rId25"/>
    <p:sldId id="283" r:id="rId26"/>
    <p:sldId id="284" r:id="rId27"/>
    <p:sldId id="285"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00" r:id="rId41"/>
    <p:sldId id="301" r:id="rId42"/>
    <p:sldId id="302" r:id="rId43"/>
    <p:sldId id="303" r:id="rId44"/>
    <p:sldId id="304" r:id="rId45"/>
    <p:sldId id="305" r:id="rId46"/>
    <p:sldId id="306" r:id="rId47"/>
    <p:sldId id="307" r:id="rId48"/>
    <p:sldId id="286"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05" d="100"/>
          <a:sy n="105" d="100"/>
        </p:scale>
        <p:origin x="14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9219" name="Rectangle 1027"/>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9220"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2" name="Rectangle 1030"/>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9223" name="Rectangle 1031"/>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A950133B-9FEE-4F8B-BBBA-31A734A90B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7E64887-50F0-4CD0-AF02-2A967BE6DA3F}" type="slidenum">
              <a:rPr lang="en-US" altLang="en-US"/>
              <a:pPr/>
              <a:t>1</a:t>
            </a:fld>
            <a:endParaRPr lang="en-US" altLang="en-US"/>
          </a:p>
        </p:txBody>
      </p:sp>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85C46D2-1E77-4594-B216-B69234E06833}" type="slidenum">
              <a:rPr lang="en-US" altLang="en-US"/>
              <a:pPr/>
              <a:t>10</a:t>
            </a:fld>
            <a:endParaRPr lang="en-US" altLang="en-US"/>
          </a:p>
        </p:txBody>
      </p:sp>
      <p:sp>
        <p:nvSpPr>
          <p:cNvPr id="40962" name="Rectangle 2"/>
          <p:cNvSpPr>
            <a:spLocks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4E61191-1B42-49B7-A780-F2E1FC993E27}" type="slidenum">
              <a:rPr lang="en-US" altLang="en-US"/>
              <a:pPr/>
              <a:t>11</a:t>
            </a:fld>
            <a:endParaRPr lang="en-US" altLang="en-US"/>
          </a:p>
        </p:txBody>
      </p:sp>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CEA8D25-BDC8-4F81-B9B6-6D20F7809F7E}" type="slidenum">
              <a:rPr lang="en-US" altLang="en-US"/>
              <a:pPr/>
              <a:t>12</a:t>
            </a:fld>
            <a:endParaRPr lang="en-US" altLang="en-US"/>
          </a:p>
        </p:txBody>
      </p:sp>
      <p:sp>
        <p:nvSpPr>
          <p:cNvPr id="10242" name="Rectangle 2"/>
          <p:cNvSpPr>
            <a:spLocks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altLang="en-US"/>
              <a:t>A great place starts with offering a variety of things to do in one spot. A park is good. A park with a fountain, playground, and popcorn vendor is better. A library across the street is even better, more so if it features storytelling hours for kids and exhibits on local history. If there's a sidewalk café nearby, a bus stop, a bike trail, and an ice cream parlor, then you have what most people would consider a great place.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0E3D467-AB0F-4245-9D9F-96B986EACDBA}" type="slidenum">
              <a:rPr lang="en-US" altLang="en-US"/>
              <a:pPr/>
              <a:t>13</a:t>
            </a:fld>
            <a:endParaRPr lang="en-US" altLang="en-US"/>
          </a:p>
        </p:txBody>
      </p:sp>
      <p:sp>
        <p:nvSpPr>
          <p:cNvPr id="43010" name="Rectangle 2"/>
          <p:cNvSpPr>
            <a:spLocks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1E39644-8627-4C65-9D1D-CDE71C692CA0}" type="slidenum">
              <a:rPr lang="en-US" altLang="en-US"/>
              <a:pPr/>
              <a:t>14</a:t>
            </a:fld>
            <a:endParaRPr lang="en-US" altLang="en-US"/>
          </a:p>
        </p:txBody>
      </p:sp>
      <p:sp>
        <p:nvSpPr>
          <p:cNvPr id="12290" name="Rectangle 2"/>
          <p:cNvSpPr>
            <a:spLocks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altLang="en-US"/>
              <a:t>A great place is one where people want to go to observe the passing scene, socialize, or celebrate interaction with a wide range of people who are different from themselves. It is where you arrange to meet friends, or bring visitors. When a place is working well, it encourages people to be relaxed and affectionate—the best places are full of affectionate activity, whether people are holding hands, having spontaneous friendly conversations with strangers, or sharing a kiss with a loved one. Have you ever noticed how many people are enjoying a conversation at a farmers market or on a friendly Main Street?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FDA52E4-F5E1-4CAF-BFC6-754BE69EC54E}" type="slidenum">
              <a:rPr lang="en-US" altLang="en-US"/>
              <a:pPr/>
              <a:t>15</a:t>
            </a:fld>
            <a:endParaRPr lang="en-US" altLang="en-US"/>
          </a:p>
        </p:txBody>
      </p:sp>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F589D36-028D-4AFA-8370-3B20B6925B23}" type="slidenum">
              <a:rPr lang="en-US" altLang="en-US"/>
              <a:pPr/>
              <a:t>16</a:t>
            </a:fld>
            <a:endParaRPr lang="en-US" altLang="en-US"/>
          </a:p>
        </p:txBody>
      </p:sp>
      <p:sp>
        <p:nvSpPr>
          <p:cNvPr id="45058" name="Rectangle 2"/>
          <p:cNvSpPr>
            <a:spLocks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A0E8B89-2DA3-4E1C-AD31-E8818A338F72}" type="slidenum">
              <a:rPr lang="en-US" altLang="en-US"/>
              <a:pPr/>
              <a:t>17</a:t>
            </a:fld>
            <a:endParaRPr lang="en-US" altLang="en-US"/>
          </a:p>
        </p:txBody>
      </p:sp>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09A7F1F-9064-4E50-9302-D4010B128630}" type="slidenum">
              <a:rPr lang="en-US" altLang="en-US"/>
              <a:pPr/>
              <a:t>18</a:t>
            </a:fld>
            <a:endParaRPr lang="en-US" altLang="en-US"/>
          </a:p>
        </p:txBody>
      </p:sp>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ltLang="en-US"/>
              <a:t>The street pictured on the left is considered to be a major downtown destination of a well-</a:t>
            </a:r>
            <a:r>
              <a:rPr lang="en-US" altLang="en-US">
                <a:latin typeface="Helvetica" panose="020B0604020202020204" pitchFamily="34" charset="0"/>
              </a:rPr>
              <a:t> </a:t>
            </a:r>
            <a:r>
              <a:rPr lang="en-US" altLang="en-US"/>
              <a:t>known U.S. city. Yet you hardly see any people! A closer look shows why: </a:t>
            </a:r>
          </a:p>
          <a:p>
            <a:r>
              <a:rPr lang="en-US" altLang="en-US">
                <a:latin typeface="Helvetica" panose="020B0604020202020204" pitchFamily="34" charset="0"/>
              </a:rPr>
              <a:t>1. Blank walls</a:t>
            </a:r>
            <a:r>
              <a:rPr lang="en-US" altLang="en-US"/>
              <a:t>  The building facades say stay Away.</a:t>
            </a:r>
            <a:r>
              <a:rPr lang="en-US" altLang="en-US">
                <a:latin typeface="Lucida Grande" pitchFamily="64" charset="0"/>
              </a:rPr>
              <a:t>�</a:t>
            </a:r>
            <a:r>
              <a:rPr lang="en-US" altLang="en-US"/>
              <a:t> At the ground floor there are no doors, shops, services or other features that encourage public activity.</a:t>
            </a:r>
            <a:r>
              <a:rPr lang="en-US" altLang="en-US">
                <a:latin typeface="Helvetica" panose="020B0604020202020204" pitchFamily="34" charset="0"/>
              </a:rPr>
              <a:t> 2.  A wide street</a:t>
            </a:r>
            <a:r>
              <a:rPr lang="en-US" altLang="en-US"/>
              <a:t>  A vast expanse of roadway, with six wide traffic lanes, monopolizes most of the space.</a:t>
            </a:r>
            <a:r>
              <a:rPr lang="en-US" altLang="en-US">
                <a:latin typeface="Helvetica" panose="020B0604020202020204" pitchFamily="34" charset="0"/>
              </a:rPr>
              <a:t> 3. fast moving traffic</a:t>
            </a:r>
            <a:r>
              <a:rPr lang="en-US" altLang="en-US"/>
              <a:t>  Cars pass by very quickly, which stifles any other activity on the street. </a:t>
            </a:r>
            <a:r>
              <a:rPr lang="en-US" altLang="en-US">
                <a:latin typeface="Helvetica" panose="020B0604020202020204" pitchFamily="34" charset="0"/>
              </a:rPr>
              <a:t>4. narrow sidewalks</a:t>
            </a:r>
            <a:r>
              <a:rPr lang="en-US" altLang="en-US"/>
              <a:t>  Although sidewalks, as their name conveys, are for walking, these sidewalk strips are simply too narrow to use.</a:t>
            </a:r>
            <a:r>
              <a:rPr lang="en-US" altLang="en-US">
                <a:latin typeface="Helvetica" panose="020B0604020202020204" pitchFamily="34" charset="0"/>
              </a:rPr>
              <a:t> 5. overall Image</a:t>
            </a:r>
            <a:r>
              <a:rPr lang="en-US" altLang="en-US"/>
              <a:t>  The general impression here is 撤eople Beware.</a:t>
            </a:r>
            <a:r>
              <a:rPr lang="en-US" altLang="en-US">
                <a:latin typeface="Lucida Grande" pitchFamily="64" charset="0"/>
              </a:rPr>
              <a:t>�</a:t>
            </a:r>
            <a:r>
              <a:rPr lang="en-US" altLang="en-US"/>
              <a:t> Whether or not crime is really an issue, there is a sense of isolation, coupled with the very real threat posed in try-</a:t>
            </a:r>
            <a:r>
              <a:rPr lang="en-US" altLang="en-US">
                <a:latin typeface="Helvetica" panose="020B0604020202020204" pitchFamily="34" charset="0"/>
              </a:rPr>
              <a:t> </a:t>
            </a:r>
            <a:r>
              <a:rPr lang="en-US" altLang="en-US"/>
              <a:t>ing to walk across a street with quickly moving traffic, which makes this area feel unsafe.</a:t>
            </a:r>
            <a:r>
              <a:rPr lang="en-US" altLang="en-US">
                <a:latin typeface="Helvetica" panose="020B0604020202020204" pitchFamily="34" charset="0"/>
              </a:rPr>
              <a:t> </a:t>
            </a:r>
            <a:r>
              <a:rPr lang="en-US" altLang="en-US"/>
              <a:t>No wonder this street isn稚 filled with people. It is not a place.</a:t>
            </a:r>
            <a:r>
              <a:rPr lang="en-US" altLang="en-US">
                <a:latin typeface="Helvetica" panose="020B0604020202020204" pitchFamily="34" charset="0"/>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A14DEE5-40E5-4222-A325-5DD2C7291C7A}" type="slidenum">
              <a:rPr lang="en-US" altLang="en-US"/>
              <a:pPr/>
              <a:t>19</a:t>
            </a:fld>
            <a:endParaRPr lang="en-US" altLang="en-US"/>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ltLang="en-US">
                <a:latin typeface="Helvetica" panose="020B0604020202020204" pitchFamily="34" charset="0"/>
              </a:rPr>
              <a:t>1. Activity and Interest at the street level</a:t>
            </a:r>
            <a:r>
              <a:rPr lang="en-US" altLang="en-US"/>
              <a:t>  People are walking, talking, looking around, sitting, standing and going about their business in a setting where they feel like they belong. Instead of blank walls, there are shop windows displaying merchandise, people-sized doors and places to sit. </a:t>
            </a:r>
            <a:r>
              <a:rPr lang="en-US" altLang="en-US">
                <a:latin typeface="Helvetica" panose="020B0604020202020204" pitchFamily="34" charset="0"/>
              </a:rPr>
              <a:t>2. A comfortably scaled street</a:t>
            </a:r>
            <a:r>
              <a:rPr lang="en-US" altLang="en-US"/>
              <a:t>  This roadway is narrower than the first one pictured, with fewer lanes for traffic. </a:t>
            </a:r>
            <a:r>
              <a:rPr lang="en-US" altLang="en-US">
                <a:latin typeface="Helvetica" panose="020B0604020202020204" pitchFamily="34" charset="0"/>
              </a:rPr>
              <a:t>3. slow-moving traffic and on-street parking</a:t>
            </a:r>
            <a:r>
              <a:rPr lang="en-US" altLang="en-US"/>
              <a:t>  The vehicle traffic here is in balance with pedestrian activities. Drivers pull in and out of parking spaces at a leisurely pace that does not intimidate people.</a:t>
            </a:r>
            <a:r>
              <a:rPr lang="en-US" altLang="en-US">
                <a:latin typeface="Helvetica" panose="020B0604020202020204" pitchFamily="34" charset="0"/>
              </a:rPr>
              <a:t> 4. Ample sidewalks</a:t>
            </a:r>
            <a:r>
              <a:rPr lang="en-US" altLang="en-US"/>
              <a:t>  There痴 room on the sidewalks for people to walk and for other pedestrian-friendly activities, like sidewalk cafe. </a:t>
            </a:r>
            <a:r>
              <a:rPr lang="en-US" altLang="en-US">
                <a:latin typeface="Helvetica" panose="020B0604020202020204" pitchFamily="34" charset="0"/>
              </a:rPr>
              <a:t>5. overall Image</a:t>
            </a:r>
            <a:r>
              <a:rPr lang="en-US" altLang="en-US"/>
              <a:t>  This street has a personality that identifies it as a special place. It is easy to cross from one side to the other, adding to the overall feeling of safety.</a:t>
            </a:r>
            <a:r>
              <a:rPr lang="en-US" altLang="en-US">
                <a:latin typeface="Helvetica" panose="020B0604020202020204" pitchFamily="34" charset="0"/>
              </a:rPr>
              <a:t> </a:t>
            </a:r>
            <a:r>
              <a:rPr lang="en-US" altLang="en-US"/>
              <a:t>The street above is a place that welcomes people, in contrast to the first street pictured, which is not a place at all. The first street is nothing more than a conduit for motor vehicles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C6BA3BD-BF3C-4050-B796-9EF771B9CC73}" type="slidenum">
              <a:rPr lang="en-US" altLang="en-US"/>
              <a:pPr/>
              <a:t>2</a:t>
            </a:fld>
            <a:endParaRPr lang="en-US" altLang="en-US"/>
          </a:p>
        </p:txBody>
      </p:sp>
      <p:sp>
        <p:nvSpPr>
          <p:cNvPr id="33794" name="Rectangle 2"/>
          <p:cNvSpPr>
            <a:spLocks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799260E-E309-4934-9E18-E1B71D80A3CA}" type="slidenum">
              <a:rPr lang="en-US" altLang="en-US"/>
              <a:pPr/>
              <a:t>23</a:t>
            </a:fld>
            <a:endParaRPr lang="en-US" altLang="en-US"/>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ltLang="en-US"/>
              <a:t>Queens Boulevard, NY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935CEDD-CF99-4CC7-8E40-734A7BC00FB2}" type="slidenum">
              <a:rPr lang="en-US" altLang="en-US"/>
              <a:pPr/>
              <a:t>30</a:t>
            </a:fld>
            <a:endParaRPr lang="en-US" altLang="en-US"/>
          </a:p>
        </p:txBody>
      </p:sp>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ltLang="en-US"/>
              <a:t> Cars park diagonally, jutting out from the curb, rather than parallel to it. The benefits:</a:t>
            </a:r>
          </a:p>
          <a:p>
            <a:endParaRPr lang="en-US" altLang="en-US"/>
          </a:p>
          <a:p>
            <a:r>
              <a:rPr lang="en-US" altLang="en-US"/>
              <a:t>    *</a:t>
            </a:r>
          </a:p>
          <a:p>
            <a:endParaRPr lang="en-US" altLang="en-US"/>
          </a:p>
          <a:p>
            <a:r>
              <a:rPr lang="en-US" altLang="en-US"/>
              <a:t>      Simple and inexpensive</a:t>
            </a:r>
          </a:p>
          <a:p>
            <a:r>
              <a:rPr lang="en-US" altLang="en-US"/>
              <a:t>    *</a:t>
            </a:r>
          </a:p>
          <a:p>
            <a:endParaRPr lang="en-US" altLang="en-US"/>
          </a:p>
          <a:p>
            <a:r>
              <a:rPr lang="en-US" altLang="en-US"/>
              <a:t>      Changes both the perception and the function of a street</a:t>
            </a:r>
          </a:p>
          <a:p>
            <a:r>
              <a:rPr lang="en-US" altLang="en-US"/>
              <a:t>    *</a:t>
            </a:r>
          </a:p>
          <a:p>
            <a:endParaRPr lang="en-US" altLang="en-US"/>
          </a:p>
          <a:p>
            <a:r>
              <a:rPr lang="en-US" altLang="en-US"/>
              <a:t>      Shortens the "peering distance" for people crossing the street</a:t>
            </a:r>
          </a:p>
          <a:p>
            <a:r>
              <a:rPr lang="en-US" altLang="en-US"/>
              <a:t>    *</a:t>
            </a:r>
          </a:p>
          <a:p>
            <a:endParaRPr lang="en-US" altLang="en-US"/>
          </a:p>
          <a:p>
            <a:r>
              <a:rPr lang="en-US" altLang="en-US"/>
              <a:t>      Drivers pulling out must be alert to approaching traffic</a:t>
            </a:r>
          </a:p>
          <a:p>
            <a:r>
              <a:rPr lang="en-US" altLang="en-US"/>
              <a:t>    *</a:t>
            </a:r>
          </a:p>
          <a:p>
            <a:endParaRPr lang="en-US" altLang="en-US"/>
          </a:p>
          <a:p>
            <a:r>
              <a:rPr lang="en-US" altLang="en-US"/>
              <a:t>      Oncoming drivers must be alert to the cars pulling out</a:t>
            </a:r>
          </a:p>
          <a:p>
            <a:r>
              <a:rPr lang="en-US" altLang="en-US"/>
              <a:t>    *</a:t>
            </a:r>
          </a:p>
          <a:p>
            <a:endParaRPr lang="en-US" altLang="en-US"/>
          </a:p>
          <a:p>
            <a:r>
              <a:rPr lang="en-US" altLang="en-US"/>
              <a:t>      All of this added driver awareness creates more awareness of pedestrians</a:t>
            </a:r>
          </a:p>
          <a:p>
            <a:r>
              <a:rPr lang="en-US" altLang="en-US"/>
              <a:t>    *</a:t>
            </a:r>
          </a:p>
          <a:p>
            <a:endParaRPr lang="en-US" altLang="en-US"/>
          </a:p>
          <a:p>
            <a:r>
              <a:rPr lang="en-US" altLang="en-US"/>
              <a:t>      Can add up to 40% more parking space than parallel parking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46569F9-D78B-4498-8C76-15EC5CAD8E38}" type="slidenum">
              <a:rPr lang="en-US" altLang="en-US"/>
              <a:pPr/>
              <a:t>31</a:t>
            </a:fld>
            <a:endParaRPr lang="en-US" altLang="en-US"/>
          </a:p>
        </p:txBody>
      </p:sp>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ltLang="en-US" sz="900"/>
              <a:t>benefits:</a:t>
            </a:r>
          </a:p>
          <a:p>
            <a:r>
              <a:rPr lang="en-US" altLang="en-US" sz="900"/>
              <a:t>Less driving, less confusion, and better traffic access 	</a:t>
            </a:r>
          </a:p>
          <a:p>
            <a:r>
              <a:rPr lang="en-US" altLang="en-US" sz="900"/>
              <a:t>Eliminates the need to drive blocks and blocks out of the way</a:t>
            </a:r>
          </a:p>
          <a:p>
            <a:r>
              <a:rPr lang="en-US" altLang="en-US" sz="900"/>
              <a:t> No need to make extra turns to get to nearby destinations</a:t>
            </a:r>
          </a:p>
          <a:p>
            <a:r>
              <a:rPr lang="en-US" altLang="en-US" sz="900"/>
              <a:t> Drivers can get directly to their destination</a:t>
            </a:r>
          </a:p>
          <a:p>
            <a:r>
              <a:rPr lang="en-US" altLang="en-US" sz="900"/>
              <a:t>  Increases commercial traffic and business</a:t>
            </a:r>
          </a:p>
          <a:p>
            <a:r>
              <a:rPr lang="en-US" altLang="en-US" sz="900"/>
              <a:t> Decreases the speed of traffic</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D316230-86F8-43E7-B8A6-EB418EB08A95}" type="slidenum">
              <a:rPr lang="en-US" altLang="en-US"/>
              <a:pPr/>
              <a:t>32</a:t>
            </a:fld>
            <a:endParaRPr lang="en-US" altLang="en-US"/>
          </a:p>
        </p:txBody>
      </p:sp>
      <p:sp>
        <p:nvSpPr>
          <p:cNvPr id="71682" name="Rectangle 2"/>
          <p:cNvSpPr>
            <a:spLocks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ltLang="en-US"/>
              <a:t>	 Narrowing lanes and to widen sidewalks eases crossing for pedestrians and gives them more space to walk.</a:t>
            </a:r>
          </a:p>
          <a:p>
            <a:r>
              <a:rPr lang="en-US" altLang="en-US"/>
              <a:t>      Lanes can also be removed from serving traffic and designated for busses, trolleys, or other types of transit.</a:t>
            </a:r>
          </a:p>
          <a:p>
            <a:r>
              <a:rPr lang="en-US" altLang="en-US"/>
              <a:t>      Traffic lanes can be transformed into bicycle lanes.</a:t>
            </a:r>
          </a:p>
          <a:p>
            <a:r>
              <a:rPr lang="en-US" altLang="en-US"/>
              <a:t>      All street lanes can be narrowed together to create more room for non-auto uses.</a:t>
            </a:r>
          </a:p>
          <a:p>
            <a:r>
              <a:rPr lang="en-US" altLang="en-US"/>
              <a:t>      Vertical elements like trees or bollards further reduce the "optical width" of a narrowed street, thereby discouraging speeding.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0893022-CBF0-402D-BEDA-A7B62C737ACA}" type="slidenum">
              <a:rPr lang="en-US" altLang="en-US"/>
              <a:pPr/>
              <a:t>33</a:t>
            </a:fld>
            <a:endParaRPr lang="en-US" altLang="en-US"/>
          </a:p>
        </p:txBody>
      </p:sp>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ltLang="en-US"/>
              <a:t>   	Provide a haven for pedestrians waiting to cross the street</a:t>
            </a:r>
          </a:p>
          <a:p>
            <a:r>
              <a:rPr lang="en-US" altLang="en-US"/>
              <a:t>      Shorten the crossing distance</a:t>
            </a:r>
          </a:p>
          <a:p>
            <a:r>
              <a:rPr lang="en-US" altLang="en-US"/>
              <a:t>      Define parking bays</a:t>
            </a:r>
          </a:p>
          <a:p>
            <a:r>
              <a:rPr lang="en-US" altLang="en-US"/>
              <a:t>      Deflect through traffic at a corner</a:t>
            </a:r>
          </a:p>
          <a:p>
            <a:r>
              <a:rPr lang="en-US" altLang="en-US"/>
              <a:t>      Function as entry points</a:t>
            </a:r>
          </a:p>
          <a:p>
            <a:r>
              <a:rPr lang="en-US" altLang="en-US"/>
              <a:t>      Provide space for amenities and enhancements (e.g. kiosks, trees, lighting)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1756450-C988-4758-8A0F-3172306B7DB4}" type="slidenum">
              <a:rPr lang="en-US" altLang="en-US"/>
              <a:pPr/>
              <a:t>34</a:t>
            </a:fld>
            <a:endParaRPr lang="en-US" altLang="en-US"/>
          </a:p>
        </p:txBody>
      </p:sp>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ltLang="en-US"/>
              <a:t> 	 Narrow, curving roads encourage motorists to drive more slowly and carefully</a:t>
            </a:r>
          </a:p>
          <a:p>
            <a:r>
              <a:rPr lang="en-US" altLang="en-US"/>
              <a:t>      An undulating path interrupts any clear view ahead and compels drivers to slow down</a:t>
            </a:r>
          </a:p>
          <a:p>
            <a:r>
              <a:rPr lang="en-US" altLang="en-US"/>
              <a:t>      Chicanes can be formed using sculpture, plantings and parking to enhance the appearance and function of a street</a:t>
            </a:r>
          </a:p>
          <a:p>
            <a:r>
              <a:rPr lang="en-US" altLang="en-US"/>
              <a:t>      Diagonal parking and parallel parking can be alternated to create a chicane effect.</a:t>
            </a:r>
          </a:p>
          <a:p>
            <a:r>
              <a:rPr lang="en-US" altLang="en-US"/>
              <a:t>      Chicanes are best used on narrow roads, to prevents cars from swinging out to maintain their speed around the bends.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0541568-BBFB-4833-A151-30FD40420FB6}" type="slidenum">
              <a:rPr lang="en-US" altLang="en-US"/>
              <a:pPr/>
              <a:t>35</a:t>
            </a:fld>
            <a:endParaRPr lang="en-US" altLang="en-US"/>
          </a:p>
        </p:txBody>
      </p:sp>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ltLang="en-US"/>
              <a:t>Create a "calmed," steady flow of traffic</a:t>
            </a:r>
          </a:p>
          <a:p>
            <a:r>
              <a:rPr lang="en-US" altLang="en-US"/>
              <a:t> Reduction in conflict points, which can lead to fewer accidents</a:t>
            </a:r>
          </a:p>
          <a:p>
            <a:r>
              <a:rPr lang="en-US" altLang="en-US"/>
              <a:t> Traffic signals are not customarily required (although traffic control signs are prominent)</a:t>
            </a:r>
          </a:p>
          <a:p>
            <a:r>
              <a:rPr lang="en-US" altLang="en-US"/>
              <a:t> Streets narrow as they approach the roundabout, and crosswalks are installed on these approaches - thereby slowing oncoming vehicles and giving pedestrians a safe, obvious opportunity to cross</a:t>
            </a:r>
          </a:p>
          <a:p>
            <a:r>
              <a:rPr lang="en-US" altLang="en-US"/>
              <a:t> Enhanced with fountains, sculpture or attractive landscaping, the island can serve as a striking gateway</a:t>
            </a:r>
          </a:p>
          <a:p>
            <a:r>
              <a:rPr lang="en-US" altLang="en-US"/>
              <a:t> A sloping ramp around the perimeter of the raised island allows buses, trucks and other large vehicles to maneuver the continuous curve while still maintaining a lowered speed.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C05404E-FAAC-4477-9605-1FA974499662}" type="slidenum">
              <a:rPr lang="en-US" altLang="en-US"/>
              <a:pPr/>
              <a:t>36</a:t>
            </a:fld>
            <a:endParaRPr lang="en-US" altLang="en-US"/>
          </a:p>
        </p:txBody>
      </p:sp>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ltLang="en-US"/>
              <a:t> *</a:t>
            </a:r>
          </a:p>
          <a:p>
            <a:endParaRPr lang="en-US" altLang="en-US"/>
          </a:p>
          <a:p>
            <a:r>
              <a:rPr lang="en-US" altLang="en-US"/>
              <a:t>      Help to slow down traffic in neighborhoods and remind drivers that they must proceed carefully</a:t>
            </a:r>
          </a:p>
          <a:p>
            <a:r>
              <a:rPr lang="en-US" altLang="en-US"/>
              <a:t>      Help to sustain lowered vehicle speeds when they're used in a series</a:t>
            </a:r>
          </a:p>
          <a:p>
            <a:r>
              <a:rPr lang="en-US" altLang="en-US"/>
              <a:t>      Provide an opportunity for community activity in residential areas, where citizens can create plantings or add other enhancements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F60622E-A227-438E-9BD8-A4384078D676}" type="slidenum">
              <a:rPr lang="en-US" altLang="en-US"/>
              <a:pPr/>
              <a:t>37</a:t>
            </a:fld>
            <a:endParaRPr lang="en-US" altLang="en-US"/>
          </a:p>
        </p:txBody>
      </p:sp>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ltLang="en-US"/>
              <a:t> *</a:t>
            </a:r>
          </a:p>
          <a:p>
            <a:r>
              <a:rPr lang="en-US" altLang="en-US"/>
              <a:t> Curtail vehicle space</a:t>
            </a:r>
          </a:p>
          <a:p>
            <a:r>
              <a:rPr lang="en-US" altLang="en-US"/>
              <a:t>Provide a safe in-between refuge for pedestrians as they make their way across the street, split up a lengthy curb-to-curb distance (especially helpful for people who cannot move quickly)</a:t>
            </a:r>
          </a:p>
          <a:p>
            <a:r>
              <a:rPr lang="en-US" altLang="en-US"/>
              <a:t>Provide ideal locations for trees, flowers, sculpture and other amenities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D4D7E4C-64B6-4441-9F99-47342A1060C4}" type="slidenum">
              <a:rPr lang="en-US" altLang="en-US"/>
              <a:pPr/>
              <a:t>39</a:t>
            </a:fld>
            <a:endParaRPr lang="en-US" altLang="en-US"/>
          </a:p>
        </p:txBody>
      </p:sp>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en-US" b="1"/>
              <a:t>Diagonal Diverters</a:t>
            </a:r>
            <a:r>
              <a:rPr lang="en-US" altLang="en-US"/>
              <a:t> traverse an entire intersection, actually creating two unconnected streets that each turn sharply away from one another.</a:t>
            </a:r>
          </a:p>
          <a:p>
            <a:r>
              <a:rPr lang="en-US" altLang="en-US" b="1"/>
              <a:t>Semi-Diverters</a:t>
            </a:r>
            <a:r>
              <a:rPr lang="en-US" altLang="en-US"/>
              <a:t> restrict traffic in one direction to prevent entrance to a street, while permitting traffic to pass through in the other direction.</a:t>
            </a:r>
          </a:p>
          <a:p>
            <a:r>
              <a:rPr lang="en-US" altLang="en-US"/>
              <a:t>Although they effectively reduce traffic volume, diverters must be part of a comprehensive improvement scheme or else they can end up simply displacing congestion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0C70B91-8634-40E9-A9B3-C9733FF266CD}" type="slidenum">
              <a:rPr lang="en-US" altLang="en-US"/>
              <a:pPr/>
              <a:t>3</a:t>
            </a:fld>
            <a:endParaRPr lang="en-US" altLang="en-US"/>
          </a:p>
        </p:txBody>
      </p:sp>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59E3E20-CB9B-4966-A67A-75D0BDCA8485}" type="slidenum">
              <a:rPr lang="en-US" altLang="en-US"/>
              <a:pPr/>
              <a:t>40</a:t>
            </a:fld>
            <a:endParaRPr lang="en-US" altLang="en-US"/>
          </a:p>
        </p:txBody>
      </p:sp>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ltLang="en-US"/>
              <a:t>Speed bumps to the right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CB22B07-A9B4-4D59-A1DB-C44F3B941D85}" type="slidenum">
              <a:rPr lang="en-US" altLang="en-US"/>
              <a:pPr/>
              <a:t>45</a:t>
            </a:fld>
            <a:endParaRPr lang="en-US" altLang="en-US"/>
          </a:p>
        </p:txBody>
      </p:sp>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ltLang="en-US" sz="700"/>
              <a:t>Traffic-calming tools outlined above can be effective in a variety of ways.However, each tool has its own specific applications, and not every one fits every single circumstance. Some tools are more effective if used in combination with each other, or with alternative transportation approaches like bicycles, buses or light rail. The right use hinges on existing conditions along a street and the desired outcomes. The following is a sampler of issues that need to be considered when making traffic calming choices</a:t>
            </a:r>
          </a:p>
          <a:p>
            <a:r>
              <a:rPr lang="en-US" altLang="en-US"/>
              <a:t> NYCity street before and after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711ED67-5E43-4BF5-BEA2-A76303192B91}" type="slidenum">
              <a:rPr lang="en-US" altLang="en-US"/>
              <a:pPr/>
              <a:t>4</a:t>
            </a:fld>
            <a:endParaRPr lang="en-US" altLang="en-US"/>
          </a:p>
        </p:txBody>
      </p:sp>
      <p:sp>
        <p:nvSpPr>
          <p:cNvPr id="14338" name="Rectangle 2"/>
          <p:cNvSpPr>
            <a:spLocks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ltLang="en-US"/>
              <a:t>A great place is easy to see and easy to get to—people want to see that there is something to do, that others have been enticed to enter. On the other hand, if a place is not visible from the street or the street is too dangerous for older people and children to cross, the place won't be used. The more successful a place is, the more the success will feed upon itself. Sometimes, if a place is really good, people will walk through it even if they are headed somewhere else.</a:t>
            </a:r>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589E376-4D18-4356-B665-777F4D34F0B3}" type="slidenum">
              <a:rPr lang="en-US" altLang="en-US"/>
              <a:pPr/>
              <a:t>5</a:t>
            </a:fld>
            <a:endParaRPr lang="en-US" altLang="en-US"/>
          </a:p>
        </p:txBody>
      </p:sp>
      <p:sp>
        <p:nvSpPr>
          <p:cNvPr id="35842" name="Rectangle 2"/>
          <p:cNvSpPr>
            <a:spLocks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CC1467B-CB2E-4857-BE70-CE1FBE78C7A9}" type="slidenum">
              <a:rPr lang="en-US" altLang="en-US"/>
              <a:pPr/>
              <a:t>6</a:t>
            </a:fld>
            <a:endParaRPr lang="en-US" altLang="en-US"/>
          </a:p>
        </p:txBody>
      </p:sp>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AFB6CB1-7207-4328-A869-70DE86659A2E}" type="slidenum">
              <a:rPr lang="en-US" altLang="en-US"/>
              <a:pPr/>
              <a:t>7</a:t>
            </a:fld>
            <a:endParaRPr lang="en-US" altLang="en-US"/>
          </a:p>
        </p:txBody>
      </p:sp>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A38E808-A49F-44F6-935F-1F5A6692889A}" type="slidenum">
              <a:rPr lang="en-US" altLang="en-US"/>
              <a:pPr/>
              <a:t>8</a:t>
            </a:fld>
            <a:endParaRPr lang="en-US" altLang="en-US"/>
          </a:p>
        </p:txBody>
      </p:sp>
      <p:sp>
        <p:nvSpPr>
          <p:cNvPr id="38914" name="Rectangle 2"/>
          <p:cNvSpPr>
            <a:spLocks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C667C32-6D70-426B-A6F4-CFB683B01933}" type="slidenum">
              <a:rPr lang="en-US" altLang="en-US"/>
              <a:pPr/>
              <a:t>9</a:t>
            </a:fld>
            <a:endParaRPr lang="en-US" altLang="en-US"/>
          </a:p>
        </p:txBody>
      </p:sp>
      <p:sp>
        <p:nvSpPr>
          <p:cNvPr id="39938" name="Rectangle 2"/>
          <p:cNvSpPr>
            <a:spLocks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296C142-F243-4B8B-BAE9-D8FDE31C8118}" type="slidenum">
              <a:rPr lang="en-US" altLang="en-US"/>
              <a:pPr/>
              <a:t>‹#›</a:t>
            </a:fld>
            <a:endParaRPr lang="en-US" altLang="en-US"/>
          </a:p>
        </p:txBody>
      </p:sp>
    </p:spTree>
    <p:extLst>
      <p:ext uri="{BB962C8B-B14F-4D97-AF65-F5344CB8AC3E}">
        <p14:creationId xmlns:p14="http://schemas.microsoft.com/office/powerpoint/2010/main" val="4286217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DCE14E-20B6-4FE0-AB9A-5E5074C2EE2B}" type="slidenum">
              <a:rPr lang="en-US" altLang="en-US"/>
              <a:pPr/>
              <a:t>‹#›</a:t>
            </a:fld>
            <a:endParaRPr lang="en-US" altLang="en-US"/>
          </a:p>
        </p:txBody>
      </p:sp>
    </p:spTree>
    <p:extLst>
      <p:ext uri="{BB962C8B-B14F-4D97-AF65-F5344CB8AC3E}">
        <p14:creationId xmlns:p14="http://schemas.microsoft.com/office/powerpoint/2010/main" val="3302556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7692B3F-FE41-4109-8DD9-17F4D6B864D7}" type="slidenum">
              <a:rPr lang="en-US" altLang="en-US"/>
              <a:pPr/>
              <a:t>‹#›</a:t>
            </a:fld>
            <a:endParaRPr lang="en-US" altLang="en-US"/>
          </a:p>
        </p:txBody>
      </p:sp>
    </p:spTree>
    <p:extLst>
      <p:ext uri="{BB962C8B-B14F-4D97-AF65-F5344CB8AC3E}">
        <p14:creationId xmlns:p14="http://schemas.microsoft.com/office/powerpoint/2010/main" val="3041063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1578DB34-4C3B-433D-BE49-99B5B76A4632}" type="slidenum">
              <a:rPr lang="en-US" altLang="en-US"/>
              <a:pPr/>
              <a:t>‹#›</a:t>
            </a:fld>
            <a:endParaRPr lang="en-US" altLang="en-US"/>
          </a:p>
        </p:txBody>
      </p:sp>
    </p:spTree>
    <p:extLst>
      <p:ext uri="{BB962C8B-B14F-4D97-AF65-F5344CB8AC3E}">
        <p14:creationId xmlns:p14="http://schemas.microsoft.com/office/powerpoint/2010/main" val="4286245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6907D58-0546-4643-BBDE-2E2BCA155C01}" type="slidenum">
              <a:rPr lang="en-US" altLang="en-US"/>
              <a:pPr/>
              <a:t>‹#›</a:t>
            </a:fld>
            <a:endParaRPr lang="en-US" altLang="en-US"/>
          </a:p>
        </p:txBody>
      </p:sp>
    </p:spTree>
    <p:extLst>
      <p:ext uri="{BB962C8B-B14F-4D97-AF65-F5344CB8AC3E}">
        <p14:creationId xmlns:p14="http://schemas.microsoft.com/office/powerpoint/2010/main" val="98385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E15EF6B-11B6-4B5E-9819-339C4B7E8F14}" type="slidenum">
              <a:rPr lang="en-US" altLang="en-US"/>
              <a:pPr/>
              <a:t>‹#›</a:t>
            </a:fld>
            <a:endParaRPr lang="en-US" altLang="en-US"/>
          </a:p>
        </p:txBody>
      </p:sp>
    </p:spTree>
    <p:extLst>
      <p:ext uri="{BB962C8B-B14F-4D97-AF65-F5344CB8AC3E}">
        <p14:creationId xmlns:p14="http://schemas.microsoft.com/office/powerpoint/2010/main" val="29296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3C0B6C-6E64-421D-BA42-22EEA9A20FE7}" type="slidenum">
              <a:rPr lang="en-US" altLang="en-US"/>
              <a:pPr/>
              <a:t>‹#›</a:t>
            </a:fld>
            <a:endParaRPr lang="en-US" altLang="en-US"/>
          </a:p>
        </p:txBody>
      </p:sp>
    </p:spTree>
    <p:extLst>
      <p:ext uri="{BB962C8B-B14F-4D97-AF65-F5344CB8AC3E}">
        <p14:creationId xmlns:p14="http://schemas.microsoft.com/office/powerpoint/2010/main" val="172983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5C72C43-02DC-4A7E-9171-72E51647B837}" type="slidenum">
              <a:rPr lang="en-US" altLang="en-US"/>
              <a:pPr/>
              <a:t>‹#›</a:t>
            </a:fld>
            <a:endParaRPr lang="en-US" altLang="en-US"/>
          </a:p>
        </p:txBody>
      </p:sp>
    </p:spTree>
    <p:extLst>
      <p:ext uri="{BB962C8B-B14F-4D97-AF65-F5344CB8AC3E}">
        <p14:creationId xmlns:p14="http://schemas.microsoft.com/office/powerpoint/2010/main" val="364709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6FDE285-5479-4B16-B2B2-6C5E74B034F6}" type="slidenum">
              <a:rPr lang="en-US" altLang="en-US"/>
              <a:pPr/>
              <a:t>‹#›</a:t>
            </a:fld>
            <a:endParaRPr lang="en-US" altLang="en-US"/>
          </a:p>
        </p:txBody>
      </p:sp>
    </p:spTree>
    <p:extLst>
      <p:ext uri="{BB962C8B-B14F-4D97-AF65-F5344CB8AC3E}">
        <p14:creationId xmlns:p14="http://schemas.microsoft.com/office/powerpoint/2010/main" val="135487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9C70E53-8B56-4A7C-ABD9-64B1C11D7C1A}" type="slidenum">
              <a:rPr lang="en-US" altLang="en-US"/>
              <a:pPr/>
              <a:t>‹#›</a:t>
            </a:fld>
            <a:endParaRPr lang="en-US" altLang="en-US"/>
          </a:p>
        </p:txBody>
      </p:sp>
    </p:spTree>
    <p:extLst>
      <p:ext uri="{BB962C8B-B14F-4D97-AF65-F5344CB8AC3E}">
        <p14:creationId xmlns:p14="http://schemas.microsoft.com/office/powerpoint/2010/main" val="102408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78404FE-1C23-4CBE-B7DB-2ECC5A9D7E32}" type="slidenum">
              <a:rPr lang="en-US" altLang="en-US"/>
              <a:pPr/>
              <a:t>‹#›</a:t>
            </a:fld>
            <a:endParaRPr lang="en-US" altLang="en-US"/>
          </a:p>
        </p:txBody>
      </p:sp>
    </p:spTree>
    <p:extLst>
      <p:ext uri="{BB962C8B-B14F-4D97-AF65-F5344CB8AC3E}">
        <p14:creationId xmlns:p14="http://schemas.microsoft.com/office/powerpoint/2010/main" val="56243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7698E93-EC7B-471C-A3F5-D646BBAD95E3}" type="slidenum">
              <a:rPr lang="en-US" altLang="en-US"/>
              <a:pPr/>
              <a:t>‹#›</a:t>
            </a:fld>
            <a:endParaRPr lang="en-US" altLang="en-US"/>
          </a:p>
        </p:txBody>
      </p:sp>
    </p:spTree>
    <p:extLst>
      <p:ext uri="{BB962C8B-B14F-4D97-AF65-F5344CB8AC3E}">
        <p14:creationId xmlns:p14="http://schemas.microsoft.com/office/powerpoint/2010/main" val="61465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98E620F-8DAC-450E-866F-B57B9AC9ADB4}" type="slidenum">
              <a:rPr lang="en-US" altLang="en-US"/>
              <a:pPr/>
              <a:t>‹#›</a:t>
            </a:fld>
            <a:endParaRPr lang="en-US" altLang="en-US"/>
          </a:p>
        </p:txBody>
      </p:sp>
    </p:spTree>
    <p:extLst>
      <p:ext uri="{BB962C8B-B14F-4D97-AF65-F5344CB8AC3E}">
        <p14:creationId xmlns:p14="http://schemas.microsoft.com/office/powerpoint/2010/main" val="116687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6380B00C-163A-4ACE-8713-2F1FCED8DF6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nchor="ctr"/>
          <a:lstStyle/>
          <a:p>
            <a:r>
              <a:rPr lang="en-US" altLang="en-US" sz="4400"/>
              <a:t>PLACEMAKING</a:t>
            </a:r>
          </a:p>
        </p:txBody>
      </p:sp>
      <p:sp>
        <p:nvSpPr>
          <p:cNvPr id="2051" name="Rectangle 3"/>
          <p:cNvSpPr>
            <a:spLocks noGrp="1" noChangeArrowheads="1"/>
          </p:cNvSpPr>
          <p:nvPr>
            <p:ph type="subTitle" idx="1"/>
          </p:nvPr>
        </p:nvSpPr>
        <p:spPr>
          <a:xfrm>
            <a:off x="1371600" y="3886200"/>
            <a:ext cx="6781800" cy="2286000"/>
          </a:xfrm>
        </p:spPr>
        <p:txBody>
          <a:bodyPr/>
          <a:lstStyle/>
          <a:p>
            <a:r>
              <a:rPr lang="en-US" altLang="en-US" sz="3200"/>
              <a:t>Lia Dikigoropoulou</a:t>
            </a:r>
          </a:p>
          <a:p>
            <a:r>
              <a:rPr lang="en-US" altLang="en-US" sz="3200"/>
              <a:t>Information taken from PPS</a:t>
            </a:r>
          </a:p>
          <a:p>
            <a:r>
              <a:rPr lang="en-US" altLang="en-US" sz="3200"/>
              <a:t>(Project for Public Spaces-www.pps.org)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Comfort and Image</a:t>
            </a:r>
          </a:p>
        </p:txBody>
      </p:sp>
      <p:sp>
        <p:nvSpPr>
          <p:cNvPr id="4099" name="Rectangle 3"/>
          <p:cNvSpPr>
            <a:spLocks noGrp="1" noChangeArrowheads="1"/>
          </p:cNvSpPr>
          <p:nvPr>
            <p:ph type="body" idx="1"/>
          </p:nvPr>
        </p:nvSpPr>
        <p:spPr/>
        <p:txBody>
          <a:bodyPr/>
          <a:lstStyle/>
          <a:p>
            <a:pPr>
              <a:buFontTx/>
              <a:buNone/>
            </a:pPr>
            <a:r>
              <a:rPr lang="en-US" altLang="en-US"/>
              <a:t>	Whether a space is comfortable and presents itself well - has a good image - is key to its success. Comfort includes perceptions about safety, cleanliness, and the availability of places to sit - the importance of giving people the choice to sit where they want is generally underestimated.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1143000"/>
          </a:xfrm>
        </p:spPr>
        <p:txBody>
          <a:bodyPr/>
          <a:lstStyle/>
          <a:p>
            <a:r>
              <a:rPr lang="en-US" altLang="en-US"/>
              <a:t>Does the place make a good first impression?</a:t>
            </a:r>
          </a:p>
        </p:txBody>
      </p:sp>
      <p:sp>
        <p:nvSpPr>
          <p:cNvPr id="26627" name="Rectangle 3"/>
          <p:cNvSpPr>
            <a:spLocks noGrp="1" noChangeArrowheads="1"/>
          </p:cNvSpPr>
          <p:nvPr>
            <p:ph type="body" sz="half" idx="3"/>
          </p:nvPr>
        </p:nvSpPr>
        <p:spPr>
          <a:xfrm>
            <a:off x="685800" y="4267200"/>
            <a:ext cx="7772400" cy="1828800"/>
          </a:xfrm>
        </p:spPr>
        <p:txBody>
          <a:bodyPr/>
          <a:lstStyle/>
          <a:p>
            <a:r>
              <a:rPr lang="en-US" altLang="en-US" sz="2400"/>
              <a:t>Are there enough places to sit? </a:t>
            </a:r>
          </a:p>
          <a:p>
            <a:r>
              <a:rPr lang="en-US" altLang="en-US" sz="2400"/>
              <a:t>Are spaces are clean and free of litter? </a:t>
            </a:r>
          </a:p>
          <a:p>
            <a:r>
              <a:rPr lang="en-US" altLang="en-US" sz="2400"/>
              <a:t>Does the area feel safe? </a:t>
            </a:r>
          </a:p>
          <a:p>
            <a:r>
              <a:rPr lang="en-US" altLang="en-US" sz="2400"/>
              <a:t>Do vehicles dominate pedestrian use of the space?</a:t>
            </a:r>
          </a:p>
        </p:txBody>
      </p:sp>
      <p:pic>
        <p:nvPicPr>
          <p:cNvPr id="26635" name="Picture 11" descr="paris_luxumberg_gardens_seating_planting_2001_ek_xlarge"/>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38200" y="1600200"/>
            <a:ext cx="3833813" cy="2582863"/>
          </a:xfrm>
        </p:spPr>
      </p:pic>
      <p:pic>
        <p:nvPicPr>
          <p:cNvPr id="26637" name="Picture 13" descr="bleecker_st_cafe_xlarg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876800" y="1676400"/>
            <a:ext cx="3276600" cy="246221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Uses and Activity.</a:t>
            </a:r>
          </a:p>
        </p:txBody>
      </p:sp>
      <p:sp>
        <p:nvSpPr>
          <p:cNvPr id="8195" name="Rectangle 3"/>
          <p:cNvSpPr>
            <a:spLocks noGrp="1" noChangeArrowheads="1"/>
          </p:cNvSpPr>
          <p:nvPr>
            <p:ph type="body" idx="1"/>
          </p:nvPr>
        </p:nvSpPr>
        <p:spPr/>
        <p:txBody>
          <a:bodyPr/>
          <a:lstStyle/>
          <a:p>
            <a:r>
              <a:rPr lang="en-US" altLang="en-US"/>
              <a:t>Activities are the basic building blocks of a place. Having something to do gives people a reason to come to a place - and return. When there is nothing to do, a space will be empty and that generally means that something is wrong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0" y="609600"/>
            <a:ext cx="2362200" cy="1143000"/>
          </a:xfrm>
        </p:spPr>
        <p:txBody>
          <a:bodyPr/>
          <a:lstStyle/>
          <a:p>
            <a:r>
              <a:rPr lang="en-US" altLang="en-US"/>
              <a:t>Bryant Park</a:t>
            </a:r>
          </a:p>
        </p:txBody>
      </p:sp>
      <p:sp>
        <p:nvSpPr>
          <p:cNvPr id="28675" name="Rectangle 3"/>
          <p:cNvSpPr>
            <a:spLocks noGrp="1" noChangeArrowheads="1"/>
          </p:cNvSpPr>
          <p:nvPr>
            <p:ph type="body" sz="half" idx="2"/>
          </p:nvPr>
        </p:nvSpPr>
        <p:spPr>
          <a:xfrm>
            <a:off x="685800" y="4572000"/>
            <a:ext cx="7772400" cy="1981200"/>
          </a:xfrm>
        </p:spPr>
        <p:txBody>
          <a:bodyPr/>
          <a:lstStyle/>
          <a:p>
            <a:pPr>
              <a:lnSpc>
                <a:spcPct val="90000"/>
              </a:lnSpc>
            </a:pPr>
            <a:r>
              <a:rPr lang="en-US" altLang="en-US" sz="2000"/>
              <a:t>A great place starts with offering a variety of things to do in one spot. A park is good. A park with a fountain, playground, and popcorn vendor is better. A library across the street is even better, more so if it features storytelling hours for kids and exhibits on local history. If there's a sidewalk café nearby, a bus stop, a bike trail, and an ice cream parlor, then you have what most people would consider a great place</a:t>
            </a:r>
            <a:endParaRPr lang="en-US" altLang="en-US" sz="2400"/>
          </a:p>
        </p:txBody>
      </p:sp>
      <p:pic>
        <p:nvPicPr>
          <p:cNvPr id="28677" name="Picture 5" descr="Bryant_Park_348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609600"/>
            <a:ext cx="5257800" cy="340518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Sociability</a:t>
            </a:r>
          </a:p>
        </p:txBody>
      </p:sp>
      <p:sp>
        <p:nvSpPr>
          <p:cNvPr id="11267" name="Rectangle 3"/>
          <p:cNvSpPr>
            <a:spLocks noGrp="1" noChangeArrowheads="1"/>
          </p:cNvSpPr>
          <p:nvPr>
            <p:ph type="body" idx="1"/>
          </p:nvPr>
        </p:nvSpPr>
        <p:spPr/>
        <p:txBody>
          <a:bodyPr/>
          <a:lstStyle/>
          <a:p>
            <a:r>
              <a:rPr lang="en-US" altLang="en-US" sz="2800"/>
              <a:t>This is a difficult quality for a place to achieve, but once attained it becomes an unmistakable feature. When people see friends, meet and greet their neighbors, and feel comfortable interacting with strangers, they tend to feel a stronger sense of place or attachment to their community - and to the place that fosters these types of social activities.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609600"/>
            <a:ext cx="7772400" cy="914400"/>
          </a:xfrm>
        </p:spPr>
        <p:txBody>
          <a:bodyPr/>
          <a:lstStyle/>
          <a:p>
            <a:r>
              <a:rPr lang="en-US" altLang="en-US"/>
              <a:t>Bleecker St. NYC</a:t>
            </a:r>
          </a:p>
        </p:txBody>
      </p:sp>
      <p:sp>
        <p:nvSpPr>
          <p:cNvPr id="30723" name="Rectangle 3"/>
          <p:cNvSpPr>
            <a:spLocks noGrp="1" noChangeArrowheads="1"/>
          </p:cNvSpPr>
          <p:nvPr>
            <p:ph type="body" idx="1"/>
          </p:nvPr>
        </p:nvSpPr>
        <p:spPr>
          <a:xfrm>
            <a:off x="762000" y="5105400"/>
            <a:ext cx="7696200" cy="990600"/>
          </a:xfrm>
        </p:spPr>
        <p:txBody>
          <a:bodyPr/>
          <a:lstStyle/>
          <a:p>
            <a:pPr>
              <a:lnSpc>
                <a:spcPct val="90000"/>
              </a:lnSpc>
            </a:pPr>
            <a:r>
              <a:rPr lang="en-US" altLang="en-US" sz="2000"/>
              <a:t>Lined with restaurants, cafes and bars, the street is lively at almost all hours of the day. With a multitude of establishments, and many activities spilling out from buildings onto the sidewalks, street life is abundant. Many residents are old-timers who know one another and the shopkeepers.</a:t>
            </a:r>
            <a:endParaRPr lang="en-US" altLang="en-US" sz="2800"/>
          </a:p>
          <a:p>
            <a:pPr>
              <a:lnSpc>
                <a:spcPct val="90000"/>
              </a:lnSpc>
            </a:pPr>
            <a:endParaRPr lang="en-US" altLang="en-US" sz="2800"/>
          </a:p>
        </p:txBody>
      </p:sp>
      <p:pic>
        <p:nvPicPr>
          <p:cNvPr id="30724" name="Picture 4" descr="Bleeker_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4343400" cy="3035300"/>
          </a:xfrm>
          <a:prstGeom prst="rect">
            <a:avLst/>
          </a:prstGeom>
          <a:noFill/>
          <a:extLst>
            <a:ext uri="{909E8E84-426E-40DD-AFC4-6F175D3DCCD1}">
              <a14:hiddenFill xmlns:a14="http://schemas.microsoft.com/office/drawing/2010/main">
                <a:solidFill>
                  <a:srgbClr val="FFFFFF"/>
                </a:solidFill>
              </a14:hiddenFill>
            </a:ext>
          </a:extLst>
        </p:spPr>
      </p:pic>
      <p:pic>
        <p:nvPicPr>
          <p:cNvPr id="30725" name="Picture 5" descr="bleecker_st_01_x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905000"/>
            <a:ext cx="4495800" cy="3040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p:txBody>
          <a:bodyPr/>
          <a:lstStyle/>
          <a:p>
            <a:pPr>
              <a:lnSpc>
                <a:spcPct val="90000"/>
              </a:lnSpc>
            </a:pPr>
            <a:r>
              <a:rPr lang="en-US" altLang="en-US" sz="2800"/>
              <a:t>Sometimes a great place has great beauty, or  thoughtful design touches that say someone wanted you to feel welcome there. At other times, a great place works well just because it is neighborly— it draws people in and enables them to relax, talk, and watch people.</a:t>
            </a:r>
          </a:p>
          <a:p>
            <a:pPr>
              <a:lnSpc>
                <a:spcPct val="90000"/>
              </a:lnSpc>
            </a:pPr>
            <a:endParaRPr lang="en-US" altLang="en-US" sz="2800"/>
          </a:p>
          <a:p>
            <a:pPr>
              <a:lnSpc>
                <a:spcPct val="90000"/>
              </a:lnSpc>
            </a:pPr>
            <a:r>
              <a:rPr lang="en-US" altLang="en-US" sz="2800"/>
              <a:t>If you feel refreshed and rejuvenated after you leave it, you've been in a great place</a:t>
            </a:r>
          </a:p>
          <a:p>
            <a:pPr>
              <a:lnSpc>
                <a:spcPct val="90000"/>
              </a:lnSpc>
            </a:pPr>
            <a:endParaRPr lang="en-US"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Streets as Places</a:t>
            </a:r>
          </a:p>
        </p:txBody>
      </p:sp>
      <p:sp>
        <p:nvSpPr>
          <p:cNvPr id="5123" name="Rectangle 3"/>
          <p:cNvSpPr>
            <a:spLocks noGrp="1" noChangeArrowheads="1"/>
          </p:cNvSpPr>
          <p:nvPr>
            <p:ph type="body" idx="1"/>
          </p:nvPr>
        </p:nvSpPr>
        <p:spPr/>
        <p:txBody>
          <a:bodyPr/>
          <a:lstStyle/>
          <a:p>
            <a:pPr eaLnBrk="0" hangingPunct="0">
              <a:spcBef>
                <a:spcPct val="0"/>
              </a:spcBef>
              <a:buFontTx/>
              <a:buNone/>
            </a:pPr>
            <a:r>
              <a:rPr lang="en-US" altLang="en-US" sz="2000"/>
              <a:t>	The overarching goal of Streets as Places is to transform the design and construction of public streets into places that improve the quality of human life and the environment rather than simply move vehicles from place to place</a:t>
            </a:r>
            <a:r>
              <a:rPr lang="en-US" altLang="en-US" sz="2000">
                <a:solidFill>
                  <a:srgbClr val="000000"/>
                </a:solidFill>
              </a:rPr>
              <a:t> 	</a:t>
            </a:r>
          </a:p>
          <a:p>
            <a:pPr eaLnBrk="0" hangingPunct="0">
              <a:spcBef>
                <a:spcPct val="0"/>
              </a:spcBef>
              <a:buFontTx/>
              <a:buNone/>
            </a:pPr>
            <a:endParaRPr lang="en-US" altLang="en-US" sz="2000">
              <a:solidFill>
                <a:srgbClr val="000000"/>
              </a:solidFill>
            </a:endParaRPr>
          </a:p>
          <a:p>
            <a:pPr eaLnBrk="0" hangingPunct="0">
              <a:spcBef>
                <a:spcPct val="0"/>
              </a:spcBef>
              <a:buFontTx/>
              <a:buNone/>
            </a:pPr>
            <a:r>
              <a:rPr lang="en-US" altLang="en-US" sz="2000">
                <a:solidFill>
                  <a:srgbClr val="000000"/>
                </a:solidFill>
              </a:rPr>
              <a:t>	If a street is to become a convenient and enjoyable place, it must be looked at holistically—that is, as a distinctive environment with many different interrelated elements reflecting the character, needs and aspirations of a particular community.</a:t>
            </a:r>
          </a:p>
          <a:p>
            <a:pPr>
              <a:buFontTx/>
              <a:buNone/>
            </a:pPr>
            <a:endParaRPr lang="en-US" altLang="en-US" sz="2000">
              <a:solidFill>
                <a:srgbClr val="000000"/>
              </a:solidFill>
            </a:endParaRPr>
          </a:p>
          <a:p>
            <a:pPr>
              <a:buFontTx/>
              <a:buNone/>
            </a:pPr>
            <a:r>
              <a:rPr lang="en-US" altLang="en-US" sz="200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838200"/>
          </a:xfrm>
        </p:spPr>
        <p:txBody>
          <a:bodyPr/>
          <a:lstStyle/>
          <a:p>
            <a:r>
              <a:rPr lang="en-US" altLang="en-US"/>
              <a:t>What is wrong with this street?</a:t>
            </a:r>
            <a:r>
              <a:rPr lang="en-US" altLang="en-US" sz="3600"/>
              <a:t> </a:t>
            </a:r>
          </a:p>
        </p:txBody>
      </p:sp>
      <p:sp>
        <p:nvSpPr>
          <p:cNvPr id="7171" name="Rectangle 3"/>
          <p:cNvSpPr>
            <a:spLocks noGrp="1" noChangeArrowheads="1"/>
          </p:cNvSpPr>
          <p:nvPr>
            <p:ph type="body" idx="1"/>
          </p:nvPr>
        </p:nvSpPr>
        <p:spPr>
          <a:xfrm>
            <a:off x="457200" y="5867400"/>
            <a:ext cx="7772400" cy="685800"/>
          </a:xfrm>
          <a:noFill/>
        </p:spPr>
        <p:txBody>
          <a:bodyPr/>
          <a:lstStyle/>
          <a:p>
            <a:pPr>
              <a:lnSpc>
                <a:spcPct val="90000"/>
              </a:lnSpc>
            </a:pPr>
            <a:endParaRPr lang="en-US" altLang="en-US" sz="2800"/>
          </a:p>
          <a:p>
            <a:pPr>
              <a:lnSpc>
                <a:spcPct val="90000"/>
              </a:lnSpc>
            </a:pPr>
            <a:endParaRPr lang="en-US" altLang="en-US" sz="2800"/>
          </a:p>
        </p:txBody>
      </p:sp>
      <p:pic>
        <p:nvPicPr>
          <p:cNvPr id="7172" name="Picture 4" descr="image-dis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6351588" cy="426720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p:cNvSpPr>
            <a:spLocks noChangeArrowheads="1"/>
          </p:cNvSpPr>
          <p:nvPr/>
        </p:nvSpPr>
        <p:spPr bwMode="auto">
          <a:xfrm>
            <a:off x="914400" y="5984875"/>
            <a:ext cx="3940175"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000">
                <a:solidFill>
                  <a:schemeClr val="tx2"/>
                </a:solidFill>
              </a:rPr>
              <a:t>Louisiana Street, Houston, Texas</a:t>
            </a:r>
            <a:endParaRPr lang="en-US" altLang="en-US" sz="360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What is a place?</a:t>
            </a:r>
          </a:p>
        </p:txBody>
      </p:sp>
      <p:sp>
        <p:nvSpPr>
          <p:cNvPr id="48131" name="Rectangle 3"/>
          <p:cNvSpPr>
            <a:spLocks noGrp="1" noChangeArrowheads="1"/>
          </p:cNvSpPr>
          <p:nvPr>
            <p:ph type="body" sz="half" idx="2"/>
          </p:nvPr>
        </p:nvSpPr>
        <p:spPr>
          <a:xfrm>
            <a:off x="2057400" y="5715000"/>
            <a:ext cx="5181600" cy="762000"/>
          </a:xfrm>
        </p:spPr>
        <p:txBody>
          <a:bodyPr/>
          <a:lstStyle/>
          <a:p>
            <a:pPr>
              <a:lnSpc>
                <a:spcPct val="90000"/>
              </a:lnSpc>
              <a:buFontTx/>
              <a:buNone/>
            </a:pPr>
            <a:r>
              <a:rPr lang="en-US" altLang="en-US" sz="2400"/>
              <a:t>Oslo, Norway</a:t>
            </a:r>
          </a:p>
          <a:p>
            <a:pPr>
              <a:lnSpc>
                <a:spcPct val="90000"/>
              </a:lnSpc>
              <a:buFontTx/>
              <a:buNone/>
            </a:pPr>
            <a:endParaRPr lang="en-US" altLang="en-US" sz="2400"/>
          </a:p>
        </p:txBody>
      </p:sp>
      <p:pic>
        <p:nvPicPr>
          <p:cNvPr id="48134" name="Picture 6" descr="image-display-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05000" y="1981200"/>
            <a:ext cx="5257800" cy="3373438"/>
          </a:xfrm>
        </p:spPr>
      </p:pic>
      <p:sp>
        <p:nvSpPr>
          <p:cNvPr id="48135" name="Rectangle 7"/>
          <p:cNvSpPr>
            <a:spLocks noChangeArrowheads="1"/>
          </p:cNvSpPr>
          <p:nvPr/>
        </p:nvSpPr>
        <p:spPr bwMode="auto">
          <a:xfrm>
            <a:off x="5791200" y="2057400"/>
            <a:ext cx="3048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Project for Public Spaces</a:t>
            </a:r>
          </a:p>
        </p:txBody>
      </p:sp>
      <p:sp>
        <p:nvSpPr>
          <p:cNvPr id="3075" name="Rectangle 3"/>
          <p:cNvSpPr>
            <a:spLocks noGrp="1" noChangeArrowheads="1"/>
          </p:cNvSpPr>
          <p:nvPr>
            <p:ph type="body" idx="1"/>
          </p:nvPr>
        </p:nvSpPr>
        <p:spPr/>
        <p:txBody>
          <a:bodyPr/>
          <a:lstStyle/>
          <a:p>
            <a:pPr>
              <a:buFontTx/>
              <a:buNone/>
            </a:pPr>
            <a:r>
              <a:rPr lang="en-US" altLang="en-US" sz="2400"/>
              <a:t>	For 30 years, the Project for Public Spaces has worked with cities and neighborhoods to help create places that attract people—places where people young and old, rich and poor encounter one another, enjoy their surroundings, and experience being part of a community. What makes these places work? Why do some parks, main streets, and other public spaces become alive with activity and fun, while others become magnets for crime or sit empty?</a:t>
            </a:r>
            <a:endParaRPr lang="en-US"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04800"/>
            <a:ext cx="7772400" cy="990600"/>
          </a:xfrm>
        </p:spPr>
        <p:txBody>
          <a:bodyPr/>
          <a:lstStyle/>
          <a:p>
            <a:r>
              <a:rPr lang="en-US" altLang="en-US"/>
              <a:t>Nostalgia</a:t>
            </a:r>
          </a:p>
        </p:txBody>
      </p:sp>
      <p:sp>
        <p:nvSpPr>
          <p:cNvPr id="53252" name="Rectangle 4"/>
          <p:cNvSpPr>
            <a:spLocks noGrp="1" noChangeArrowheads="1"/>
          </p:cNvSpPr>
          <p:nvPr>
            <p:ph type="body" sz="half" idx="2"/>
          </p:nvPr>
        </p:nvSpPr>
        <p:spPr>
          <a:xfrm>
            <a:off x="685800" y="5181600"/>
            <a:ext cx="7772400" cy="1143000"/>
          </a:xfrm>
          <a:noFill/>
        </p:spPr>
        <p:txBody>
          <a:bodyPr/>
          <a:lstStyle/>
          <a:p>
            <a:pPr>
              <a:lnSpc>
                <a:spcPct val="90000"/>
              </a:lnSpc>
              <a:buFontTx/>
              <a:buNone/>
            </a:pPr>
            <a:r>
              <a:rPr lang="en-US" altLang="en-US" sz="2400"/>
              <a:t> 	There was a time in our cities and towns when getting from here to there was a pleasant and often enriching experience. </a:t>
            </a:r>
          </a:p>
        </p:txBody>
      </p:sp>
      <p:pic>
        <p:nvPicPr>
          <p:cNvPr id="53255" name="Picture 7" descr="image-display-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57400" y="1728788"/>
            <a:ext cx="4768850" cy="316547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The car takes over</a:t>
            </a:r>
          </a:p>
        </p:txBody>
      </p:sp>
      <p:sp>
        <p:nvSpPr>
          <p:cNvPr id="54276" name="Rectangle 4"/>
          <p:cNvSpPr>
            <a:spLocks noGrp="1" noChangeArrowheads="1"/>
          </p:cNvSpPr>
          <p:nvPr>
            <p:ph type="body" sz="half" idx="2"/>
          </p:nvPr>
        </p:nvSpPr>
        <p:spPr>
          <a:xfrm>
            <a:off x="685800" y="4876800"/>
            <a:ext cx="7772400" cy="1219200"/>
          </a:xfrm>
          <a:noFill/>
        </p:spPr>
        <p:txBody>
          <a:bodyPr/>
          <a:lstStyle/>
          <a:p>
            <a:pPr>
              <a:lnSpc>
                <a:spcPct val="90000"/>
              </a:lnSpc>
              <a:buFontTx/>
              <a:buNone/>
            </a:pPr>
            <a:r>
              <a:rPr lang="en-US" altLang="en-US" sz="2400"/>
              <a:t>	When people describe their communities now, they refer to streets that are too wide to cross without feeling endangered by traffic, sidewalks that are too empty to feel safe, a lack of places to sit or stroll and a dearth of interesting and attractive things to look at. </a:t>
            </a:r>
          </a:p>
          <a:p>
            <a:pPr>
              <a:lnSpc>
                <a:spcPct val="90000"/>
              </a:lnSpc>
            </a:pPr>
            <a:endParaRPr lang="en-US" altLang="en-US" sz="2400"/>
          </a:p>
        </p:txBody>
      </p:sp>
      <p:pic>
        <p:nvPicPr>
          <p:cNvPr id="54277" name="Picture 5" descr="image-displa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90800" y="2057400"/>
            <a:ext cx="3844925" cy="270668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What causes traffic?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152400"/>
            <a:ext cx="7772400" cy="1143000"/>
          </a:xfrm>
        </p:spPr>
        <p:txBody>
          <a:bodyPr/>
          <a:lstStyle/>
          <a:p>
            <a:r>
              <a:rPr lang="en-US" altLang="en-US"/>
              <a:t>One way streets</a:t>
            </a:r>
          </a:p>
        </p:txBody>
      </p:sp>
      <p:sp>
        <p:nvSpPr>
          <p:cNvPr id="56323" name="Rectangle 3"/>
          <p:cNvSpPr>
            <a:spLocks noGrp="1" noChangeArrowheads="1"/>
          </p:cNvSpPr>
          <p:nvPr>
            <p:ph type="body" idx="1"/>
          </p:nvPr>
        </p:nvSpPr>
        <p:spPr>
          <a:xfrm>
            <a:off x="3886200" y="4953000"/>
            <a:ext cx="4953000" cy="1143000"/>
          </a:xfrm>
        </p:spPr>
        <p:txBody>
          <a:bodyPr/>
          <a:lstStyle/>
          <a:p>
            <a:pPr>
              <a:lnSpc>
                <a:spcPct val="90000"/>
              </a:lnSpc>
              <a:buFontTx/>
              <a:buNone/>
            </a:pPr>
            <a:r>
              <a:rPr lang="en-US" altLang="en-US" sz="1000">
                <a:solidFill>
                  <a:srgbClr val="000000"/>
                </a:solidFill>
                <a:latin typeface="Times" panose="02020603050405020304" pitchFamily="18" charset="0"/>
              </a:rPr>
              <a:t>	</a:t>
            </a:r>
            <a:r>
              <a:rPr lang="en-US" altLang="en-US" sz="1600">
                <a:solidFill>
                  <a:srgbClr val="000000"/>
                </a:solidFill>
                <a:latin typeface="Times" panose="02020603050405020304" pitchFamily="18" charset="0"/>
              </a:rPr>
              <a:t>Two-way streets are converted to one-way, or broad new one-way streets built, to allow for greater traffic flow. But people in communities now have to contend with dangerous speedways that disconnect people on one side of the street from the other</a:t>
            </a:r>
            <a:endParaRPr lang="en-US" altLang="en-US" sz="1000">
              <a:solidFill>
                <a:srgbClr val="000000"/>
              </a:solidFill>
              <a:latin typeface="Times" panose="02020603050405020304" pitchFamily="18" charset="0"/>
            </a:endParaRPr>
          </a:p>
          <a:p>
            <a:pPr>
              <a:lnSpc>
                <a:spcPct val="90000"/>
              </a:lnSpc>
              <a:buFontTx/>
              <a:buNone/>
            </a:pPr>
            <a:endParaRPr lang="en-US" altLang="en-US" sz="1000">
              <a:solidFill>
                <a:srgbClr val="000000"/>
              </a:solidFill>
              <a:latin typeface="Times" panose="02020603050405020304" pitchFamily="18" charset="0"/>
            </a:endParaRPr>
          </a:p>
        </p:txBody>
      </p:sp>
      <p:pic>
        <p:nvPicPr>
          <p:cNvPr id="56325" name="Picture 5" descr="1547328801a63cd62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304482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descr="2444025377_70a2004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447800"/>
            <a:ext cx="4851400" cy="3230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Elimination of on street parking</a:t>
            </a:r>
          </a:p>
        </p:txBody>
      </p:sp>
      <p:sp>
        <p:nvSpPr>
          <p:cNvPr id="57347" name="Rectangle 3"/>
          <p:cNvSpPr>
            <a:spLocks noGrp="1" noChangeArrowheads="1"/>
          </p:cNvSpPr>
          <p:nvPr>
            <p:ph type="body" idx="1"/>
          </p:nvPr>
        </p:nvSpPr>
        <p:spPr>
          <a:xfrm>
            <a:off x="4419600" y="2209800"/>
            <a:ext cx="4572000" cy="4419600"/>
          </a:xfrm>
        </p:spPr>
        <p:txBody>
          <a:bodyPr/>
          <a:lstStyle/>
          <a:p>
            <a:pPr>
              <a:lnSpc>
                <a:spcPct val="90000"/>
              </a:lnSpc>
              <a:buFontTx/>
              <a:buNone/>
            </a:pPr>
            <a:r>
              <a:rPr lang="en-US" altLang="en-US" sz="2800"/>
              <a:t>	This adds more traffic lanes to the street and encourages more speeding traffic. It also hurts neighborhood </a:t>
            </a:r>
          </a:p>
          <a:p>
            <a:pPr>
              <a:lnSpc>
                <a:spcPct val="90000"/>
              </a:lnSpc>
              <a:buFontTx/>
              <a:buNone/>
            </a:pPr>
            <a:r>
              <a:rPr lang="en-US" altLang="en-US" sz="2800"/>
              <a:t>	businesses by preventing motorists from easily stop-</a:t>
            </a:r>
            <a:r>
              <a:rPr lang="en-US" altLang="en-US" sz="2800">
                <a:latin typeface="Helvetica" panose="020B0604020202020204" pitchFamily="34" charset="0"/>
              </a:rPr>
              <a:t> </a:t>
            </a:r>
            <a:r>
              <a:rPr lang="en-US" altLang="en-US" sz="2800"/>
              <a:t>ping off to shop or do errands along the street.</a:t>
            </a:r>
            <a:endParaRPr lang="en-US" altLang="en-US" sz="2800">
              <a:latin typeface="Helvetica" panose="020B0604020202020204" pitchFamily="34" charset="0"/>
            </a:endParaRPr>
          </a:p>
        </p:txBody>
      </p:sp>
      <p:pic>
        <p:nvPicPr>
          <p:cNvPr id="57349" name="Picture 5" descr="image-dis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3048000" cy="4522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p:spPr>
        <p:txBody>
          <a:bodyPr/>
          <a:lstStyle/>
          <a:p>
            <a:r>
              <a:rPr lang="en-US" altLang="en-US">
                <a:latin typeface="Helvetica" panose="020B0604020202020204" pitchFamily="34" charset="0"/>
              </a:rPr>
              <a:t>Traffic signal timing </a:t>
            </a:r>
          </a:p>
        </p:txBody>
      </p:sp>
      <p:sp>
        <p:nvSpPr>
          <p:cNvPr id="59395" name="Rectangle 3"/>
          <p:cNvSpPr>
            <a:spLocks noGrp="1" noChangeArrowheads="1"/>
          </p:cNvSpPr>
          <p:nvPr>
            <p:ph type="body" idx="1"/>
          </p:nvPr>
        </p:nvSpPr>
        <p:spPr>
          <a:xfrm>
            <a:off x="685800" y="5105400"/>
            <a:ext cx="7772400" cy="990600"/>
          </a:xfrm>
          <a:noFill/>
        </p:spPr>
        <p:txBody>
          <a:bodyPr/>
          <a:lstStyle/>
          <a:p>
            <a:pPr>
              <a:lnSpc>
                <a:spcPct val="90000"/>
              </a:lnSpc>
            </a:pPr>
            <a:r>
              <a:rPr lang="en-US" altLang="en-US" sz="1600"/>
              <a:t>Generally, traffic lights are synchronized, so that drivers can keep moving steadily without having to stop at red lights. This, along with a longer green time for vehicles (meaning less walk time on the signal) makes it difficult for pedestrians to get across a street</a:t>
            </a:r>
            <a:endParaRPr lang="en-US" altLang="en-US" sz="2800"/>
          </a:p>
        </p:txBody>
      </p:sp>
      <p:pic>
        <p:nvPicPr>
          <p:cNvPr id="59397" name="Picture 5" descr="0be2e27440a09ce7b99fda793ea901d5-gran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325" y="1855788"/>
            <a:ext cx="4195763" cy="3146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228600"/>
            <a:ext cx="7772400" cy="990600"/>
          </a:xfrm>
        </p:spPr>
        <p:txBody>
          <a:bodyPr/>
          <a:lstStyle/>
          <a:p>
            <a:r>
              <a:rPr lang="en-US" altLang="en-US">
                <a:latin typeface="Helvetica" panose="020B0604020202020204" pitchFamily="34" charset="0"/>
              </a:rPr>
              <a:t>Broad corner turning curves</a:t>
            </a:r>
            <a:r>
              <a:rPr lang="en-US" altLang="en-US"/>
              <a:t> </a:t>
            </a:r>
          </a:p>
        </p:txBody>
      </p:sp>
      <p:sp>
        <p:nvSpPr>
          <p:cNvPr id="60419" name="Rectangle 3"/>
          <p:cNvSpPr>
            <a:spLocks noGrp="1" noChangeArrowheads="1"/>
          </p:cNvSpPr>
          <p:nvPr>
            <p:ph type="body" idx="1"/>
          </p:nvPr>
        </p:nvSpPr>
        <p:spPr>
          <a:xfrm>
            <a:off x="609600" y="4800600"/>
            <a:ext cx="7848600" cy="1295400"/>
          </a:xfrm>
        </p:spPr>
        <p:txBody>
          <a:bodyPr/>
          <a:lstStyle/>
          <a:p>
            <a:pPr>
              <a:lnSpc>
                <a:spcPct val="90000"/>
              </a:lnSpc>
              <a:buFontTx/>
              <a:buNone/>
            </a:pPr>
            <a:r>
              <a:rPr lang="en-US" altLang="en-US" sz="1600"/>
              <a:t>	One can see how much easier it is for a car or truck to turn around a curve with a large radius. But anyone who has ever started to cross a street at an intersection and suddenly been con-</a:t>
            </a:r>
            <a:r>
              <a:rPr lang="en-US" altLang="en-US" sz="1600">
                <a:latin typeface="Helvetica" panose="020B0604020202020204" pitchFamily="34" charset="0"/>
              </a:rPr>
              <a:t> </a:t>
            </a:r>
            <a:r>
              <a:rPr lang="en-US" altLang="en-US" sz="1600"/>
              <a:t>fronted by a car whizzing around the corner knows what such a broad corner radius can mean: higher speeds for vehicles; longer crossings and less warning time to see oncoming cars (in other words, danger) for pedestrians.</a:t>
            </a:r>
            <a:endParaRPr lang="en-US" altLang="en-US" sz="1800"/>
          </a:p>
        </p:txBody>
      </p:sp>
      <p:pic>
        <p:nvPicPr>
          <p:cNvPr id="60420" name="Picture 4" descr="image-dis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4852988" cy="3154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latin typeface="Helvetica" panose="020B0604020202020204" pitchFamily="34" charset="0"/>
              </a:rPr>
              <a:t>Speed limits and street design</a:t>
            </a:r>
            <a:r>
              <a:rPr lang="en-US" altLang="en-US"/>
              <a:t> </a:t>
            </a:r>
          </a:p>
        </p:txBody>
      </p:sp>
      <p:sp>
        <p:nvSpPr>
          <p:cNvPr id="61443" name="Rectangle 3"/>
          <p:cNvSpPr>
            <a:spLocks noGrp="1" noChangeArrowheads="1"/>
          </p:cNvSpPr>
          <p:nvPr>
            <p:ph type="body" idx="1"/>
          </p:nvPr>
        </p:nvSpPr>
        <p:spPr>
          <a:xfrm>
            <a:off x="457200" y="5334000"/>
            <a:ext cx="7924800" cy="1371600"/>
          </a:xfrm>
        </p:spPr>
        <p:txBody>
          <a:bodyPr/>
          <a:lstStyle/>
          <a:p>
            <a:pPr>
              <a:buFontTx/>
              <a:buNone/>
            </a:pPr>
            <a:r>
              <a:rPr lang="en-US" altLang="en-US" sz="2400"/>
              <a:t>	The design of a street affects how fast motorists drive much more than the posted speed limit. The higher the speed limit,the faster motorists will drive their vehicles.</a:t>
            </a:r>
            <a:endParaRPr lang="en-US" altLang="en-US" sz="2800"/>
          </a:p>
        </p:txBody>
      </p:sp>
      <p:pic>
        <p:nvPicPr>
          <p:cNvPr id="61444" name="Picture 4" descr="fl-061_sb_at_cr-373_fl-3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4979988" cy="3689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Traffic Calming</a:t>
            </a:r>
          </a:p>
        </p:txBody>
      </p:sp>
      <p:sp>
        <p:nvSpPr>
          <p:cNvPr id="63491" name="Rectangle 3"/>
          <p:cNvSpPr>
            <a:spLocks noGrp="1" noChangeArrowheads="1"/>
          </p:cNvSpPr>
          <p:nvPr>
            <p:ph type="body" idx="1"/>
          </p:nvPr>
        </p:nvSpPr>
        <p:spPr/>
        <p:txBody>
          <a:bodyPr/>
          <a:lstStyle/>
          <a:p>
            <a:pPr>
              <a:buFontTx/>
              <a:buNone/>
            </a:pPr>
            <a:r>
              <a:rPr lang="en-US" altLang="en-US"/>
              <a:t>	Traffic calming has shown a potential for helping to improve places in ways that go beyond reducing accidents, pollution and noise. </a:t>
            </a:r>
          </a:p>
          <a:p>
            <a:pPr>
              <a:buFontTx/>
              <a:buNone/>
            </a:pPr>
            <a:r>
              <a:rPr lang="en-US" altLang="en-US"/>
              <a:t>	By reclaiming space from vehicles, traffic calming provides an opportunity for greening and other community enhancements.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Traffic Calming tools</a:t>
            </a:r>
          </a:p>
        </p:txBody>
      </p:sp>
      <p:sp>
        <p:nvSpPr>
          <p:cNvPr id="64515" name="Rectangle 3"/>
          <p:cNvSpPr>
            <a:spLocks noGrp="1" noChangeArrowheads="1"/>
          </p:cNvSpPr>
          <p:nvPr>
            <p:ph type="body" idx="1"/>
          </p:nvPr>
        </p:nvSpPr>
        <p:spPr/>
        <p:txBody>
          <a:bodyPr/>
          <a:lstStyle/>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838200"/>
          </a:xfrm>
        </p:spPr>
        <p:txBody>
          <a:bodyPr/>
          <a:lstStyle/>
          <a:p>
            <a:r>
              <a:rPr lang="en-US" altLang="en-US"/>
              <a:t>How to create a great place?</a:t>
            </a:r>
          </a:p>
        </p:txBody>
      </p:sp>
      <p:pic>
        <p:nvPicPr>
          <p:cNvPr id="6149" name="Picture 5" descr="place-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14400"/>
            <a:ext cx="4343400" cy="3584575"/>
          </a:xfrm>
          <a:prstGeom prst="rect">
            <a:avLst/>
          </a:prstGeom>
          <a:noFill/>
          <a:extLst>
            <a:ext uri="{909E8E84-426E-40DD-AFC4-6F175D3DCCD1}">
              <a14:hiddenFill xmlns:a14="http://schemas.microsoft.com/office/drawing/2010/main">
                <a:solidFill>
                  <a:srgbClr val="FFFFFF"/>
                </a:solidFill>
              </a14:hiddenFill>
            </a:ext>
          </a:extLst>
        </p:spPr>
      </p:pic>
      <p:sp>
        <p:nvSpPr>
          <p:cNvPr id="6150" name="Rectangle 6"/>
          <p:cNvSpPr>
            <a:spLocks noChangeArrowheads="1"/>
          </p:cNvSpPr>
          <p:nvPr/>
        </p:nvSpPr>
        <p:spPr bwMode="auto">
          <a:xfrm>
            <a:off x="381000" y="4876800"/>
            <a:ext cx="8382000" cy="173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1800"/>
              <a:t>Imagine that the center circle on the diagram is a specific place that you know: a street corner, a playground, a plaza outside a building. You can evaluate that place according to four criteria in the orange ring. In the ring outside these main criteria are a number of intuitive or qualitative aspects by which to judge a place; the next outer ring shows the quantitative aspects that can be measured by statistics or research</a:t>
            </a:r>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562600" y="304800"/>
            <a:ext cx="2895600" cy="838200"/>
          </a:xfrm>
        </p:spPr>
        <p:txBody>
          <a:bodyPr/>
          <a:lstStyle/>
          <a:p>
            <a:r>
              <a:rPr lang="en-US" altLang="en-US"/>
              <a:t>Diagonal Parking</a:t>
            </a:r>
          </a:p>
        </p:txBody>
      </p:sp>
      <p:sp>
        <p:nvSpPr>
          <p:cNvPr id="65539" name="Rectangle 3"/>
          <p:cNvSpPr>
            <a:spLocks noGrp="1" noChangeArrowheads="1"/>
          </p:cNvSpPr>
          <p:nvPr>
            <p:ph type="body" idx="1"/>
          </p:nvPr>
        </p:nvSpPr>
        <p:spPr>
          <a:xfrm>
            <a:off x="5715000" y="2743200"/>
            <a:ext cx="2743200" cy="3810000"/>
          </a:xfrm>
          <a:noFill/>
        </p:spPr>
        <p:txBody>
          <a:bodyPr/>
          <a:lstStyle/>
          <a:p>
            <a:pPr>
              <a:buFontTx/>
              <a:buNone/>
            </a:pPr>
            <a:r>
              <a:rPr lang="en-US" altLang="en-US" sz="2000"/>
              <a:t>	Merchants like diagonal parking, because it can add as much as 40 percent more parking space than parallel, making it easy for people to stop and shop</a:t>
            </a:r>
            <a:endParaRPr lang="en-US" altLang="en-US"/>
          </a:p>
        </p:txBody>
      </p:sp>
      <p:pic>
        <p:nvPicPr>
          <p:cNvPr id="65540" name="Picture 4" descr="Mainstreetlosal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876800" cy="3097213"/>
          </a:xfrm>
          <a:prstGeom prst="rect">
            <a:avLst/>
          </a:prstGeom>
          <a:noFill/>
          <a:extLst>
            <a:ext uri="{909E8E84-426E-40DD-AFC4-6F175D3DCCD1}">
              <a14:hiddenFill xmlns:a14="http://schemas.microsoft.com/office/drawing/2010/main">
                <a:solidFill>
                  <a:srgbClr val="FFFFFF"/>
                </a:solidFill>
              </a14:hiddenFill>
            </a:ext>
          </a:extLst>
        </p:spPr>
      </p:pic>
      <p:pic>
        <p:nvPicPr>
          <p:cNvPr id="65541" name="Picture 5" descr="3Tallahassee_angle_parking_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76600"/>
            <a:ext cx="4876800"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z="3200"/>
              <a:t>Converting One-Way to Two-Way Streets</a:t>
            </a:r>
            <a:endParaRPr lang="en-US" altLang="en-US"/>
          </a:p>
        </p:txBody>
      </p:sp>
      <p:sp>
        <p:nvSpPr>
          <p:cNvPr id="66563" name="Rectangle 3"/>
          <p:cNvSpPr>
            <a:spLocks noGrp="1" noChangeArrowheads="1"/>
          </p:cNvSpPr>
          <p:nvPr>
            <p:ph type="body" idx="1"/>
          </p:nvPr>
        </p:nvSpPr>
        <p:spPr>
          <a:xfrm>
            <a:off x="685800" y="5257800"/>
            <a:ext cx="7772400" cy="838200"/>
          </a:xfrm>
        </p:spPr>
        <p:txBody>
          <a:bodyPr/>
          <a:lstStyle/>
          <a:p>
            <a:pPr>
              <a:lnSpc>
                <a:spcPct val="90000"/>
              </a:lnSpc>
              <a:buFontTx/>
              <a:buNone/>
            </a:pPr>
            <a:r>
              <a:rPr lang="en-US" altLang="en-US" sz="1800"/>
              <a:t>	Two-way streets calm traffic and also eliminate the need to drive blocks and blocks out of the way or make extra turns to get to nearby destinations.</a:t>
            </a:r>
          </a:p>
        </p:txBody>
      </p:sp>
      <p:pic>
        <p:nvPicPr>
          <p:cNvPr id="66564" name="Picture 4" descr="Denmark_TrafficTC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905000"/>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z="3200"/>
              <a:t>Widening Sidewalks/Narrowing Streets and Traffic Lanes</a:t>
            </a:r>
            <a:endParaRPr lang="en-US" altLang="en-US"/>
          </a:p>
        </p:txBody>
      </p:sp>
      <p:sp>
        <p:nvSpPr>
          <p:cNvPr id="67587" name="Rectangle 3"/>
          <p:cNvSpPr>
            <a:spLocks noGrp="1" noChangeArrowheads="1"/>
          </p:cNvSpPr>
          <p:nvPr>
            <p:ph type="body" idx="1"/>
          </p:nvPr>
        </p:nvSpPr>
        <p:spPr>
          <a:xfrm>
            <a:off x="609600" y="4876800"/>
            <a:ext cx="4724400" cy="1676400"/>
          </a:xfrm>
        </p:spPr>
        <p:txBody>
          <a:bodyPr/>
          <a:lstStyle/>
          <a:p>
            <a:pPr>
              <a:lnSpc>
                <a:spcPct val="90000"/>
              </a:lnSpc>
              <a:buFontTx/>
              <a:buNone/>
            </a:pPr>
            <a:r>
              <a:rPr lang="en-US" altLang="en-US" sz="1600"/>
              <a:t>	These techniques provide a flexible way to take back space from the street for non-motor-vehicle uses. Traditional traffic engineering calls for 12- to 13-foot lanes, citing "traffic safety" standards - but newer evidence shows that lanes as narrow as nine feet can still be safe for driving.</a:t>
            </a:r>
          </a:p>
        </p:txBody>
      </p:sp>
      <p:pic>
        <p:nvPicPr>
          <p:cNvPr id="67588" name="Picture 4" descr="13Landscaped_median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5000"/>
            <a:ext cx="3962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7590" name="Picture 6" descr="bethe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828800"/>
            <a:ext cx="2973388"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z="3600"/>
              <a:t>Bulbs - Chokers - Neckdowns</a:t>
            </a:r>
          </a:p>
        </p:txBody>
      </p:sp>
      <p:sp>
        <p:nvSpPr>
          <p:cNvPr id="68611" name="Rectangle 3"/>
          <p:cNvSpPr>
            <a:spLocks noGrp="1" noChangeArrowheads="1"/>
          </p:cNvSpPr>
          <p:nvPr>
            <p:ph type="body" idx="1"/>
          </p:nvPr>
        </p:nvSpPr>
        <p:spPr>
          <a:xfrm>
            <a:off x="685800" y="5181600"/>
            <a:ext cx="7772400" cy="914400"/>
          </a:xfrm>
          <a:noFill/>
        </p:spPr>
        <p:txBody>
          <a:bodyPr/>
          <a:lstStyle/>
          <a:p>
            <a:pPr>
              <a:lnSpc>
                <a:spcPct val="90000"/>
              </a:lnSpc>
            </a:pPr>
            <a:r>
              <a:rPr lang="en-US" altLang="en-US" sz="1800"/>
              <a:t>Interchangeable terms for sidewalk extensions in selected areas - such as at intersections or at mid-block - as opposed to a full sidewalk widening</a:t>
            </a:r>
            <a:endParaRPr lang="en-US" altLang="en-US"/>
          </a:p>
        </p:txBody>
      </p:sp>
      <p:pic>
        <p:nvPicPr>
          <p:cNvPr id="68612" name="Picture 4" descr="image-displa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4929188" cy="3222625"/>
          </a:xfrm>
          <a:prstGeom prst="rect">
            <a:avLst/>
          </a:prstGeom>
          <a:noFill/>
          <a:extLst>
            <a:ext uri="{909E8E84-426E-40DD-AFC4-6F175D3DCCD1}">
              <a14:hiddenFill xmlns:a14="http://schemas.microsoft.com/office/drawing/2010/main">
                <a:solidFill>
                  <a:srgbClr val="FFFFFF"/>
                </a:solidFill>
              </a14:hiddenFill>
            </a:ext>
          </a:extLst>
        </p:spPr>
      </p:pic>
      <p:pic>
        <p:nvPicPr>
          <p:cNvPr id="68614" name="Picture 6" descr="tc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828800"/>
            <a:ext cx="2259013" cy="2070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04800"/>
            <a:ext cx="7772400" cy="990600"/>
          </a:xfrm>
        </p:spPr>
        <p:txBody>
          <a:bodyPr/>
          <a:lstStyle/>
          <a:p>
            <a:r>
              <a:rPr lang="en-US" altLang="en-US"/>
              <a:t>Chicanes</a:t>
            </a:r>
          </a:p>
        </p:txBody>
      </p:sp>
      <p:sp>
        <p:nvSpPr>
          <p:cNvPr id="73731" name="Rectangle 3"/>
          <p:cNvSpPr>
            <a:spLocks noGrp="1" noChangeArrowheads="1"/>
          </p:cNvSpPr>
          <p:nvPr>
            <p:ph type="body" idx="1"/>
          </p:nvPr>
        </p:nvSpPr>
        <p:spPr>
          <a:xfrm>
            <a:off x="685800" y="5638800"/>
            <a:ext cx="7543800" cy="990600"/>
          </a:xfrm>
        </p:spPr>
        <p:txBody>
          <a:bodyPr/>
          <a:lstStyle/>
          <a:p>
            <a:pPr>
              <a:lnSpc>
                <a:spcPct val="90000"/>
              </a:lnSpc>
            </a:pPr>
            <a:r>
              <a:rPr lang="en-US" altLang="en-US" sz="2000"/>
              <a:t>Sidewalk extensions that jog from one side of a street to the other to replicate such a circuitous route. Chicanes work best when the roadway is narrow.</a:t>
            </a:r>
            <a:r>
              <a:rPr lang="en-US" altLang="en-US" sz="2800"/>
              <a:t> </a:t>
            </a:r>
          </a:p>
        </p:txBody>
      </p:sp>
      <p:pic>
        <p:nvPicPr>
          <p:cNvPr id="73733" name="Picture 5" descr="481fd9d12e59893c6b0ee91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518160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73734" name="Picture 6" descr="180848682_b533aa4a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447800"/>
            <a:ext cx="3657600" cy="2925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Roundabouts</a:t>
            </a:r>
          </a:p>
        </p:txBody>
      </p:sp>
      <p:sp>
        <p:nvSpPr>
          <p:cNvPr id="75779" name="Rectangle 3"/>
          <p:cNvSpPr>
            <a:spLocks noGrp="1" noChangeArrowheads="1"/>
          </p:cNvSpPr>
          <p:nvPr>
            <p:ph type="body" idx="1"/>
          </p:nvPr>
        </p:nvSpPr>
        <p:spPr>
          <a:xfrm>
            <a:off x="685800" y="5410200"/>
            <a:ext cx="7772400" cy="685800"/>
          </a:xfrm>
        </p:spPr>
        <p:txBody>
          <a:bodyPr/>
          <a:lstStyle/>
          <a:p>
            <a:pPr>
              <a:lnSpc>
                <a:spcPct val="90000"/>
              </a:lnSpc>
            </a:pPr>
            <a:r>
              <a:rPr lang="en-US" altLang="en-US" sz="1600"/>
              <a:t>Large, raised, circular islands at the middle of major intersections, around which all oncoming vehicles must travel until reaching their destination street, where they then turn off</a:t>
            </a:r>
            <a:endParaRPr lang="en-US" altLang="en-US" sz="2800"/>
          </a:p>
        </p:txBody>
      </p:sp>
      <p:pic>
        <p:nvPicPr>
          <p:cNvPr id="75780" name="Picture 4" descr="funky roundab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913" y="1543050"/>
            <a:ext cx="5716587" cy="3771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Traffic Circles</a:t>
            </a:r>
          </a:p>
        </p:txBody>
      </p:sp>
      <p:sp>
        <p:nvSpPr>
          <p:cNvPr id="77827" name="Rectangle 3"/>
          <p:cNvSpPr>
            <a:spLocks noGrp="1" noChangeArrowheads="1"/>
          </p:cNvSpPr>
          <p:nvPr>
            <p:ph type="body" idx="1"/>
          </p:nvPr>
        </p:nvSpPr>
        <p:spPr>
          <a:xfrm>
            <a:off x="685800" y="5334000"/>
            <a:ext cx="7772400" cy="762000"/>
          </a:xfrm>
        </p:spPr>
        <p:txBody>
          <a:bodyPr/>
          <a:lstStyle/>
          <a:p>
            <a:r>
              <a:rPr lang="en-US" altLang="en-US" sz="1800"/>
              <a:t>Essentially "mini-roundabouts" designed for small intersections, often used to slow traffic from a wide street into a smaller local street.</a:t>
            </a:r>
            <a:endParaRPr lang="en-US" altLang="en-US"/>
          </a:p>
        </p:txBody>
      </p:sp>
      <p:pic>
        <p:nvPicPr>
          <p:cNvPr id="77828" name="Picture 4" descr="Traffic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24000"/>
            <a:ext cx="4595813" cy="344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28600"/>
            <a:ext cx="7772400" cy="914400"/>
          </a:xfrm>
        </p:spPr>
        <p:txBody>
          <a:bodyPr/>
          <a:lstStyle/>
          <a:p>
            <a:r>
              <a:rPr lang="en-US" altLang="en-US"/>
              <a:t> Raised Medians</a:t>
            </a:r>
          </a:p>
        </p:txBody>
      </p:sp>
      <p:sp>
        <p:nvSpPr>
          <p:cNvPr id="79875" name="Rectangle 3"/>
          <p:cNvSpPr>
            <a:spLocks noGrp="1" noChangeArrowheads="1"/>
          </p:cNvSpPr>
          <p:nvPr>
            <p:ph type="body" idx="1"/>
          </p:nvPr>
        </p:nvSpPr>
        <p:spPr>
          <a:xfrm>
            <a:off x="609600" y="5562600"/>
            <a:ext cx="8077200" cy="914400"/>
          </a:xfrm>
        </p:spPr>
        <p:txBody>
          <a:bodyPr/>
          <a:lstStyle/>
          <a:p>
            <a:pPr>
              <a:lnSpc>
                <a:spcPct val="90000"/>
              </a:lnSpc>
              <a:buFontTx/>
              <a:buNone/>
            </a:pPr>
            <a:r>
              <a:rPr lang="en-US" altLang="en-US"/>
              <a:t>	</a:t>
            </a:r>
            <a:r>
              <a:rPr lang="en-US" altLang="en-US" sz="2400"/>
              <a:t>Elevated islands parallel to traffic lanes down the middle of the street, as on a boulevard</a:t>
            </a:r>
            <a:endParaRPr lang="en-US" altLang="en-US"/>
          </a:p>
        </p:txBody>
      </p:sp>
      <p:pic>
        <p:nvPicPr>
          <p:cNvPr id="79876" name="Picture 4" descr="image-displa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19200"/>
            <a:ext cx="6223000" cy="4367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Tight Corner Curbs</a:t>
            </a:r>
          </a:p>
        </p:txBody>
      </p:sp>
      <p:sp>
        <p:nvSpPr>
          <p:cNvPr id="81923" name="Rectangle 3"/>
          <p:cNvSpPr>
            <a:spLocks noGrp="1" noChangeArrowheads="1"/>
          </p:cNvSpPr>
          <p:nvPr>
            <p:ph type="body" idx="1"/>
          </p:nvPr>
        </p:nvSpPr>
        <p:spPr>
          <a:xfrm>
            <a:off x="533400" y="1828800"/>
            <a:ext cx="3505200" cy="3733800"/>
          </a:xfrm>
          <a:noFill/>
        </p:spPr>
        <p:txBody>
          <a:bodyPr/>
          <a:lstStyle/>
          <a:p>
            <a:pPr>
              <a:buFontTx/>
              <a:buNone/>
            </a:pPr>
            <a:r>
              <a:rPr lang="en-US" altLang="en-US" sz="2000"/>
              <a:t>	Reducing a corner radius to somewhere between one and twenty feet can:</a:t>
            </a:r>
            <a:endParaRPr lang="en-US" altLang="en-US" sz="1800"/>
          </a:p>
          <a:p>
            <a:r>
              <a:rPr lang="en-US" altLang="en-US" sz="1800"/>
              <a:t>Inhibit the speed of turning vehicles</a:t>
            </a:r>
          </a:p>
          <a:p>
            <a:r>
              <a:rPr lang="en-US" altLang="en-US" sz="1800"/>
              <a:t>Give pedestrians a better chance to see and be seen by approaching traffic</a:t>
            </a:r>
          </a:p>
          <a:p>
            <a:r>
              <a:rPr lang="en-US" altLang="en-US" sz="1800"/>
              <a:t>Add sidewalk space, thereby shortening the distance to the other side of the street</a:t>
            </a:r>
            <a:r>
              <a:rPr lang="en-US" altLang="en-US"/>
              <a:t> </a:t>
            </a:r>
          </a:p>
        </p:txBody>
      </p:sp>
      <p:pic>
        <p:nvPicPr>
          <p:cNvPr id="81924" name="Picture 4" descr="Ima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81200"/>
            <a:ext cx="4362450" cy="3271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609600"/>
            <a:ext cx="4495800" cy="1143000"/>
          </a:xfrm>
        </p:spPr>
        <p:txBody>
          <a:bodyPr/>
          <a:lstStyle/>
          <a:p>
            <a:r>
              <a:rPr lang="en-US" altLang="en-US"/>
              <a:t>Diverters</a:t>
            </a:r>
          </a:p>
        </p:txBody>
      </p:sp>
      <p:sp>
        <p:nvSpPr>
          <p:cNvPr id="82947" name="Rectangle 3"/>
          <p:cNvSpPr>
            <a:spLocks noGrp="1" noChangeArrowheads="1"/>
          </p:cNvSpPr>
          <p:nvPr>
            <p:ph type="body" idx="1"/>
          </p:nvPr>
        </p:nvSpPr>
        <p:spPr>
          <a:xfrm>
            <a:off x="5867400" y="2895600"/>
            <a:ext cx="2590800" cy="3429000"/>
          </a:xfrm>
        </p:spPr>
        <p:txBody>
          <a:bodyPr/>
          <a:lstStyle/>
          <a:p>
            <a:r>
              <a:rPr lang="en-US" altLang="en-US" sz="1800"/>
              <a:t>These physical barriers redirect traffic heading for a certain street onto a different course, reducing vehicle overload on vulnerable (usually residential) streets overrun by through traffic looking for shortcuts</a:t>
            </a:r>
            <a:endParaRPr lang="en-US" altLang="en-US"/>
          </a:p>
        </p:txBody>
      </p:sp>
      <p:pic>
        <p:nvPicPr>
          <p:cNvPr id="82948" name="Picture 4" descr="209803659_caccabb3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45720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82949" name="Picture 5" descr="geometr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0"/>
            <a:ext cx="2327275"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Access and Linkage</a:t>
            </a:r>
          </a:p>
        </p:txBody>
      </p:sp>
      <p:sp>
        <p:nvSpPr>
          <p:cNvPr id="13315" name="Rectangle 3"/>
          <p:cNvSpPr>
            <a:spLocks noGrp="1" noChangeArrowheads="1"/>
          </p:cNvSpPr>
          <p:nvPr>
            <p:ph type="body" idx="1"/>
          </p:nvPr>
        </p:nvSpPr>
        <p:spPr/>
        <p:txBody>
          <a:bodyPr/>
          <a:lstStyle/>
          <a:p>
            <a:pPr>
              <a:buFontTx/>
              <a:buNone/>
            </a:pPr>
            <a:r>
              <a:rPr lang="en-US" altLang="en-US" sz="2400"/>
              <a:t>	You can judge the accessibility of a place by its connections to its surroundings, both visual and physical. A successful public space is easy to get to and get through; it is visible both from a distance and up close. The edges of a space are important as well: For instance, a row of shops along a street is more interesting and generally safer to walk by than a blank wall or empty lot. Accessible spaces have a high parking turnover and, ideally, are convenient to public transit.</a:t>
            </a:r>
            <a:endParaRPr lang="en-US" altLang="en-US" sz="2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Road Humps-</a:t>
            </a:r>
          </a:p>
        </p:txBody>
      </p:sp>
      <p:sp>
        <p:nvSpPr>
          <p:cNvPr id="84995" name="Rectangle 3"/>
          <p:cNvSpPr>
            <a:spLocks noGrp="1" noChangeArrowheads="1"/>
          </p:cNvSpPr>
          <p:nvPr>
            <p:ph type="body" idx="1"/>
          </p:nvPr>
        </p:nvSpPr>
        <p:spPr>
          <a:xfrm>
            <a:off x="609600" y="4648200"/>
            <a:ext cx="7848600" cy="1676400"/>
          </a:xfrm>
        </p:spPr>
        <p:txBody>
          <a:bodyPr/>
          <a:lstStyle/>
          <a:p>
            <a:pPr>
              <a:lnSpc>
                <a:spcPct val="90000"/>
              </a:lnSpc>
            </a:pPr>
            <a:r>
              <a:rPr lang="en-US" altLang="en-US" sz="1600"/>
              <a:t>Road humps (or "speed humps") are rounded mounds, approximately 3 inches high and 10 to 12 feet long. They effectively slow down traffic to 15-20 mph without making drivers uncomfortable. For optimum speed reduction, road humps need to be placed at frequent, designated intervals based on the street's dimensions, to minimize the tendency to accelerate between them. (Humps are not to be confused with the speed bumps, which are usually at least 5-6" high and less than three feet long.)</a:t>
            </a:r>
          </a:p>
        </p:txBody>
      </p:sp>
      <p:pic>
        <p:nvPicPr>
          <p:cNvPr id="84996" name="Picture 4" descr="Brick Speed Hu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951038"/>
            <a:ext cx="4876800" cy="2597150"/>
          </a:xfrm>
          <a:prstGeom prst="rect">
            <a:avLst/>
          </a:prstGeom>
          <a:noFill/>
          <a:extLst>
            <a:ext uri="{909E8E84-426E-40DD-AFC4-6F175D3DCCD1}">
              <a14:hiddenFill xmlns:a14="http://schemas.microsoft.com/office/drawing/2010/main">
                <a:solidFill>
                  <a:srgbClr val="FFFFFF"/>
                </a:solidFill>
              </a14:hiddenFill>
            </a:ext>
          </a:extLst>
        </p:spPr>
      </p:pic>
      <p:pic>
        <p:nvPicPr>
          <p:cNvPr id="84997" name="Picture 5" descr="LumpBikeC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981200"/>
            <a:ext cx="2968625" cy="2122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Speed Tables</a:t>
            </a:r>
          </a:p>
        </p:txBody>
      </p:sp>
      <p:sp>
        <p:nvSpPr>
          <p:cNvPr id="86019" name="Rectangle 3"/>
          <p:cNvSpPr>
            <a:spLocks noGrp="1" noChangeArrowheads="1"/>
          </p:cNvSpPr>
          <p:nvPr>
            <p:ph type="body" idx="1"/>
          </p:nvPr>
        </p:nvSpPr>
        <p:spPr>
          <a:xfrm>
            <a:off x="5867400" y="1752600"/>
            <a:ext cx="3200400" cy="4343400"/>
          </a:xfrm>
        </p:spPr>
        <p:txBody>
          <a:bodyPr/>
          <a:lstStyle/>
          <a:p>
            <a:pPr>
              <a:lnSpc>
                <a:spcPct val="90000"/>
              </a:lnSpc>
            </a:pPr>
            <a:r>
              <a:rPr lang="en-US" altLang="en-US" sz="1800"/>
              <a:t>Speed tables are road humps that are flat on top and sometimes slightly longer. They are the same width as the street and rise to meet the grade of the sidewalk, providing safe and comfortable crossings for walkers and wheelchairs (and greater access for snow clearance than road humps). One benefit of speed tables is that people cross at the point where drivers decrease speed. </a:t>
            </a:r>
          </a:p>
        </p:txBody>
      </p:sp>
      <p:pic>
        <p:nvPicPr>
          <p:cNvPr id="86020" name="Picture 4" descr="raised xwalk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2600"/>
            <a:ext cx="5716588" cy="3771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Cushions</a:t>
            </a:r>
          </a:p>
        </p:txBody>
      </p:sp>
      <p:sp>
        <p:nvSpPr>
          <p:cNvPr id="88067" name="Rectangle 3"/>
          <p:cNvSpPr>
            <a:spLocks noGrp="1" noChangeArrowheads="1"/>
          </p:cNvSpPr>
          <p:nvPr>
            <p:ph type="body" idx="1"/>
          </p:nvPr>
        </p:nvSpPr>
        <p:spPr>
          <a:xfrm>
            <a:off x="5486400" y="1981200"/>
            <a:ext cx="3352800" cy="4114800"/>
          </a:xfrm>
        </p:spPr>
        <p:txBody>
          <a:bodyPr/>
          <a:lstStyle/>
          <a:p>
            <a:endParaRPr lang="en-US" altLang="en-US" sz="1600"/>
          </a:p>
          <a:p>
            <a:pPr>
              <a:buFontTx/>
              <a:buNone/>
            </a:pPr>
            <a:r>
              <a:rPr lang="en-US" altLang="en-US" sz="1600"/>
              <a:t>	 Cushions cover only part of the width of the street to allow passage for emergency vehicles, buses or other large vehicles, and bicycles; they are usually placed at varying intervals to respond to the need to channel the wheels of larger vehicles, while still providing hurdles wide enough to slow standard-sized vehicles</a:t>
            </a:r>
            <a:endParaRPr lang="en-US" altLang="en-US" sz="2800"/>
          </a:p>
          <a:p>
            <a:endParaRPr lang="en-US" altLang="en-US" sz="2800"/>
          </a:p>
        </p:txBody>
      </p:sp>
      <p:pic>
        <p:nvPicPr>
          <p:cNvPr id="88068" name="Picture 4" descr="DSCF0021amend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0"/>
            <a:ext cx="3784600" cy="2841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sz="3600"/>
              <a:t>Rumble Strips and Other Surface Treatments</a:t>
            </a:r>
            <a:endParaRPr lang="en-US" altLang="en-US"/>
          </a:p>
        </p:txBody>
      </p:sp>
      <p:sp>
        <p:nvSpPr>
          <p:cNvPr id="90115" name="Rectangle 3"/>
          <p:cNvSpPr>
            <a:spLocks noGrp="1" noChangeArrowheads="1"/>
          </p:cNvSpPr>
          <p:nvPr>
            <p:ph type="body" idx="1"/>
          </p:nvPr>
        </p:nvSpPr>
        <p:spPr>
          <a:xfrm>
            <a:off x="685800" y="5105400"/>
            <a:ext cx="7772400" cy="990600"/>
          </a:xfrm>
        </p:spPr>
        <p:txBody>
          <a:bodyPr/>
          <a:lstStyle/>
          <a:p>
            <a:pPr>
              <a:buFontTx/>
              <a:buNone/>
            </a:pPr>
            <a:r>
              <a:rPr lang="en-US" altLang="en-US" sz="2000"/>
              <a:t>	The rumble strip provides visual and aural cues to alert drivers to areas that require special care .</a:t>
            </a:r>
            <a:endParaRPr lang="en-US" altLang="en-US"/>
          </a:p>
        </p:txBody>
      </p:sp>
      <p:pic>
        <p:nvPicPr>
          <p:cNvPr id="90116" name="Picture 4" descr="Copenhagen_paving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05000"/>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sz="3600"/>
              <a:t>Changes in pavement color and texture</a:t>
            </a:r>
            <a:r>
              <a:rPr lang="en-US" altLang="en-US"/>
              <a:t> </a:t>
            </a:r>
          </a:p>
        </p:txBody>
      </p:sp>
      <p:sp>
        <p:nvSpPr>
          <p:cNvPr id="91139" name="Rectangle 3"/>
          <p:cNvSpPr>
            <a:spLocks noGrp="1" noChangeArrowheads="1"/>
          </p:cNvSpPr>
          <p:nvPr>
            <p:ph type="body" idx="1"/>
          </p:nvPr>
        </p:nvSpPr>
        <p:spPr>
          <a:xfrm>
            <a:off x="685800" y="5638800"/>
            <a:ext cx="7848600" cy="990600"/>
          </a:xfrm>
        </p:spPr>
        <p:txBody>
          <a:bodyPr/>
          <a:lstStyle/>
          <a:p>
            <a:r>
              <a:rPr lang="en-US" altLang="en-US" sz="1800"/>
              <a:t>These paving treatments also: delineate and create awareness of a pedestrian crosswalk or haven; make a street appear narrower than it is to deter speeding; define a street from a sidewalk or a parking lane.</a:t>
            </a:r>
          </a:p>
        </p:txBody>
      </p:sp>
      <p:pic>
        <p:nvPicPr>
          <p:cNvPr id="91140" name="Picture 4" descr="fig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5608638" cy="3830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ChangeArrowheads="1"/>
          </p:cNvSpPr>
          <p:nvPr/>
        </p:nvSpPr>
        <p:spPr bwMode="auto">
          <a:xfrm>
            <a:off x="990600" y="796925"/>
            <a:ext cx="701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altLang="en-US"/>
          </a:p>
        </p:txBody>
      </p:sp>
      <p:sp>
        <p:nvSpPr>
          <p:cNvPr id="92165" name="Rectangle 5"/>
          <p:cNvSpPr>
            <a:spLocks noChangeArrowheads="1"/>
          </p:cNvSpPr>
          <p:nvPr/>
        </p:nvSpPr>
        <p:spPr bwMode="auto">
          <a:xfrm>
            <a:off x="1068388" y="773113"/>
            <a:ext cx="5561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altLang="en-US"/>
          </a:p>
        </p:txBody>
      </p:sp>
      <p:sp>
        <p:nvSpPr>
          <p:cNvPr id="92166" name="Rectangle 6"/>
          <p:cNvSpPr>
            <a:spLocks noChangeArrowheads="1"/>
          </p:cNvSpPr>
          <p:nvPr/>
        </p:nvSpPr>
        <p:spPr bwMode="auto">
          <a:xfrm>
            <a:off x="3124200" y="5334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ltLang="en-US"/>
          </a:p>
        </p:txBody>
      </p:sp>
      <p:sp>
        <p:nvSpPr>
          <p:cNvPr id="92167" name="Rectangle 7"/>
          <p:cNvSpPr>
            <a:spLocks noChangeArrowheads="1"/>
          </p:cNvSpPr>
          <p:nvPr/>
        </p:nvSpPr>
        <p:spPr bwMode="auto">
          <a:xfrm>
            <a:off x="457200" y="4800600"/>
            <a:ext cx="8153400" cy="137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2800"/>
              <a:t>Traffic calming, in partnership with a variety of Placemaking elements, can improve the livability of many types of urban and town environments</a:t>
            </a:r>
            <a:endParaRPr lang="en-US" altLang="en-US" sz="4400"/>
          </a:p>
        </p:txBody>
      </p:sp>
      <p:sp>
        <p:nvSpPr>
          <p:cNvPr id="92168" name="Rectangle 8"/>
          <p:cNvSpPr>
            <a:spLocks noChangeArrowheads="1"/>
          </p:cNvSpPr>
          <p:nvPr/>
        </p:nvSpPr>
        <p:spPr bwMode="auto">
          <a:xfrm flipH="1" flipV="1">
            <a:off x="3429000" y="1987550"/>
            <a:ext cx="2889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ot="10800000">
            <a:spAutoFit/>
          </a:bodyPr>
          <a:lstStyle/>
          <a:p>
            <a:endParaRPr lang="en-US" altLang="en-US"/>
          </a:p>
        </p:txBody>
      </p:sp>
      <p:sp>
        <p:nvSpPr>
          <p:cNvPr id="92169" name="Rectangle 9"/>
          <p:cNvSpPr>
            <a:spLocks noGrp="1" noChangeArrowheads="1"/>
          </p:cNvSpPr>
          <p:nvPr>
            <p:ph type="title"/>
          </p:nvPr>
        </p:nvSpPr>
        <p:spPr/>
        <p:txBody>
          <a:bodyPr/>
          <a:lstStyle/>
          <a:p>
            <a:r>
              <a:rPr lang="en-US" altLang="en-US"/>
              <a:t>Putting it together</a:t>
            </a:r>
          </a:p>
        </p:txBody>
      </p:sp>
      <p:pic>
        <p:nvPicPr>
          <p:cNvPr id="92172" name="Picture 12" descr="spring_street_after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057400"/>
            <a:ext cx="4038600" cy="2355850"/>
          </a:xfrm>
          <a:prstGeom prst="rect">
            <a:avLst/>
          </a:prstGeom>
          <a:noFill/>
          <a:extLst>
            <a:ext uri="{909E8E84-426E-40DD-AFC4-6F175D3DCCD1}">
              <a14:hiddenFill xmlns:a14="http://schemas.microsoft.com/office/drawing/2010/main">
                <a:solidFill>
                  <a:srgbClr val="FFFFFF"/>
                </a:solidFill>
              </a14:hiddenFill>
            </a:ext>
          </a:extLst>
        </p:spPr>
      </p:pic>
      <p:pic>
        <p:nvPicPr>
          <p:cNvPr id="92173" name="Picture 13" descr="spring_street_before_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57400"/>
            <a:ext cx="4038600" cy="235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019800" y="762000"/>
            <a:ext cx="2743200" cy="1676400"/>
          </a:xfrm>
        </p:spPr>
        <p:txBody>
          <a:bodyPr/>
          <a:lstStyle/>
          <a:p>
            <a:r>
              <a:rPr lang="en-US" altLang="en-US" sz="2800">
                <a:solidFill>
                  <a:schemeClr val="tx1"/>
                </a:solidFill>
              </a:rPr>
              <a:t>San Bernardino Street, California</a:t>
            </a:r>
            <a:endParaRPr lang="en-US" altLang="en-US"/>
          </a:p>
        </p:txBody>
      </p:sp>
      <p:sp>
        <p:nvSpPr>
          <p:cNvPr id="94211" name="Rectangle 3"/>
          <p:cNvSpPr>
            <a:spLocks noGrp="1" noChangeArrowheads="1"/>
          </p:cNvSpPr>
          <p:nvPr>
            <p:ph type="body" idx="1"/>
          </p:nvPr>
        </p:nvSpPr>
        <p:spPr/>
        <p:txBody>
          <a:bodyPr/>
          <a:lstStyle/>
          <a:p>
            <a:pPr>
              <a:buFontTx/>
              <a:buNone/>
            </a:pPr>
            <a:r>
              <a:rPr lang="en-US" altLang="en-US"/>
              <a:t>	</a:t>
            </a:r>
          </a:p>
        </p:txBody>
      </p:sp>
      <p:pic>
        <p:nvPicPr>
          <p:cNvPr id="94215" name="Picture 7" descr="image-displa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5334000" cy="3422650"/>
          </a:xfrm>
          <a:prstGeom prst="rect">
            <a:avLst/>
          </a:prstGeom>
          <a:noFill/>
          <a:extLst>
            <a:ext uri="{909E8E84-426E-40DD-AFC4-6F175D3DCCD1}">
              <a14:hiddenFill xmlns:a14="http://schemas.microsoft.com/office/drawing/2010/main">
                <a:solidFill>
                  <a:srgbClr val="FFFFFF"/>
                </a:solidFill>
              </a14:hiddenFill>
            </a:ext>
          </a:extLst>
        </p:spPr>
      </p:pic>
      <p:sp>
        <p:nvSpPr>
          <p:cNvPr id="94216" name="Rectangle 8"/>
          <p:cNvSpPr>
            <a:spLocks noChangeArrowheads="1"/>
          </p:cNvSpPr>
          <p:nvPr/>
        </p:nvSpPr>
        <p:spPr bwMode="auto">
          <a:xfrm>
            <a:off x="5943600" y="55626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a:t>Before and after</a:t>
            </a:r>
          </a:p>
        </p:txBody>
      </p:sp>
      <p:pic>
        <p:nvPicPr>
          <p:cNvPr id="94217" name="Picture 9" descr="image-dis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41688"/>
            <a:ext cx="5410200" cy="3516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486400" y="609600"/>
            <a:ext cx="2971800" cy="1143000"/>
          </a:xfrm>
        </p:spPr>
        <p:txBody>
          <a:bodyPr/>
          <a:lstStyle/>
          <a:p>
            <a:r>
              <a:rPr lang="en-US" altLang="en-US" sz="2800"/>
              <a:t>Chapel street , New Haven CT</a:t>
            </a:r>
            <a:endParaRPr lang="en-US" altLang="en-US" sz="2000"/>
          </a:p>
        </p:txBody>
      </p:sp>
      <p:sp>
        <p:nvSpPr>
          <p:cNvPr id="95235" name="Rectangle 3"/>
          <p:cNvSpPr>
            <a:spLocks noGrp="1" noChangeArrowheads="1"/>
          </p:cNvSpPr>
          <p:nvPr>
            <p:ph type="body" idx="1"/>
          </p:nvPr>
        </p:nvSpPr>
        <p:spPr>
          <a:xfrm>
            <a:off x="5791200" y="5257800"/>
            <a:ext cx="2667000" cy="838200"/>
          </a:xfrm>
        </p:spPr>
        <p:txBody>
          <a:bodyPr/>
          <a:lstStyle/>
          <a:p>
            <a:r>
              <a:rPr lang="en-US" altLang="en-US" sz="1800"/>
              <a:t>Before and After</a:t>
            </a:r>
          </a:p>
        </p:txBody>
      </p:sp>
      <p:pic>
        <p:nvPicPr>
          <p:cNvPr id="95236" name="Picture 4" descr="image-displa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029200" cy="3378200"/>
          </a:xfrm>
          <a:prstGeom prst="rect">
            <a:avLst/>
          </a:prstGeom>
          <a:noFill/>
          <a:extLst>
            <a:ext uri="{909E8E84-426E-40DD-AFC4-6F175D3DCCD1}">
              <a14:hiddenFill xmlns:a14="http://schemas.microsoft.com/office/drawing/2010/main">
                <a:solidFill>
                  <a:srgbClr val="FFFFFF"/>
                </a:solidFill>
              </a14:hiddenFill>
            </a:ext>
          </a:extLst>
        </p:spPr>
      </p:pic>
      <p:pic>
        <p:nvPicPr>
          <p:cNvPr id="95237" name="Picture 5" descr="image-displa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87738"/>
            <a:ext cx="5029200" cy="3370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p:txBody>
          <a:bodyPr/>
          <a:lstStyle/>
          <a:p>
            <a:r>
              <a:rPr lang="en-US" altLang="en-US"/>
              <a:t>Public Space Bill of Rights</a:t>
            </a:r>
          </a:p>
        </p:txBody>
      </p:sp>
      <p:sp>
        <p:nvSpPr>
          <p:cNvPr id="62469" name="Rectangle 5"/>
          <p:cNvSpPr>
            <a:spLocks noGrp="1" noChangeArrowheads="1"/>
          </p:cNvSpPr>
          <p:nvPr>
            <p:ph type="body" idx="1"/>
          </p:nvPr>
        </p:nvSpPr>
        <p:spPr/>
        <p:txBody>
          <a:bodyPr/>
          <a:lstStyle/>
          <a:p>
            <a:pPr>
              <a:lnSpc>
                <a:spcPct val="90000"/>
              </a:lnSpc>
            </a:pPr>
            <a:r>
              <a:rPr lang="en-US" altLang="en-US" sz="2800"/>
              <a:t> Walk and stroll in comfort </a:t>
            </a:r>
            <a:endParaRPr lang="en-US" altLang="en-US" sz="2800">
              <a:latin typeface="Lucida Grande" pitchFamily="64" charset="0"/>
            </a:endParaRPr>
          </a:p>
          <a:p>
            <a:pPr>
              <a:lnSpc>
                <a:spcPct val="90000"/>
              </a:lnSpc>
            </a:pPr>
            <a:r>
              <a:rPr lang="en-US" altLang="en-US" sz="2800"/>
              <a:t> Sit down in nice, comfortable places</a:t>
            </a:r>
          </a:p>
          <a:p>
            <a:pPr>
              <a:lnSpc>
                <a:spcPct val="90000"/>
              </a:lnSpc>
            </a:pPr>
            <a:r>
              <a:rPr lang="en-US" altLang="en-US" sz="2800"/>
              <a:t> Meet and talk by chance and by design </a:t>
            </a:r>
          </a:p>
          <a:p>
            <a:pPr>
              <a:lnSpc>
                <a:spcPct val="90000"/>
              </a:lnSpc>
            </a:pPr>
            <a:r>
              <a:rPr lang="en-US" altLang="en-US" sz="2800"/>
              <a:t> Enjoy pleasant places to go to and comfortable places to stop</a:t>
            </a:r>
          </a:p>
          <a:p>
            <a:pPr>
              <a:lnSpc>
                <a:spcPct val="90000"/>
              </a:lnSpc>
            </a:pPr>
            <a:r>
              <a:rPr lang="en-US" altLang="en-US" sz="2800"/>
              <a:t> Look at attractive things along the way </a:t>
            </a:r>
          </a:p>
          <a:p>
            <a:pPr>
              <a:lnSpc>
                <a:spcPct val="90000"/>
              </a:lnSpc>
            </a:pPr>
            <a:r>
              <a:rPr lang="en-US" altLang="en-US" sz="2800"/>
              <a:t> See places that are interesting </a:t>
            </a:r>
            <a:endParaRPr lang="en-US" altLang="en-US" sz="2800">
              <a:latin typeface="Lucida Grande" pitchFamily="64" charset="0"/>
            </a:endParaRPr>
          </a:p>
          <a:p>
            <a:pPr>
              <a:lnSpc>
                <a:spcPct val="90000"/>
              </a:lnSpc>
            </a:pPr>
            <a:r>
              <a:rPr lang="en-US" altLang="en-US" sz="2800"/>
              <a:t> Feel safe in a public environment </a:t>
            </a:r>
          </a:p>
          <a:p>
            <a:pPr>
              <a:lnSpc>
                <a:spcPct val="90000"/>
              </a:lnSpc>
            </a:pPr>
            <a:r>
              <a:rPr lang="en-US" altLang="en-US" sz="2800"/>
              <a:t> Enjoy other people around them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609600"/>
            <a:ext cx="8153400" cy="2895600"/>
          </a:xfrm>
        </p:spPr>
        <p:txBody>
          <a:bodyPr/>
          <a:lstStyle/>
          <a:p>
            <a:r>
              <a:rPr lang="en-US" altLang="en-US"/>
              <a:t>Questions to consider on Access &amp; Linkages: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304800"/>
            <a:ext cx="7772400" cy="1143000"/>
          </a:xfrm>
        </p:spPr>
        <p:txBody>
          <a:bodyPr/>
          <a:lstStyle/>
          <a:p>
            <a:r>
              <a:rPr lang="en-US" altLang="en-US" sz="3200"/>
              <a:t>Can you see the space from a distance?</a:t>
            </a:r>
            <a:endParaRPr lang="en-US" altLang="en-US" sz="4000"/>
          </a:p>
        </p:txBody>
      </p:sp>
      <p:sp>
        <p:nvSpPr>
          <p:cNvPr id="21507" name="Rectangle 3"/>
          <p:cNvSpPr>
            <a:spLocks noGrp="1" noChangeArrowheads="1"/>
          </p:cNvSpPr>
          <p:nvPr>
            <p:ph type="body" idx="1"/>
          </p:nvPr>
        </p:nvSpPr>
        <p:spPr>
          <a:xfrm>
            <a:off x="609600" y="5791200"/>
            <a:ext cx="7543800" cy="838200"/>
          </a:xfrm>
        </p:spPr>
        <p:txBody>
          <a:bodyPr/>
          <a:lstStyle/>
          <a:p>
            <a:pPr>
              <a:lnSpc>
                <a:spcPct val="90000"/>
              </a:lnSpc>
            </a:pPr>
            <a:r>
              <a:rPr lang="en-US" altLang="en-US" sz="2800"/>
              <a:t>Pioneer Courthouse, Portland Oregon</a:t>
            </a:r>
          </a:p>
          <a:p>
            <a:pPr>
              <a:lnSpc>
                <a:spcPct val="90000"/>
              </a:lnSpc>
            </a:pPr>
            <a:endParaRPr lang="en-US" altLang="en-US" sz="2800"/>
          </a:p>
        </p:txBody>
      </p:sp>
      <p:pic>
        <p:nvPicPr>
          <p:cNvPr id="21508" name="Picture 4" descr="image-dis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6351588" cy="422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2800"/>
              <a:t>Can people easily walk to the place? </a:t>
            </a:r>
          </a:p>
        </p:txBody>
      </p:sp>
      <p:sp>
        <p:nvSpPr>
          <p:cNvPr id="22531" name="Rectangle 3"/>
          <p:cNvSpPr>
            <a:spLocks noGrp="1" noChangeArrowheads="1"/>
          </p:cNvSpPr>
          <p:nvPr>
            <p:ph type="body" sz="half" idx="3"/>
          </p:nvPr>
        </p:nvSpPr>
        <p:spPr>
          <a:xfrm>
            <a:off x="685800" y="4724400"/>
            <a:ext cx="7772400" cy="1371600"/>
          </a:xfrm>
          <a:noFill/>
        </p:spPr>
        <p:txBody>
          <a:bodyPr/>
          <a:lstStyle/>
          <a:p>
            <a:pPr>
              <a:lnSpc>
                <a:spcPct val="90000"/>
              </a:lnSpc>
            </a:pPr>
            <a:r>
              <a:rPr lang="en-US" altLang="en-US" sz="1800"/>
              <a:t>A main street is not a highway. One should not fear crossing the street so much that the activity needs to occur in groups, as on George Street in Sydney, Australia</a:t>
            </a:r>
          </a:p>
          <a:p>
            <a:pPr>
              <a:lnSpc>
                <a:spcPct val="90000"/>
              </a:lnSpc>
            </a:pPr>
            <a:r>
              <a:rPr lang="en-US" altLang="en-US" sz="1800"/>
              <a:t>Crossing the street should be an easy, comfortable activity. Even if you have to wait</a:t>
            </a:r>
            <a:r>
              <a:rPr lang="en-US" altLang="en-US" sz="2400"/>
              <a:t> </a:t>
            </a:r>
            <a:r>
              <a:rPr lang="en-US" altLang="en-US" sz="1800"/>
              <a:t>(Paris)</a:t>
            </a:r>
          </a:p>
          <a:p>
            <a:pPr>
              <a:lnSpc>
                <a:spcPct val="90000"/>
              </a:lnSpc>
            </a:pPr>
            <a:endParaRPr lang="en-US" altLang="en-US" sz="2400"/>
          </a:p>
        </p:txBody>
      </p:sp>
      <p:pic>
        <p:nvPicPr>
          <p:cNvPr id="22535" name="Picture 7" descr="Sydney_Street_Crossing_large"/>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079500" y="1981200"/>
            <a:ext cx="3568700" cy="2338388"/>
          </a:xfrm>
        </p:spPr>
      </p:pic>
      <p:pic>
        <p:nvPicPr>
          <p:cNvPr id="22536" name="Picture 8" descr="Paris_Street_Crossing_larg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800600" y="1981200"/>
            <a:ext cx="3492500" cy="228917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2800"/>
              <a:t>	Is there a good connection between the space and the adjacent buildings, or is it surrounded by blank walls? </a:t>
            </a:r>
          </a:p>
        </p:txBody>
      </p:sp>
      <p:sp>
        <p:nvSpPr>
          <p:cNvPr id="24581" name="Rectangle 5"/>
          <p:cNvSpPr>
            <a:spLocks noGrp="1" noChangeArrowheads="1"/>
          </p:cNvSpPr>
          <p:nvPr>
            <p:ph type="body" sz="half" idx="3"/>
          </p:nvPr>
        </p:nvSpPr>
        <p:spPr>
          <a:xfrm>
            <a:off x="685800" y="4572000"/>
            <a:ext cx="7543800" cy="1524000"/>
          </a:xfrm>
        </p:spPr>
        <p:txBody>
          <a:bodyPr/>
          <a:lstStyle/>
          <a:p>
            <a:r>
              <a:rPr lang="en-US" altLang="en-US" sz="2000"/>
              <a:t>The blank wall contributes nothing to the activity of the street</a:t>
            </a:r>
          </a:p>
          <a:p>
            <a:r>
              <a:rPr lang="en-US" altLang="en-US" sz="2000"/>
              <a:t>The area around a space is as important to its success as the design and management of the space itself. (Vancouver)</a:t>
            </a:r>
            <a:endParaRPr lang="en-US" altLang="en-US" sz="2800"/>
          </a:p>
        </p:txBody>
      </p:sp>
      <p:pic>
        <p:nvPicPr>
          <p:cNvPr id="24582" name="Picture 6" descr="bad_wall_large"/>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104900" y="1981200"/>
            <a:ext cx="2971800" cy="1981200"/>
          </a:xfrm>
        </p:spPr>
      </p:pic>
      <p:pic>
        <p:nvPicPr>
          <p:cNvPr id="24583" name="Picture 7" descr="vancouver_larg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48250" y="1981200"/>
            <a:ext cx="3009900" cy="1981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2800"/>
              <a:t>Are transit stops conveniently located?</a:t>
            </a:r>
          </a:p>
        </p:txBody>
      </p:sp>
      <p:sp>
        <p:nvSpPr>
          <p:cNvPr id="25605" name="Rectangle 5"/>
          <p:cNvSpPr>
            <a:spLocks noGrp="1" noChangeArrowheads="1"/>
          </p:cNvSpPr>
          <p:nvPr>
            <p:ph type="body" sz="half" idx="3"/>
          </p:nvPr>
        </p:nvSpPr>
        <p:spPr>
          <a:xfrm>
            <a:off x="685800" y="4191000"/>
            <a:ext cx="4114800" cy="1905000"/>
          </a:xfrm>
        </p:spPr>
        <p:txBody>
          <a:bodyPr/>
          <a:lstStyle/>
          <a:p>
            <a:r>
              <a:rPr lang="en-US" altLang="en-US" sz="2000"/>
              <a:t>Inconveniently located transit stops Bus or train stops located in places where no one wants to use them are a good recipe for failure.</a:t>
            </a:r>
          </a:p>
        </p:txBody>
      </p:sp>
      <p:pic>
        <p:nvPicPr>
          <p:cNvPr id="25606" name="Picture 6" descr="bad_bus_stop_large"/>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104900" y="1981200"/>
            <a:ext cx="2971800" cy="1981200"/>
          </a:xfrm>
        </p:spPr>
      </p:pic>
      <p:pic>
        <p:nvPicPr>
          <p:cNvPr id="25607" name="Picture 7" descr="Paris_bus_stop_larg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67300" y="1981200"/>
            <a:ext cx="2971800" cy="1981200"/>
          </a:xfr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6847</TotalTime>
  <Words>2519</Words>
  <Application>Microsoft Office PowerPoint</Application>
  <PresentationFormat>On-screen Show (4:3)</PresentationFormat>
  <Paragraphs>224</Paragraphs>
  <Slides>48</Slides>
  <Notes>31</Notes>
  <HiddenSlides>0</HiddenSlides>
  <MMClips>0</MMClips>
  <ScaleCrop>false</ScaleCrop>
  <HeadingPairs>
    <vt:vector size="6" baseType="variant">
      <vt:variant>
        <vt:lpstr>Fonts Used</vt:lpstr>
      </vt:variant>
      <vt:variant>
        <vt:i4>110</vt:i4>
      </vt:variant>
      <vt:variant>
        <vt:lpstr>Theme</vt:lpstr>
      </vt:variant>
      <vt:variant>
        <vt:i4>1</vt:i4>
      </vt:variant>
      <vt:variant>
        <vt:lpstr>Slide Titles</vt:lpstr>
      </vt:variant>
      <vt:variant>
        <vt:i4>48</vt:i4>
      </vt:variant>
    </vt:vector>
  </HeadingPairs>
  <TitlesOfParts>
    <vt:vector size="159" baseType="lpstr">
      <vt:lpstr>Arial</vt:lpstr>
      <vt:lpstr>ＭＳ Ｐゴシック</vt:lpstr>
      <vt:lpstr>Helvetica</vt:lpstr>
      <vt:lpstr>Times</vt:lpstr>
      <vt:lpstr>Arial</vt:lpstr>
      <vt:lpstr>Arial</vt:lpstr>
      <vt:lpstr>Arial</vt:lpstr>
      <vt:lpstr>Lucida Grande</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Arial</vt:lpstr>
      <vt:lpstr>Blank Presentation</vt:lpstr>
      <vt:lpstr>PLACEMAKING</vt:lpstr>
      <vt:lpstr>Project for Public Spaces</vt:lpstr>
      <vt:lpstr>How to create a great place?</vt:lpstr>
      <vt:lpstr>Access and Linkage</vt:lpstr>
      <vt:lpstr>Questions to consider on Access &amp; Linkages:</vt:lpstr>
      <vt:lpstr>Can you see the space from a distance?</vt:lpstr>
      <vt:lpstr>Can people easily walk to the place? </vt:lpstr>
      <vt:lpstr> Is there a good connection between the space and the adjacent buildings, or is it surrounded by blank walls? </vt:lpstr>
      <vt:lpstr>Are transit stops conveniently located?</vt:lpstr>
      <vt:lpstr>Comfort and Image</vt:lpstr>
      <vt:lpstr>Does the place make a good first impression?</vt:lpstr>
      <vt:lpstr>Uses and Activity.</vt:lpstr>
      <vt:lpstr>Bryant Park</vt:lpstr>
      <vt:lpstr>Sociability</vt:lpstr>
      <vt:lpstr>Bleecker St. NYC</vt:lpstr>
      <vt:lpstr>PowerPoint Presentation</vt:lpstr>
      <vt:lpstr>Streets as Places</vt:lpstr>
      <vt:lpstr>What is wrong with this street? </vt:lpstr>
      <vt:lpstr>What is a place?</vt:lpstr>
      <vt:lpstr>Nostalgia</vt:lpstr>
      <vt:lpstr>The car takes over</vt:lpstr>
      <vt:lpstr>What causes traffic?</vt:lpstr>
      <vt:lpstr>One way streets</vt:lpstr>
      <vt:lpstr>Elimination of on street parking</vt:lpstr>
      <vt:lpstr>Traffic signal timing </vt:lpstr>
      <vt:lpstr>Broad corner turning curves </vt:lpstr>
      <vt:lpstr>Speed limits and street design </vt:lpstr>
      <vt:lpstr>Traffic Calming</vt:lpstr>
      <vt:lpstr>Traffic Calming tools</vt:lpstr>
      <vt:lpstr>Diagonal Parking</vt:lpstr>
      <vt:lpstr>Converting One-Way to Two-Way Streets</vt:lpstr>
      <vt:lpstr>Widening Sidewalks/Narrowing Streets and Traffic Lanes</vt:lpstr>
      <vt:lpstr>Bulbs - Chokers - Neckdowns</vt:lpstr>
      <vt:lpstr>Chicanes</vt:lpstr>
      <vt:lpstr>Roundabouts</vt:lpstr>
      <vt:lpstr>Traffic Circles</vt:lpstr>
      <vt:lpstr> Raised Medians</vt:lpstr>
      <vt:lpstr>Tight Corner Curbs</vt:lpstr>
      <vt:lpstr>Diverters</vt:lpstr>
      <vt:lpstr>Road Humps-</vt:lpstr>
      <vt:lpstr>Speed Tables</vt:lpstr>
      <vt:lpstr>Cushions</vt:lpstr>
      <vt:lpstr>Rumble Strips and Other Surface Treatments</vt:lpstr>
      <vt:lpstr>Changes in pavement color and texture </vt:lpstr>
      <vt:lpstr>Putting it together</vt:lpstr>
      <vt:lpstr>San Bernardino Street, California</vt:lpstr>
      <vt:lpstr>Chapel street , New Haven CT</vt:lpstr>
      <vt:lpstr>Public Space Bill of Rights</vt:lpstr>
    </vt:vector>
  </TitlesOfParts>
  <Company>Lia Dikigoropoulou, Architect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PLACEMAKING</dc:title>
  <dc:creator>Lia Dikigoropoulou</dc:creator>
  <cp:lastModifiedBy>Lia Dikigoropoulou</cp:lastModifiedBy>
  <cp:revision>26</cp:revision>
  <dcterms:created xsi:type="dcterms:W3CDTF">2009-07-04T10:29:12Z</dcterms:created>
  <dcterms:modified xsi:type="dcterms:W3CDTF">2017-11-22T17:04:31Z</dcterms:modified>
</cp:coreProperties>
</file>