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75" r:id="rId6"/>
    <p:sldId id="280" r:id="rId7"/>
    <p:sldId id="279" r:id="rId8"/>
    <p:sldId id="281" r:id="rId9"/>
    <p:sldId id="260" r:id="rId10"/>
    <p:sldId id="282" r:id="rId11"/>
    <p:sldId id="283" r:id="rId12"/>
    <p:sldId id="261" r:id="rId13"/>
    <p:sldId id="284" r:id="rId14"/>
    <p:sldId id="285" r:id="rId15"/>
    <p:sldId id="262" r:id="rId16"/>
    <p:sldId id="28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97" d="100"/>
          <a:sy n="97" d="100"/>
        </p:scale>
        <p:origin x="1080"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10/2/20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10/2/20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10/2/20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10/2/20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10/2/20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mhprofessional.com/9780071452373-usa-dictionary-of-architecture-and-construction-grou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1927" y="724199"/>
            <a:ext cx="8991600" cy="1645920"/>
          </a:xfrm>
        </p:spPr>
        <p:txBody>
          <a:bodyPr/>
          <a:lstStyle/>
          <a:p>
            <a:pPr algn="l"/>
            <a:r>
              <a:rPr lang="en-US" dirty="0"/>
              <a:t> Specifications</a:t>
            </a:r>
          </a:p>
        </p:txBody>
      </p:sp>
      <p:sp>
        <p:nvSpPr>
          <p:cNvPr id="3" name="Subtitle 2"/>
          <p:cNvSpPr>
            <a:spLocks noGrp="1"/>
          </p:cNvSpPr>
          <p:nvPr>
            <p:ph type="subTitle" idx="1"/>
          </p:nvPr>
        </p:nvSpPr>
        <p:spPr>
          <a:xfrm>
            <a:off x="2695194" y="2790701"/>
            <a:ext cx="6805066" cy="2802577"/>
          </a:xfrm>
        </p:spPr>
        <p:txBody>
          <a:bodyPr>
            <a:normAutofit/>
          </a:bodyPr>
          <a:lstStyle/>
          <a:p>
            <a:r>
              <a:rPr lang="en-US" dirty="0"/>
              <a:t>According to the </a:t>
            </a:r>
            <a:r>
              <a:rPr lang="en-US" dirty="0">
                <a:solidFill>
                  <a:srgbClr val="FF0000"/>
                </a:solidFill>
                <a:hlinkClick r:id="rId2">
                  <a:extLst>
                    <a:ext uri="{A12FA001-AC4F-418D-AE19-62706E023703}">
                      <ahyp:hlinkClr xmlns:ahyp="http://schemas.microsoft.com/office/drawing/2018/hyperlinkcolor" val="tx"/>
                    </a:ext>
                  </a:extLst>
                </a:hlinkClick>
              </a:rPr>
              <a:t>Dictionary of Architecture &amp; Construction</a:t>
            </a:r>
            <a:r>
              <a:rPr lang="en-US" dirty="0">
                <a:solidFill>
                  <a:srgbClr val="FF0000"/>
                </a:solidFill>
              </a:rPr>
              <a:t> </a:t>
            </a:r>
            <a:r>
              <a:rPr lang="en-US" dirty="0"/>
              <a:t>a specification is, “a written document describing in detail the scope of work, materials to be used, methods of installation, and quality of workmanship for a parcel of work to be placed under contract; usually utilized in conjunction with working (contract) drawings in building construction.”</a:t>
            </a:r>
          </a:p>
          <a:p>
            <a:br>
              <a:rPr lang="en-US" dirty="0"/>
            </a:br>
            <a:endParaRPr lang="en-US" dirty="0"/>
          </a:p>
        </p:txBody>
      </p:sp>
    </p:spTree>
    <p:extLst>
      <p:ext uri="{BB962C8B-B14F-4D97-AF65-F5344CB8AC3E}">
        <p14:creationId xmlns:p14="http://schemas.microsoft.com/office/powerpoint/2010/main" val="39179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901E8-18E2-A643-964B-9012A6AFC2D9}"/>
              </a:ext>
            </a:extLst>
          </p:cNvPr>
          <p:cNvPicPr>
            <a:picLocks noChangeAspect="1"/>
          </p:cNvPicPr>
          <p:nvPr/>
        </p:nvPicPr>
        <p:blipFill>
          <a:blip r:embed="rId2"/>
          <a:stretch>
            <a:fillRect/>
          </a:stretch>
        </p:blipFill>
        <p:spPr>
          <a:xfrm>
            <a:off x="721415" y="0"/>
            <a:ext cx="9715500" cy="6858000"/>
          </a:xfrm>
          <a:prstGeom prst="rect">
            <a:avLst/>
          </a:prstGeom>
        </p:spPr>
      </p:pic>
      <p:sp>
        <p:nvSpPr>
          <p:cNvPr id="9" name="Title 8">
            <a:extLst>
              <a:ext uri="{FF2B5EF4-FFF2-40B4-BE49-F238E27FC236}">
                <a16:creationId xmlns:a16="http://schemas.microsoft.com/office/drawing/2014/main" id="{51C46F51-9D10-4348-8A0A-D0B10068674C}"/>
              </a:ext>
            </a:extLst>
          </p:cNvPr>
          <p:cNvSpPr>
            <a:spLocks noGrp="1"/>
          </p:cNvSpPr>
          <p:nvPr>
            <p:ph type="ctrTitle"/>
          </p:nvPr>
        </p:nvSpPr>
        <p:spPr>
          <a:xfrm>
            <a:off x="5724940" y="437322"/>
            <a:ext cx="6255026" cy="1645920"/>
          </a:xfrm>
        </p:spPr>
        <p:txBody>
          <a:bodyPr>
            <a:noAutofit/>
          </a:bodyPr>
          <a:lstStyle/>
          <a:p>
            <a:r>
              <a:rPr lang="en-US" sz="2000" dirty="0"/>
              <a:t>Collage of materials, colors,+ fixtures</a:t>
            </a:r>
            <a:br>
              <a:rPr lang="en-US" sz="2000" dirty="0"/>
            </a:br>
            <a:r>
              <a:rPr lang="en-US" sz="2000" dirty="0"/>
              <a:t>visual representation of what will be specified for the client to view </a:t>
            </a:r>
          </a:p>
        </p:txBody>
      </p:sp>
    </p:spTree>
    <p:extLst>
      <p:ext uri="{BB962C8B-B14F-4D97-AF65-F5344CB8AC3E}">
        <p14:creationId xmlns:p14="http://schemas.microsoft.com/office/powerpoint/2010/main" val="27335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511BBE-1C7D-6549-9F09-0B20B7301AF2}"/>
              </a:ext>
            </a:extLst>
          </p:cNvPr>
          <p:cNvPicPr>
            <a:picLocks noChangeAspect="1"/>
          </p:cNvPicPr>
          <p:nvPr/>
        </p:nvPicPr>
        <p:blipFill>
          <a:blip r:embed="rId2"/>
          <a:stretch>
            <a:fillRect/>
          </a:stretch>
        </p:blipFill>
        <p:spPr>
          <a:xfrm>
            <a:off x="1676400" y="0"/>
            <a:ext cx="9144000" cy="6858000"/>
          </a:xfrm>
          <a:prstGeom prst="rect">
            <a:avLst/>
          </a:prstGeom>
        </p:spPr>
      </p:pic>
    </p:spTree>
    <p:extLst>
      <p:ext uri="{BB962C8B-B14F-4D97-AF65-F5344CB8AC3E}">
        <p14:creationId xmlns:p14="http://schemas.microsoft.com/office/powerpoint/2010/main" val="260122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804672"/>
            <a:ext cx="4486656" cy="1273511"/>
          </a:xfrm>
        </p:spPr>
        <p:txBody>
          <a:bodyPr/>
          <a:lstStyle/>
          <a:p>
            <a:r>
              <a:rPr lang="en-US" dirty="0"/>
              <a:t>Pinterest</a:t>
            </a:r>
          </a:p>
        </p:txBody>
      </p:sp>
      <p:sp>
        <p:nvSpPr>
          <p:cNvPr id="4" name="Text Placeholder 3"/>
          <p:cNvSpPr>
            <a:spLocks noGrp="1"/>
          </p:cNvSpPr>
          <p:nvPr>
            <p:ph type="body" sz="half" idx="2"/>
          </p:nvPr>
        </p:nvSpPr>
        <p:spPr>
          <a:xfrm>
            <a:off x="769620" y="2331982"/>
            <a:ext cx="3794760" cy="2194036"/>
          </a:xfrm>
        </p:spPr>
        <p:txBody>
          <a:bodyPr>
            <a:normAutofit/>
          </a:bodyPr>
          <a:lstStyle/>
          <a:p>
            <a:pPr algn="l"/>
            <a:r>
              <a:rPr lang="en-US" sz="2000" dirty="0">
                <a:solidFill>
                  <a:schemeClr val="tx1"/>
                </a:solidFill>
              </a:rPr>
              <a:t>Mood boards were created using samples and actual materials, currently many architects, designers and clients share boards on Pinterest.</a:t>
            </a:r>
          </a:p>
          <a:p>
            <a:pPr algn="l"/>
            <a:r>
              <a:rPr lang="en-US" sz="1800" dirty="0">
                <a:solidFill>
                  <a:schemeClr val="tx1"/>
                </a:solidFill>
              </a:rPr>
              <a:t> </a:t>
            </a:r>
          </a:p>
        </p:txBody>
      </p:sp>
      <p:pic>
        <p:nvPicPr>
          <p:cNvPr id="8" name="Picture 7">
            <a:extLst>
              <a:ext uri="{FF2B5EF4-FFF2-40B4-BE49-F238E27FC236}">
                <a16:creationId xmlns:a16="http://schemas.microsoft.com/office/drawing/2014/main" id="{1C3E962E-EF12-9543-ACCC-97A336E5F6EC}"/>
              </a:ext>
            </a:extLst>
          </p:cNvPr>
          <p:cNvPicPr>
            <a:picLocks noChangeAspect="1"/>
          </p:cNvPicPr>
          <p:nvPr/>
        </p:nvPicPr>
        <p:blipFill>
          <a:blip r:embed="rId2"/>
          <a:stretch>
            <a:fillRect/>
          </a:stretch>
        </p:blipFill>
        <p:spPr>
          <a:xfrm>
            <a:off x="7156173" y="-21361"/>
            <a:ext cx="3772963" cy="1652066"/>
          </a:xfrm>
          <a:prstGeom prst="rect">
            <a:avLst/>
          </a:prstGeom>
        </p:spPr>
      </p:pic>
      <p:pic>
        <p:nvPicPr>
          <p:cNvPr id="12" name="Picture 11">
            <a:extLst>
              <a:ext uri="{FF2B5EF4-FFF2-40B4-BE49-F238E27FC236}">
                <a16:creationId xmlns:a16="http://schemas.microsoft.com/office/drawing/2014/main" id="{25EC67FD-8F8D-1B42-93D0-EFAB802A441C}"/>
              </a:ext>
            </a:extLst>
          </p:cNvPr>
          <p:cNvPicPr>
            <a:picLocks noChangeAspect="1"/>
          </p:cNvPicPr>
          <p:nvPr/>
        </p:nvPicPr>
        <p:blipFill>
          <a:blip r:embed="rId3"/>
          <a:stretch>
            <a:fillRect/>
          </a:stretch>
        </p:blipFill>
        <p:spPr>
          <a:xfrm>
            <a:off x="6798641" y="1235765"/>
            <a:ext cx="4838700" cy="5194300"/>
          </a:xfrm>
          <a:prstGeom prst="rect">
            <a:avLst/>
          </a:prstGeom>
        </p:spPr>
      </p:pic>
    </p:spTree>
    <p:extLst>
      <p:ext uri="{BB962C8B-B14F-4D97-AF65-F5344CB8AC3E}">
        <p14:creationId xmlns:p14="http://schemas.microsoft.com/office/powerpoint/2010/main" val="16787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402" y="319665"/>
            <a:ext cx="4486656" cy="1273511"/>
          </a:xfrm>
        </p:spPr>
        <p:txBody>
          <a:bodyPr/>
          <a:lstStyle/>
          <a:p>
            <a:r>
              <a:rPr lang="en-US" dirty="0"/>
              <a:t>Pinterest Boards</a:t>
            </a:r>
          </a:p>
        </p:txBody>
      </p:sp>
      <p:sp>
        <p:nvSpPr>
          <p:cNvPr id="4" name="Text Placeholder 3"/>
          <p:cNvSpPr>
            <a:spLocks noGrp="1"/>
          </p:cNvSpPr>
          <p:nvPr>
            <p:ph type="body" sz="half" idx="2"/>
          </p:nvPr>
        </p:nvSpPr>
        <p:spPr>
          <a:xfrm>
            <a:off x="769620" y="2331982"/>
            <a:ext cx="3391563" cy="2194036"/>
          </a:xfrm>
        </p:spPr>
        <p:txBody>
          <a:bodyPr>
            <a:normAutofit fontScale="92500" lnSpcReduction="20000"/>
          </a:bodyPr>
          <a:lstStyle/>
          <a:p>
            <a:pPr algn="l"/>
            <a:r>
              <a:rPr lang="en-US" sz="2000" dirty="0">
                <a:solidFill>
                  <a:schemeClr val="tx1"/>
                </a:solidFill>
              </a:rPr>
              <a:t>Individual Boards can be made that cluster similar ideas –and can be named as needed.</a:t>
            </a:r>
          </a:p>
          <a:p>
            <a:pPr algn="l"/>
            <a:endParaRPr lang="en-US" sz="2000" dirty="0">
              <a:solidFill>
                <a:schemeClr val="tx1"/>
              </a:solidFill>
            </a:endParaRPr>
          </a:p>
          <a:p>
            <a:pPr algn="l"/>
            <a:r>
              <a:rPr lang="en-US" sz="2000" dirty="0">
                <a:solidFill>
                  <a:schemeClr val="tx1"/>
                </a:solidFill>
              </a:rPr>
              <a:t>They can be shared and can collaborate with others.</a:t>
            </a:r>
          </a:p>
          <a:p>
            <a:pPr algn="l"/>
            <a:r>
              <a:rPr lang="en-US" sz="1800" dirty="0">
                <a:solidFill>
                  <a:schemeClr val="tx1"/>
                </a:solidFill>
              </a:rPr>
              <a:t> </a:t>
            </a:r>
          </a:p>
        </p:txBody>
      </p:sp>
      <p:pic>
        <p:nvPicPr>
          <p:cNvPr id="9" name="Picture 8">
            <a:extLst>
              <a:ext uri="{FF2B5EF4-FFF2-40B4-BE49-F238E27FC236}">
                <a16:creationId xmlns:a16="http://schemas.microsoft.com/office/drawing/2014/main" id="{8F2A55D2-9730-2C46-8196-8012A6B40E89}"/>
              </a:ext>
            </a:extLst>
          </p:cNvPr>
          <p:cNvPicPr>
            <a:picLocks noChangeAspect="1"/>
          </p:cNvPicPr>
          <p:nvPr/>
        </p:nvPicPr>
        <p:blipFill>
          <a:blip r:embed="rId2"/>
          <a:stretch>
            <a:fillRect/>
          </a:stretch>
        </p:blipFill>
        <p:spPr>
          <a:xfrm>
            <a:off x="4418771" y="2045453"/>
            <a:ext cx="7620000" cy="4572000"/>
          </a:xfrm>
          <a:prstGeom prst="rect">
            <a:avLst/>
          </a:prstGeom>
        </p:spPr>
      </p:pic>
    </p:spTree>
    <p:extLst>
      <p:ext uri="{BB962C8B-B14F-4D97-AF65-F5344CB8AC3E}">
        <p14:creationId xmlns:p14="http://schemas.microsoft.com/office/powerpoint/2010/main" val="305251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804672"/>
            <a:ext cx="4486656" cy="1273511"/>
          </a:xfrm>
        </p:spPr>
        <p:txBody>
          <a:bodyPr/>
          <a:lstStyle/>
          <a:p>
            <a:r>
              <a:rPr lang="en-US" dirty="0"/>
              <a:t>Pinterest Boards</a:t>
            </a:r>
          </a:p>
        </p:txBody>
      </p:sp>
      <p:sp>
        <p:nvSpPr>
          <p:cNvPr id="4" name="Text Placeholder 3"/>
          <p:cNvSpPr>
            <a:spLocks noGrp="1"/>
          </p:cNvSpPr>
          <p:nvPr>
            <p:ph type="body" sz="half" idx="2"/>
          </p:nvPr>
        </p:nvSpPr>
        <p:spPr>
          <a:xfrm>
            <a:off x="769620" y="2331982"/>
            <a:ext cx="3794760" cy="2194036"/>
          </a:xfrm>
        </p:spPr>
        <p:txBody>
          <a:bodyPr>
            <a:normAutofit/>
          </a:bodyPr>
          <a:lstStyle/>
          <a:p>
            <a:pPr algn="l"/>
            <a:r>
              <a:rPr lang="en-US" sz="2000" dirty="0">
                <a:solidFill>
                  <a:schemeClr val="tx1"/>
                </a:solidFill>
              </a:rPr>
              <a:t>Each board can have similar items and Pinterest will make suggestions for your search</a:t>
            </a:r>
          </a:p>
          <a:p>
            <a:pPr algn="l"/>
            <a:r>
              <a:rPr lang="en-US" sz="1800" dirty="0">
                <a:solidFill>
                  <a:schemeClr val="tx1"/>
                </a:solidFill>
              </a:rPr>
              <a:t> </a:t>
            </a:r>
          </a:p>
        </p:txBody>
      </p:sp>
      <p:pic>
        <p:nvPicPr>
          <p:cNvPr id="11" name="Picture 10">
            <a:extLst>
              <a:ext uri="{FF2B5EF4-FFF2-40B4-BE49-F238E27FC236}">
                <a16:creationId xmlns:a16="http://schemas.microsoft.com/office/drawing/2014/main" id="{20A7596D-EAAF-E845-B25A-CF0515876D85}"/>
              </a:ext>
            </a:extLst>
          </p:cNvPr>
          <p:cNvPicPr>
            <a:picLocks noChangeAspect="1"/>
          </p:cNvPicPr>
          <p:nvPr/>
        </p:nvPicPr>
        <p:blipFill>
          <a:blip r:embed="rId2"/>
          <a:stretch>
            <a:fillRect/>
          </a:stretch>
        </p:blipFill>
        <p:spPr>
          <a:xfrm>
            <a:off x="4850148" y="2331982"/>
            <a:ext cx="7341852" cy="4082070"/>
          </a:xfrm>
          <a:prstGeom prst="rect">
            <a:avLst/>
          </a:prstGeom>
        </p:spPr>
      </p:pic>
    </p:spTree>
    <p:extLst>
      <p:ext uri="{BB962C8B-B14F-4D97-AF65-F5344CB8AC3E}">
        <p14:creationId xmlns:p14="http://schemas.microsoft.com/office/powerpoint/2010/main" val="3833510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48" y="804672"/>
            <a:ext cx="4486656" cy="1141497"/>
          </a:xfrm>
        </p:spPr>
        <p:txBody>
          <a:bodyPr/>
          <a:lstStyle/>
          <a:p>
            <a:r>
              <a:rPr lang="en-US" dirty="0"/>
              <a:t>Beginning your </a:t>
            </a:r>
            <a:r>
              <a:rPr lang="en-US" dirty="0" err="1"/>
              <a:t>pinterest</a:t>
            </a:r>
            <a:endParaRPr lang="en-US" dirty="0"/>
          </a:p>
        </p:txBody>
      </p:sp>
      <p:sp>
        <p:nvSpPr>
          <p:cNvPr id="4" name="Text Placeholder 3"/>
          <p:cNvSpPr>
            <a:spLocks noGrp="1"/>
          </p:cNvSpPr>
          <p:nvPr>
            <p:ph type="body" sz="half" idx="2"/>
          </p:nvPr>
        </p:nvSpPr>
        <p:spPr>
          <a:xfrm>
            <a:off x="864048" y="2172379"/>
            <a:ext cx="3794760" cy="3247759"/>
          </a:xfrm>
        </p:spPr>
        <p:txBody>
          <a:bodyPr>
            <a:normAutofit lnSpcReduction="10000"/>
          </a:bodyPr>
          <a:lstStyle/>
          <a:p>
            <a:pPr algn="l"/>
            <a:r>
              <a:rPr lang="en-US" sz="1800" dirty="0">
                <a:solidFill>
                  <a:schemeClr val="tx1"/>
                </a:solidFill>
              </a:rPr>
              <a:t>If you do not have an account – set one up (they are free)</a:t>
            </a:r>
          </a:p>
          <a:p>
            <a:pPr algn="l"/>
            <a:endParaRPr lang="en-US" sz="1800" dirty="0">
              <a:solidFill>
                <a:schemeClr val="tx1"/>
              </a:solidFill>
            </a:endParaRPr>
          </a:p>
          <a:p>
            <a:pPr algn="l"/>
            <a:r>
              <a:rPr lang="en-US" sz="1800" dirty="0">
                <a:solidFill>
                  <a:schemeClr val="tx1"/>
                </a:solidFill>
              </a:rPr>
              <a:t>Begin a search –modern pedant light</a:t>
            </a:r>
          </a:p>
          <a:p>
            <a:pPr algn="l"/>
            <a:endParaRPr lang="en-US" sz="1800" dirty="0">
              <a:solidFill>
                <a:schemeClr val="tx1"/>
              </a:solidFill>
            </a:endParaRPr>
          </a:p>
          <a:p>
            <a:pPr algn="l"/>
            <a:r>
              <a:rPr lang="en-US" sz="1800" dirty="0">
                <a:solidFill>
                  <a:schemeClr val="tx1"/>
                </a:solidFill>
              </a:rPr>
              <a:t>Go through the images and hover over the image </a:t>
            </a:r>
          </a:p>
          <a:p>
            <a:pPr algn="l"/>
            <a:endParaRPr lang="en-US" sz="1800" dirty="0">
              <a:solidFill>
                <a:schemeClr val="tx1"/>
              </a:solidFill>
            </a:endParaRPr>
          </a:p>
          <a:p>
            <a:pPr algn="l"/>
            <a:r>
              <a:rPr lang="en-US" sz="1800" dirty="0">
                <a:solidFill>
                  <a:schemeClr val="tx1"/>
                </a:solidFill>
              </a:rPr>
              <a:t>Click </a:t>
            </a:r>
            <a:r>
              <a:rPr lang="en-US" sz="1800" dirty="0">
                <a:solidFill>
                  <a:schemeClr val="bg1"/>
                </a:solidFill>
                <a:highlight>
                  <a:srgbClr val="FF0000"/>
                </a:highlight>
              </a:rPr>
              <a:t>Save</a:t>
            </a:r>
          </a:p>
        </p:txBody>
      </p:sp>
      <p:pic>
        <p:nvPicPr>
          <p:cNvPr id="13" name="Picture 12" descr="Graphical user interface, application, website&#10;&#10;Description automatically generated">
            <a:extLst>
              <a:ext uri="{FF2B5EF4-FFF2-40B4-BE49-F238E27FC236}">
                <a16:creationId xmlns:a16="http://schemas.microsoft.com/office/drawing/2014/main" id="{F7BB098D-5A45-5B44-B7F3-224D5078C765}"/>
              </a:ext>
            </a:extLst>
          </p:cNvPr>
          <p:cNvPicPr>
            <a:picLocks noChangeAspect="1"/>
          </p:cNvPicPr>
          <p:nvPr/>
        </p:nvPicPr>
        <p:blipFill>
          <a:blip r:embed="rId2"/>
          <a:stretch>
            <a:fillRect/>
          </a:stretch>
        </p:blipFill>
        <p:spPr>
          <a:xfrm>
            <a:off x="4956312" y="1843881"/>
            <a:ext cx="7631970" cy="4669561"/>
          </a:xfrm>
          <a:prstGeom prst="rect">
            <a:avLst/>
          </a:prstGeom>
        </p:spPr>
      </p:pic>
    </p:spTree>
    <p:extLst>
      <p:ext uri="{BB962C8B-B14F-4D97-AF65-F5344CB8AC3E}">
        <p14:creationId xmlns:p14="http://schemas.microsoft.com/office/powerpoint/2010/main" val="48377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00" y="233923"/>
            <a:ext cx="4486656" cy="1141497"/>
          </a:xfrm>
        </p:spPr>
        <p:txBody>
          <a:bodyPr/>
          <a:lstStyle/>
          <a:p>
            <a:r>
              <a:rPr lang="en-US" dirty="0"/>
              <a:t>Creating your board</a:t>
            </a:r>
          </a:p>
        </p:txBody>
      </p:sp>
      <p:sp>
        <p:nvSpPr>
          <p:cNvPr id="4" name="Text Placeholder 3"/>
          <p:cNvSpPr>
            <a:spLocks noGrp="1"/>
          </p:cNvSpPr>
          <p:nvPr>
            <p:ph type="body" sz="half" idx="2"/>
          </p:nvPr>
        </p:nvSpPr>
        <p:spPr>
          <a:xfrm>
            <a:off x="224644" y="1946168"/>
            <a:ext cx="3794760" cy="2930631"/>
          </a:xfrm>
        </p:spPr>
        <p:txBody>
          <a:bodyPr>
            <a:normAutofit/>
          </a:bodyPr>
          <a:lstStyle/>
          <a:p>
            <a:pPr algn="l"/>
            <a:r>
              <a:rPr lang="en-US" sz="1800" dirty="0">
                <a:solidFill>
                  <a:schemeClr val="tx1"/>
                </a:solidFill>
              </a:rPr>
              <a:t>Click Create Board  </a:t>
            </a:r>
            <a:r>
              <a:rPr lang="en-US" sz="1800" dirty="0">
                <a:solidFill>
                  <a:schemeClr val="bg1"/>
                </a:solidFill>
                <a:highlight>
                  <a:srgbClr val="FF0000"/>
                </a:highlight>
              </a:rPr>
              <a:t>+</a:t>
            </a:r>
          </a:p>
          <a:p>
            <a:pPr algn="l"/>
            <a:r>
              <a:rPr lang="en-US" sz="1800" dirty="0">
                <a:solidFill>
                  <a:schemeClr val="tx1"/>
                </a:solidFill>
              </a:rPr>
              <a:t>New Pop up – Name your board</a:t>
            </a:r>
          </a:p>
          <a:p>
            <a:pPr algn="l"/>
            <a:r>
              <a:rPr lang="en-US" sz="1800" dirty="0">
                <a:solidFill>
                  <a:schemeClr val="tx1"/>
                </a:solidFill>
              </a:rPr>
              <a:t>i.e.  Lighting - ARCH3512 </a:t>
            </a:r>
          </a:p>
          <a:p>
            <a:pPr algn="l"/>
            <a:r>
              <a:rPr lang="en-US" sz="1800" dirty="0">
                <a:solidFill>
                  <a:schemeClr val="tx1"/>
                </a:solidFill>
              </a:rPr>
              <a:t>Can set a date and add collaborators</a:t>
            </a:r>
          </a:p>
          <a:p>
            <a:pPr algn="l"/>
            <a:endParaRPr lang="en-US" sz="1800" dirty="0">
              <a:solidFill>
                <a:schemeClr val="tx1"/>
              </a:solidFill>
            </a:endParaRPr>
          </a:p>
          <a:p>
            <a:pPr algn="l"/>
            <a:r>
              <a:rPr lang="en-US" sz="1800" dirty="0">
                <a:solidFill>
                  <a:schemeClr val="tx1"/>
                </a:solidFill>
              </a:rPr>
              <a:t>Once it is created; it will be in your</a:t>
            </a:r>
          </a:p>
          <a:p>
            <a:pPr algn="l"/>
            <a:r>
              <a:rPr lang="en-US" sz="1800" dirty="0">
                <a:solidFill>
                  <a:schemeClr val="tx1"/>
                </a:solidFill>
              </a:rPr>
              <a:t> list of boards</a:t>
            </a:r>
          </a:p>
        </p:txBody>
      </p:sp>
      <p:pic>
        <p:nvPicPr>
          <p:cNvPr id="9" name="Picture 8" descr="Graphical user interface, application&#10;&#10;Description automatically generated">
            <a:extLst>
              <a:ext uri="{FF2B5EF4-FFF2-40B4-BE49-F238E27FC236}">
                <a16:creationId xmlns:a16="http://schemas.microsoft.com/office/drawing/2014/main" id="{C723EB07-53EA-2E40-8757-F583907A7B8C}"/>
              </a:ext>
            </a:extLst>
          </p:cNvPr>
          <p:cNvPicPr>
            <a:picLocks noChangeAspect="1"/>
          </p:cNvPicPr>
          <p:nvPr/>
        </p:nvPicPr>
        <p:blipFill>
          <a:blip r:embed="rId2"/>
          <a:stretch>
            <a:fillRect/>
          </a:stretch>
        </p:blipFill>
        <p:spPr>
          <a:xfrm>
            <a:off x="6288808" y="214138"/>
            <a:ext cx="5492375" cy="6113775"/>
          </a:xfrm>
          <a:prstGeom prst="rect">
            <a:avLst/>
          </a:prstGeom>
        </p:spPr>
      </p:pic>
      <p:pic>
        <p:nvPicPr>
          <p:cNvPr id="11" name="Picture 10" descr="Graphical user interface, text, application, chat or text message&#10;&#10;Description automatically generated">
            <a:extLst>
              <a:ext uri="{FF2B5EF4-FFF2-40B4-BE49-F238E27FC236}">
                <a16:creationId xmlns:a16="http://schemas.microsoft.com/office/drawing/2014/main" id="{C8CE1AA9-CA7C-2C4A-8AFC-25ED7E196AA8}"/>
              </a:ext>
            </a:extLst>
          </p:cNvPr>
          <p:cNvPicPr>
            <a:picLocks noChangeAspect="1"/>
          </p:cNvPicPr>
          <p:nvPr/>
        </p:nvPicPr>
        <p:blipFill rotWithShape="1">
          <a:blip r:embed="rId3"/>
          <a:srcRect l="11018" t="15225" r="14992" b="10706"/>
          <a:stretch/>
        </p:blipFill>
        <p:spPr>
          <a:xfrm>
            <a:off x="3921654" y="3429000"/>
            <a:ext cx="2464904" cy="3411440"/>
          </a:xfrm>
          <a:prstGeom prst="rect">
            <a:avLst/>
          </a:prstGeom>
        </p:spPr>
      </p:pic>
      <p:cxnSp>
        <p:nvCxnSpPr>
          <p:cNvPr id="7" name="Straight Arrow Connector 6">
            <a:extLst>
              <a:ext uri="{FF2B5EF4-FFF2-40B4-BE49-F238E27FC236}">
                <a16:creationId xmlns:a16="http://schemas.microsoft.com/office/drawing/2014/main" id="{1D94420C-6E71-BC47-B1A0-73485AD974A1}"/>
              </a:ext>
            </a:extLst>
          </p:cNvPr>
          <p:cNvCxnSpPr>
            <a:cxnSpLocks/>
          </p:cNvCxnSpPr>
          <p:nvPr/>
        </p:nvCxnSpPr>
        <p:spPr>
          <a:xfrm flipV="1">
            <a:off x="7997882" y="1375420"/>
            <a:ext cx="530942" cy="6400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78D26DD6-7E10-B242-82F4-22310CBA7E3F}"/>
              </a:ext>
            </a:extLst>
          </p:cNvPr>
          <p:cNvCxnSpPr>
            <a:cxnSpLocks/>
          </p:cNvCxnSpPr>
          <p:nvPr/>
        </p:nvCxnSpPr>
        <p:spPr>
          <a:xfrm flipV="1">
            <a:off x="10529127" y="6128136"/>
            <a:ext cx="530942" cy="6400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0C02D665-ECB6-CF48-BA2A-76F37BD9F87F}"/>
              </a:ext>
            </a:extLst>
          </p:cNvPr>
          <p:cNvCxnSpPr>
            <a:cxnSpLocks/>
          </p:cNvCxnSpPr>
          <p:nvPr/>
        </p:nvCxnSpPr>
        <p:spPr>
          <a:xfrm>
            <a:off x="2935069" y="6327913"/>
            <a:ext cx="1084335" cy="29616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02122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16" y="827003"/>
            <a:ext cx="4486656" cy="1141497"/>
          </a:xfrm>
        </p:spPr>
        <p:txBody>
          <a:bodyPr/>
          <a:lstStyle/>
          <a:p>
            <a:r>
              <a:rPr lang="en-US" dirty="0">
                <a:solidFill>
                  <a:schemeClr val="tx1"/>
                </a:solidFill>
              </a:rPr>
              <a:t>What are Specifications?</a:t>
            </a:r>
          </a:p>
        </p:txBody>
      </p:sp>
      <p:sp>
        <p:nvSpPr>
          <p:cNvPr id="4" name="Text Placeholder 3"/>
          <p:cNvSpPr>
            <a:spLocks noGrp="1"/>
          </p:cNvSpPr>
          <p:nvPr>
            <p:ph type="body" sz="half" idx="2"/>
          </p:nvPr>
        </p:nvSpPr>
        <p:spPr>
          <a:xfrm>
            <a:off x="514350" y="2493014"/>
            <a:ext cx="4652010" cy="3884925"/>
          </a:xfrm>
        </p:spPr>
        <p:txBody>
          <a:bodyPr>
            <a:normAutofit/>
          </a:bodyPr>
          <a:lstStyle/>
          <a:p>
            <a:r>
              <a:rPr lang="en-US" dirty="0">
                <a:solidFill>
                  <a:schemeClr val="tx1"/>
                </a:solidFill>
              </a:rPr>
              <a:t>Specifications are a part of the Contract Documents that define the scope of work for the Contractors. They are written, rather than drawn, documents that define the technical information of products and their installation procedures. </a:t>
            </a:r>
          </a:p>
          <a:p>
            <a:endParaRPr lang="en-US" dirty="0">
              <a:solidFill>
                <a:schemeClr val="tx1"/>
              </a:solidFill>
            </a:endParaRPr>
          </a:p>
          <a:p>
            <a:r>
              <a:rPr lang="en-US" b="1" dirty="0">
                <a:solidFill>
                  <a:schemeClr val="tx1"/>
                </a:solidFill>
              </a:rPr>
              <a:t>Drawings</a:t>
            </a:r>
            <a:r>
              <a:rPr lang="en-US" dirty="0">
                <a:solidFill>
                  <a:schemeClr val="tx1"/>
                </a:solidFill>
              </a:rPr>
              <a:t> =graphic representation of the work, </a:t>
            </a:r>
          </a:p>
          <a:p>
            <a:r>
              <a:rPr lang="en-US" b="1" dirty="0">
                <a:solidFill>
                  <a:schemeClr val="tx1"/>
                </a:solidFill>
              </a:rPr>
              <a:t>Specifications</a:t>
            </a:r>
            <a:r>
              <a:rPr lang="en-US" dirty="0">
                <a:solidFill>
                  <a:schemeClr val="tx1"/>
                </a:solidFill>
              </a:rPr>
              <a:t> = the instructions of what pieces need to be purchased and any associated installation requirements.</a:t>
            </a:r>
          </a:p>
          <a:p>
            <a:br>
              <a:rPr lang="en-US" dirty="0">
                <a:solidFill>
                  <a:schemeClr val="tx1"/>
                </a:solidFill>
              </a:rPr>
            </a:br>
            <a:endParaRPr lang="en-US" dirty="0">
              <a:solidFill>
                <a:schemeClr val="tx1"/>
              </a:solidFill>
            </a:endParaRPr>
          </a:p>
        </p:txBody>
      </p:sp>
      <p:pic>
        <p:nvPicPr>
          <p:cNvPr id="3" name="Picture 2">
            <a:extLst>
              <a:ext uri="{FF2B5EF4-FFF2-40B4-BE49-F238E27FC236}">
                <a16:creationId xmlns:a16="http://schemas.microsoft.com/office/drawing/2014/main" id="{853A5BFB-6DD6-4847-A728-9B6DC9BA7E13}"/>
              </a:ext>
            </a:extLst>
          </p:cNvPr>
          <p:cNvPicPr>
            <a:picLocks noChangeAspect="1"/>
          </p:cNvPicPr>
          <p:nvPr/>
        </p:nvPicPr>
        <p:blipFill>
          <a:blip r:embed="rId2"/>
          <a:stretch>
            <a:fillRect/>
          </a:stretch>
        </p:blipFill>
        <p:spPr>
          <a:xfrm>
            <a:off x="7220122" y="1583419"/>
            <a:ext cx="4162462" cy="2852057"/>
          </a:xfrm>
          <a:prstGeom prst="rect">
            <a:avLst/>
          </a:prstGeom>
        </p:spPr>
      </p:pic>
    </p:spTree>
    <p:extLst>
      <p:ext uri="{BB962C8B-B14F-4D97-AF65-F5344CB8AC3E}">
        <p14:creationId xmlns:p14="http://schemas.microsoft.com/office/powerpoint/2010/main" val="1038074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890040"/>
            <a:ext cx="4486656" cy="1141497"/>
          </a:xfrm>
        </p:spPr>
        <p:txBody>
          <a:bodyPr/>
          <a:lstStyle/>
          <a:p>
            <a:r>
              <a:rPr lang="en-US" dirty="0"/>
              <a:t>How Important are Specifications?</a:t>
            </a:r>
          </a:p>
        </p:txBody>
      </p:sp>
      <p:sp>
        <p:nvSpPr>
          <p:cNvPr id="4" name="Text Placeholder 3"/>
          <p:cNvSpPr>
            <a:spLocks noGrp="1"/>
          </p:cNvSpPr>
          <p:nvPr>
            <p:ph type="body" sz="half" idx="2"/>
          </p:nvPr>
        </p:nvSpPr>
        <p:spPr>
          <a:xfrm>
            <a:off x="818448" y="2232922"/>
            <a:ext cx="3794760" cy="3523268"/>
          </a:xfrm>
        </p:spPr>
        <p:txBody>
          <a:bodyPr>
            <a:normAutofit/>
          </a:bodyPr>
          <a:lstStyle/>
          <a:p>
            <a:pPr algn="l"/>
            <a:r>
              <a:rPr lang="en-US" dirty="0">
                <a:solidFill>
                  <a:schemeClr val="tx1"/>
                </a:solidFill>
              </a:rPr>
              <a:t>Specifications are just as important as Drawings to the success of a project.</a:t>
            </a:r>
          </a:p>
          <a:p>
            <a:pPr algn="l"/>
            <a:endParaRPr lang="en-US" dirty="0">
              <a:solidFill>
                <a:schemeClr val="tx1"/>
              </a:solidFill>
            </a:endParaRPr>
          </a:p>
          <a:p>
            <a:pPr algn="l"/>
            <a:r>
              <a:rPr lang="en-US" dirty="0">
                <a:solidFill>
                  <a:schemeClr val="tx1"/>
                </a:solidFill>
              </a:rPr>
              <a:t>They are weighted equally with drawings in terms of their importance to a set of Contract Documents. </a:t>
            </a:r>
          </a:p>
          <a:p>
            <a:pPr algn="l"/>
            <a:endParaRPr lang="en-US" dirty="0">
              <a:solidFill>
                <a:schemeClr val="tx1"/>
              </a:solidFill>
            </a:endParaRPr>
          </a:p>
          <a:p>
            <a:pPr algn="l"/>
            <a:r>
              <a:rPr lang="en-US" dirty="0">
                <a:solidFill>
                  <a:schemeClr val="tx1"/>
                </a:solidFill>
              </a:rPr>
              <a:t>This is both the case for their importance in a Court of Law and in terms of how the information is conveyed to the Contractor.</a:t>
            </a:r>
          </a:p>
        </p:txBody>
      </p:sp>
      <p:pic>
        <p:nvPicPr>
          <p:cNvPr id="6" name="Picture 5">
            <a:extLst>
              <a:ext uri="{FF2B5EF4-FFF2-40B4-BE49-F238E27FC236}">
                <a16:creationId xmlns:a16="http://schemas.microsoft.com/office/drawing/2014/main" id="{68507112-84BC-3E4B-900D-A98274DCEB14}"/>
              </a:ext>
            </a:extLst>
          </p:cNvPr>
          <p:cNvPicPr>
            <a:picLocks noChangeAspect="1"/>
          </p:cNvPicPr>
          <p:nvPr/>
        </p:nvPicPr>
        <p:blipFill rotWithShape="1">
          <a:blip r:embed="rId2"/>
          <a:srcRect l="16631"/>
          <a:stretch/>
        </p:blipFill>
        <p:spPr>
          <a:xfrm>
            <a:off x="6479626" y="1592317"/>
            <a:ext cx="5444359" cy="3673366"/>
          </a:xfrm>
          <a:prstGeom prst="rect">
            <a:avLst/>
          </a:prstGeom>
        </p:spPr>
      </p:pic>
    </p:spTree>
    <p:extLst>
      <p:ext uri="{BB962C8B-B14F-4D97-AF65-F5344CB8AC3E}">
        <p14:creationId xmlns:p14="http://schemas.microsoft.com/office/powerpoint/2010/main" val="284349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 y="804672"/>
            <a:ext cx="4486656" cy="1141497"/>
          </a:xfrm>
        </p:spPr>
        <p:txBody>
          <a:bodyPr/>
          <a:lstStyle/>
          <a:p>
            <a:r>
              <a:rPr lang="en-US"/>
              <a:t>What is the structure of specifications?</a:t>
            </a:r>
            <a:endParaRPr lang="en-US" dirty="0"/>
          </a:p>
        </p:txBody>
      </p:sp>
      <p:sp>
        <p:nvSpPr>
          <p:cNvPr id="4" name="Text Placeholder 3"/>
          <p:cNvSpPr>
            <a:spLocks noGrp="1"/>
          </p:cNvSpPr>
          <p:nvPr>
            <p:ph type="body" sz="half" idx="2"/>
          </p:nvPr>
        </p:nvSpPr>
        <p:spPr>
          <a:xfrm>
            <a:off x="676181" y="2331982"/>
            <a:ext cx="3794760" cy="3943088"/>
          </a:xfrm>
        </p:spPr>
        <p:txBody>
          <a:bodyPr>
            <a:normAutofit/>
          </a:bodyPr>
          <a:lstStyle/>
          <a:p>
            <a:r>
              <a:rPr lang="en-US" sz="1800" dirty="0">
                <a:solidFill>
                  <a:schemeClr val="tx1"/>
                </a:solidFill>
              </a:rPr>
              <a:t>Part I is called ‘General.’ This is the section where you define the administrative procedures and list any related Specifications that deal with the product you’re specifying. Think of this as the introduction.</a:t>
            </a:r>
          </a:p>
        </p:txBody>
      </p:sp>
      <p:pic>
        <p:nvPicPr>
          <p:cNvPr id="3" name="Picture 2">
            <a:extLst>
              <a:ext uri="{FF2B5EF4-FFF2-40B4-BE49-F238E27FC236}">
                <a16:creationId xmlns:a16="http://schemas.microsoft.com/office/drawing/2014/main" id="{1B0D83E3-43A7-6B40-929F-F2DFCE67A3BF}"/>
              </a:ext>
            </a:extLst>
          </p:cNvPr>
          <p:cNvPicPr>
            <a:picLocks noChangeAspect="1"/>
          </p:cNvPicPr>
          <p:nvPr/>
        </p:nvPicPr>
        <p:blipFill>
          <a:blip r:embed="rId2"/>
          <a:stretch>
            <a:fillRect/>
          </a:stretch>
        </p:blipFill>
        <p:spPr>
          <a:xfrm>
            <a:off x="6935726" y="566928"/>
            <a:ext cx="4229100" cy="5486400"/>
          </a:xfrm>
          <a:prstGeom prst="rect">
            <a:avLst/>
          </a:prstGeom>
        </p:spPr>
      </p:pic>
      <p:cxnSp>
        <p:nvCxnSpPr>
          <p:cNvPr id="15" name="Straight Arrow Connector 14">
            <a:extLst>
              <a:ext uri="{FF2B5EF4-FFF2-40B4-BE49-F238E27FC236}">
                <a16:creationId xmlns:a16="http://schemas.microsoft.com/office/drawing/2014/main" id="{50FD5DF0-B290-6C45-B04C-9A7E370B7CD7}"/>
              </a:ext>
            </a:extLst>
          </p:cNvPr>
          <p:cNvCxnSpPr>
            <a:cxnSpLocks/>
          </p:cNvCxnSpPr>
          <p:nvPr/>
        </p:nvCxnSpPr>
        <p:spPr>
          <a:xfrm flipV="1">
            <a:off x="6540143" y="2788920"/>
            <a:ext cx="530942" cy="6400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79246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55315092-0313-3A43-A1D6-839E1F2FD121}"/>
              </a:ext>
            </a:extLst>
          </p:cNvPr>
          <p:cNvPicPr>
            <a:picLocks noChangeAspect="1"/>
          </p:cNvPicPr>
          <p:nvPr/>
        </p:nvPicPr>
        <p:blipFill rotWithShape="1">
          <a:blip r:embed="rId2"/>
          <a:srcRect r="50000"/>
          <a:stretch/>
        </p:blipFill>
        <p:spPr>
          <a:xfrm>
            <a:off x="7022815" y="437026"/>
            <a:ext cx="4493004" cy="5838044"/>
          </a:xfrm>
          <a:prstGeom prst="rect">
            <a:avLst/>
          </a:prstGeom>
        </p:spPr>
      </p:pic>
      <p:cxnSp>
        <p:nvCxnSpPr>
          <p:cNvPr id="11" name="Straight Arrow Connector 10">
            <a:extLst>
              <a:ext uri="{FF2B5EF4-FFF2-40B4-BE49-F238E27FC236}">
                <a16:creationId xmlns:a16="http://schemas.microsoft.com/office/drawing/2014/main" id="{42F94E1A-7B45-3040-8D9B-FC202BDA6D6D}"/>
              </a:ext>
            </a:extLst>
          </p:cNvPr>
          <p:cNvCxnSpPr>
            <a:cxnSpLocks/>
          </p:cNvCxnSpPr>
          <p:nvPr/>
        </p:nvCxnSpPr>
        <p:spPr>
          <a:xfrm flipV="1">
            <a:off x="6757344" y="3108960"/>
            <a:ext cx="530942" cy="6400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9" name="Text Placeholder 3">
            <a:extLst>
              <a:ext uri="{FF2B5EF4-FFF2-40B4-BE49-F238E27FC236}">
                <a16:creationId xmlns:a16="http://schemas.microsoft.com/office/drawing/2014/main" id="{F5F6DAE4-6422-4C4B-9637-72AA9B63BC19}"/>
              </a:ext>
            </a:extLst>
          </p:cNvPr>
          <p:cNvSpPr>
            <a:spLocks noGrp="1"/>
          </p:cNvSpPr>
          <p:nvPr>
            <p:ph type="body" sz="half" idx="2"/>
          </p:nvPr>
        </p:nvSpPr>
        <p:spPr>
          <a:xfrm>
            <a:off x="932469" y="1457456"/>
            <a:ext cx="3794760" cy="3943088"/>
          </a:xfrm>
        </p:spPr>
        <p:txBody>
          <a:bodyPr>
            <a:normAutofit/>
          </a:bodyPr>
          <a:lstStyle/>
          <a:p>
            <a:r>
              <a:rPr lang="en-US" sz="1800" dirty="0">
                <a:solidFill>
                  <a:schemeClr val="tx1"/>
                </a:solidFill>
              </a:rPr>
              <a:t>Part II is called ‘Products.’ This is the section where you define the quality and components required. Think of this as the technical information of the product itself.</a:t>
            </a:r>
          </a:p>
        </p:txBody>
      </p:sp>
    </p:spTree>
    <p:extLst>
      <p:ext uri="{BB962C8B-B14F-4D97-AF65-F5344CB8AC3E}">
        <p14:creationId xmlns:p14="http://schemas.microsoft.com/office/powerpoint/2010/main" val="30298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55315092-0313-3A43-A1D6-839E1F2FD121}"/>
              </a:ext>
            </a:extLst>
          </p:cNvPr>
          <p:cNvPicPr>
            <a:picLocks noChangeAspect="1"/>
          </p:cNvPicPr>
          <p:nvPr/>
        </p:nvPicPr>
        <p:blipFill rotWithShape="1">
          <a:blip r:embed="rId2"/>
          <a:srcRect l="52365"/>
          <a:stretch/>
        </p:blipFill>
        <p:spPr>
          <a:xfrm>
            <a:off x="6308494" y="509978"/>
            <a:ext cx="4280510" cy="5838044"/>
          </a:xfrm>
          <a:prstGeom prst="rect">
            <a:avLst/>
          </a:prstGeom>
        </p:spPr>
      </p:pic>
      <p:cxnSp>
        <p:nvCxnSpPr>
          <p:cNvPr id="14" name="Straight Arrow Connector 13">
            <a:extLst>
              <a:ext uri="{FF2B5EF4-FFF2-40B4-BE49-F238E27FC236}">
                <a16:creationId xmlns:a16="http://schemas.microsoft.com/office/drawing/2014/main" id="{08AED41C-E67D-9547-87EF-49AF7A66AC11}"/>
              </a:ext>
            </a:extLst>
          </p:cNvPr>
          <p:cNvCxnSpPr>
            <a:cxnSpLocks/>
          </p:cNvCxnSpPr>
          <p:nvPr/>
        </p:nvCxnSpPr>
        <p:spPr>
          <a:xfrm flipV="1">
            <a:off x="5777552" y="4354541"/>
            <a:ext cx="530942" cy="6400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9" name="Text Placeholder 3">
            <a:extLst>
              <a:ext uri="{FF2B5EF4-FFF2-40B4-BE49-F238E27FC236}">
                <a16:creationId xmlns:a16="http://schemas.microsoft.com/office/drawing/2014/main" id="{F5F6DAE4-6422-4C4B-9637-72AA9B63BC19}"/>
              </a:ext>
            </a:extLst>
          </p:cNvPr>
          <p:cNvSpPr>
            <a:spLocks noGrp="1"/>
          </p:cNvSpPr>
          <p:nvPr>
            <p:ph type="body" sz="half" idx="2"/>
          </p:nvPr>
        </p:nvSpPr>
        <p:spPr>
          <a:xfrm>
            <a:off x="1127050" y="1969375"/>
            <a:ext cx="3794760" cy="3943088"/>
          </a:xfrm>
        </p:spPr>
        <p:txBody>
          <a:bodyPr>
            <a:normAutofit/>
          </a:bodyPr>
          <a:lstStyle/>
          <a:p>
            <a:r>
              <a:rPr lang="en-US" sz="1800" dirty="0">
                <a:solidFill>
                  <a:schemeClr val="tx1"/>
                </a:solidFill>
              </a:rPr>
              <a:t>Part III is called ‘Execution.’ This is the section where you define the preparation and installation requirements for the product. Think of this as the instruction manual of how the product must be installed.</a:t>
            </a:r>
          </a:p>
        </p:txBody>
      </p:sp>
    </p:spTree>
    <p:extLst>
      <p:ext uri="{BB962C8B-B14F-4D97-AF65-F5344CB8AC3E}">
        <p14:creationId xmlns:p14="http://schemas.microsoft.com/office/powerpoint/2010/main" val="47600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60" y="628883"/>
            <a:ext cx="4486656" cy="1141497"/>
          </a:xfrm>
        </p:spPr>
        <p:txBody>
          <a:bodyPr/>
          <a:lstStyle/>
          <a:p>
            <a:r>
              <a:rPr lang="en-US" dirty="0"/>
              <a:t>How do you know what to write?</a:t>
            </a:r>
          </a:p>
        </p:txBody>
      </p:sp>
      <p:sp>
        <p:nvSpPr>
          <p:cNvPr id="4" name="Text Placeholder 3"/>
          <p:cNvSpPr>
            <a:spLocks noGrp="1"/>
          </p:cNvSpPr>
          <p:nvPr>
            <p:ph type="body" sz="half" idx="2"/>
          </p:nvPr>
        </p:nvSpPr>
        <p:spPr>
          <a:xfrm>
            <a:off x="573127" y="1891600"/>
            <a:ext cx="3794760" cy="2194036"/>
          </a:xfrm>
        </p:spPr>
        <p:txBody>
          <a:bodyPr>
            <a:normAutofit fontScale="85000" lnSpcReduction="20000"/>
          </a:bodyPr>
          <a:lstStyle/>
          <a:p>
            <a:pPr algn="l"/>
            <a:r>
              <a:rPr lang="en-US" dirty="0">
                <a:solidFill>
                  <a:schemeClr val="tx1"/>
                </a:solidFill>
              </a:rPr>
              <a:t>Each manufacturer provides a specification that can be modified for individual projects.</a:t>
            </a:r>
          </a:p>
          <a:p>
            <a:pPr algn="l"/>
            <a:r>
              <a:rPr lang="en-US" dirty="0">
                <a:solidFill>
                  <a:schemeClr val="tx1"/>
                </a:solidFill>
              </a:rPr>
              <a:t>Specification writing software:</a:t>
            </a:r>
          </a:p>
          <a:p>
            <a:pPr marL="285750" indent="-285750" algn="l">
              <a:buFont typeface="Wingdings" pitchFamily="2" charset="2"/>
              <a:buChar char="§"/>
            </a:pPr>
            <a:r>
              <a:rPr lang="en-US" dirty="0">
                <a:solidFill>
                  <a:schemeClr val="tx1"/>
                </a:solidFill>
              </a:rPr>
              <a:t>MasterSpec</a:t>
            </a:r>
          </a:p>
          <a:p>
            <a:pPr marL="285750" indent="-285750" algn="l">
              <a:buFont typeface="Wingdings" pitchFamily="2" charset="2"/>
              <a:buChar char="§"/>
            </a:pPr>
            <a:r>
              <a:rPr lang="en-US" dirty="0" err="1">
                <a:solidFill>
                  <a:schemeClr val="tx1"/>
                </a:solidFill>
              </a:rPr>
              <a:t>Delek</a:t>
            </a:r>
            <a:endParaRPr lang="en-US" dirty="0">
              <a:solidFill>
                <a:schemeClr val="tx1"/>
              </a:solidFill>
            </a:endParaRPr>
          </a:p>
          <a:p>
            <a:pPr marL="285750" indent="-285750" algn="l">
              <a:buFont typeface="Wingdings" pitchFamily="2" charset="2"/>
              <a:buChar char="§"/>
            </a:pPr>
            <a:r>
              <a:rPr lang="en-US" dirty="0" err="1">
                <a:solidFill>
                  <a:schemeClr val="tx1"/>
                </a:solidFill>
              </a:rPr>
              <a:t>SpecBuilder</a:t>
            </a:r>
            <a:endParaRPr lang="en-US" dirty="0">
              <a:solidFill>
                <a:schemeClr val="tx1"/>
              </a:solidFill>
            </a:endParaRPr>
          </a:p>
          <a:p>
            <a:pPr marL="285750" indent="-285750" algn="l">
              <a:buFont typeface="Wingdings" pitchFamily="2" charset="2"/>
              <a:buChar char="§"/>
            </a:pPr>
            <a:endParaRPr lang="en-US" dirty="0">
              <a:solidFill>
                <a:schemeClr val="tx1"/>
              </a:solidFill>
            </a:endParaRPr>
          </a:p>
          <a:p>
            <a:pPr algn="l"/>
            <a:r>
              <a:rPr lang="en-US" dirty="0">
                <a:solidFill>
                  <a:schemeClr val="tx1"/>
                </a:solidFill>
              </a:rPr>
              <a:t>Spec Writer – Consultant or In-house</a:t>
            </a:r>
          </a:p>
          <a:p>
            <a:pPr algn="l"/>
            <a:endParaRPr lang="en-US" dirty="0">
              <a:solidFill>
                <a:schemeClr val="tx1"/>
              </a:solidFill>
            </a:endParaRPr>
          </a:p>
        </p:txBody>
      </p:sp>
      <p:pic>
        <p:nvPicPr>
          <p:cNvPr id="7" name="Picture 6">
            <a:extLst>
              <a:ext uri="{FF2B5EF4-FFF2-40B4-BE49-F238E27FC236}">
                <a16:creationId xmlns:a16="http://schemas.microsoft.com/office/drawing/2014/main" id="{E1B81199-FCEB-724A-856B-7497C84732A2}"/>
              </a:ext>
            </a:extLst>
          </p:cNvPr>
          <p:cNvPicPr>
            <a:picLocks noChangeAspect="1"/>
          </p:cNvPicPr>
          <p:nvPr/>
        </p:nvPicPr>
        <p:blipFill>
          <a:blip r:embed="rId2"/>
          <a:stretch>
            <a:fillRect/>
          </a:stretch>
        </p:blipFill>
        <p:spPr>
          <a:xfrm>
            <a:off x="3949696" y="2243828"/>
            <a:ext cx="8229604" cy="4544322"/>
          </a:xfrm>
          <a:prstGeom prst="rect">
            <a:avLst/>
          </a:prstGeom>
        </p:spPr>
      </p:pic>
    </p:spTree>
    <p:extLst>
      <p:ext uri="{BB962C8B-B14F-4D97-AF65-F5344CB8AC3E}">
        <p14:creationId xmlns:p14="http://schemas.microsoft.com/office/powerpoint/2010/main" val="303391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7575BC-C14A-E945-BCE6-3C5E761EFD2B}"/>
              </a:ext>
            </a:extLst>
          </p:cNvPr>
          <p:cNvSpPr>
            <a:spLocks noGrp="1"/>
          </p:cNvSpPr>
          <p:nvPr>
            <p:ph type="title"/>
          </p:nvPr>
        </p:nvSpPr>
        <p:spPr>
          <a:xfrm>
            <a:off x="863733" y="406461"/>
            <a:ext cx="4486656" cy="1141497"/>
          </a:xfrm>
        </p:spPr>
        <p:txBody>
          <a:bodyPr/>
          <a:lstStyle/>
          <a:p>
            <a:r>
              <a:rPr lang="en-US" dirty="0"/>
              <a:t>How are Specifications Organized?</a:t>
            </a:r>
          </a:p>
        </p:txBody>
      </p:sp>
      <p:sp>
        <p:nvSpPr>
          <p:cNvPr id="2" name="Rectangle 1">
            <a:extLst>
              <a:ext uri="{FF2B5EF4-FFF2-40B4-BE49-F238E27FC236}">
                <a16:creationId xmlns:a16="http://schemas.microsoft.com/office/drawing/2014/main" id="{9DC99370-1575-CD40-A63F-A1A878879915}"/>
              </a:ext>
            </a:extLst>
          </p:cNvPr>
          <p:cNvSpPr/>
          <p:nvPr/>
        </p:nvSpPr>
        <p:spPr>
          <a:xfrm>
            <a:off x="435143" y="1599807"/>
            <a:ext cx="5740445" cy="5078313"/>
          </a:xfrm>
          <a:prstGeom prst="rect">
            <a:avLst/>
          </a:prstGeom>
        </p:spPr>
        <p:txBody>
          <a:bodyPr wrap="square">
            <a:spAutoFit/>
          </a:bodyPr>
          <a:lstStyle/>
          <a:p>
            <a:r>
              <a:rPr lang="en-US" dirty="0" err="1">
                <a:solidFill>
                  <a:srgbClr val="1A1A1A"/>
                </a:solidFill>
                <a:latin typeface="Open Sans"/>
              </a:rPr>
              <a:t>MasterFormat</a:t>
            </a:r>
            <a:r>
              <a:rPr lang="en-US" dirty="0">
                <a:solidFill>
                  <a:srgbClr val="1A1A1A"/>
                </a:solidFill>
                <a:latin typeface="Open Sans"/>
              </a:rPr>
              <a:t> Divisions</a:t>
            </a:r>
          </a:p>
          <a:p>
            <a:pPr>
              <a:buFont typeface="Arial" panose="020B0604020202020204" pitchFamily="34" charset="0"/>
              <a:buChar char="•"/>
            </a:pPr>
            <a:r>
              <a:rPr lang="en-US" dirty="0">
                <a:solidFill>
                  <a:srgbClr val="1A1A1A"/>
                </a:solidFill>
                <a:latin typeface="Open Sans"/>
              </a:rPr>
              <a:t>Division 00 - Procurement and Contracting Requirements</a:t>
            </a:r>
          </a:p>
          <a:p>
            <a:pPr>
              <a:buFont typeface="Arial" panose="020B0604020202020204" pitchFamily="34" charset="0"/>
              <a:buChar char="•"/>
            </a:pPr>
            <a:r>
              <a:rPr lang="en-US" dirty="0">
                <a:solidFill>
                  <a:srgbClr val="1A1A1A"/>
                </a:solidFill>
                <a:latin typeface="Open Sans"/>
              </a:rPr>
              <a:t>Division 01 - General Requirements</a:t>
            </a:r>
          </a:p>
          <a:p>
            <a:pPr>
              <a:buFont typeface="Arial" panose="020B0604020202020204" pitchFamily="34" charset="0"/>
              <a:buChar char="•"/>
            </a:pPr>
            <a:r>
              <a:rPr lang="en-US" dirty="0">
                <a:solidFill>
                  <a:srgbClr val="1A1A1A"/>
                </a:solidFill>
                <a:latin typeface="Open Sans"/>
              </a:rPr>
              <a:t>Division 02 - Existing Conditions</a:t>
            </a:r>
          </a:p>
          <a:p>
            <a:pPr>
              <a:buFont typeface="Arial" panose="020B0604020202020204" pitchFamily="34" charset="0"/>
              <a:buChar char="•"/>
            </a:pPr>
            <a:r>
              <a:rPr lang="en-US" dirty="0">
                <a:solidFill>
                  <a:srgbClr val="1A1A1A"/>
                </a:solidFill>
                <a:latin typeface="Open Sans"/>
              </a:rPr>
              <a:t>Division 03 - Concrete</a:t>
            </a:r>
          </a:p>
          <a:p>
            <a:pPr>
              <a:buFont typeface="Arial" panose="020B0604020202020204" pitchFamily="34" charset="0"/>
              <a:buChar char="•"/>
            </a:pPr>
            <a:r>
              <a:rPr lang="en-US" dirty="0">
                <a:solidFill>
                  <a:srgbClr val="1A1A1A"/>
                </a:solidFill>
                <a:latin typeface="Open Sans"/>
              </a:rPr>
              <a:t>Division 04 - Masonry</a:t>
            </a:r>
          </a:p>
          <a:p>
            <a:pPr>
              <a:buFont typeface="Arial" panose="020B0604020202020204" pitchFamily="34" charset="0"/>
              <a:buChar char="•"/>
            </a:pPr>
            <a:r>
              <a:rPr lang="en-US" dirty="0">
                <a:solidFill>
                  <a:srgbClr val="1A1A1A"/>
                </a:solidFill>
                <a:latin typeface="Open Sans"/>
              </a:rPr>
              <a:t>Division 05 - Metals</a:t>
            </a:r>
          </a:p>
          <a:p>
            <a:pPr>
              <a:buFont typeface="Arial" panose="020B0604020202020204" pitchFamily="34" charset="0"/>
              <a:buChar char="•"/>
            </a:pPr>
            <a:r>
              <a:rPr lang="en-US" dirty="0">
                <a:solidFill>
                  <a:srgbClr val="1A1A1A"/>
                </a:solidFill>
                <a:latin typeface="Open Sans"/>
              </a:rPr>
              <a:t>Division 06 - Wood, Plastics, Composites</a:t>
            </a:r>
          </a:p>
          <a:p>
            <a:pPr>
              <a:buFont typeface="Arial" panose="020B0604020202020204" pitchFamily="34" charset="0"/>
              <a:buChar char="•"/>
            </a:pPr>
            <a:r>
              <a:rPr lang="en-US" dirty="0">
                <a:solidFill>
                  <a:srgbClr val="1A1A1A"/>
                </a:solidFill>
                <a:latin typeface="Open Sans"/>
              </a:rPr>
              <a:t>Division 07 - Thermal and Moisture Protection</a:t>
            </a:r>
          </a:p>
          <a:p>
            <a:pPr>
              <a:buFont typeface="Arial" panose="020B0604020202020204" pitchFamily="34" charset="0"/>
              <a:buChar char="•"/>
            </a:pPr>
            <a:r>
              <a:rPr lang="en-US" dirty="0">
                <a:solidFill>
                  <a:srgbClr val="1A1A1A"/>
                </a:solidFill>
                <a:latin typeface="Open Sans"/>
              </a:rPr>
              <a:t>Division 08 - Openings</a:t>
            </a:r>
          </a:p>
          <a:p>
            <a:pPr>
              <a:buFont typeface="Arial" panose="020B0604020202020204" pitchFamily="34" charset="0"/>
              <a:buChar char="•"/>
            </a:pPr>
            <a:r>
              <a:rPr lang="en-US" dirty="0">
                <a:solidFill>
                  <a:srgbClr val="1A1A1A"/>
                </a:solidFill>
                <a:latin typeface="Open Sans"/>
              </a:rPr>
              <a:t>Division 09 - Finishes</a:t>
            </a:r>
          </a:p>
          <a:p>
            <a:pPr>
              <a:buFont typeface="Arial" panose="020B0604020202020204" pitchFamily="34" charset="0"/>
              <a:buChar char="•"/>
            </a:pPr>
            <a:r>
              <a:rPr lang="en-US" dirty="0">
                <a:solidFill>
                  <a:srgbClr val="1A1A1A"/>
                </a:solidFill>
                <a:latin typeface="Open Sans"/>
              </a:rPr>
              <a:t>Division 10 - Specialties</a:t>
            </a:r>
          </a:p>
          <a:p>
            <a:pPr>
              <a:buFont typeface="Arial" panose="020B0604020202020204" pitchFamily="34" charset="0"/>
              <a:buChar char="•"/>
            </a:pPr>
            <a:r>
              <a:rPr lang="en-US" dirty="0">
                <a:solidFill>
                  <a:srgbClr val="1A1A1A"/>
                </a:solidFill>
                <a:latin typeface="Open Sans"/>
              </a:rPr>
              <a:t>Division 11 - Equipment</a:t>
            </a:r>
          </a:p>
          <a:p>
            <a:pPr>
              <a:buFont typeface="Arial" panose="020B0604020202020204" pitchFamily="34" charset="0"/>
              <a:buChar char="•"/>
            </a:pPr>
            <a:r>
              <a:rPr lang="en-US" dirty="0">
                <a:solidFill>
                  <a:srgbClr val="1A1A1A"/>
                </a:solidFill>
                <a:latin typeface="Open Sans"/>
              </a:rPr>
              <a:t>Division 12 - Furnishings</a:t>
            </a:r>
          </a:p>
          <a:p>
            <a:pPr>
              <a:buFont typeface="Arial" panose="020B0604020202020204" pitchFamily="34" charset="0"/>
              <a:buChar char="•"/>
            </a:pPr>
            <a:r>
              <a:rPr lang="en-US" dirty="0">
                <a:solidFill>
                  <a:srgbClr val="1A1A1A"/>
                </a:solidFill>
                <a:latin typeface="Open Sans"/>
              </a:rPr>
              <a:t>Division 13 - Special Construction</a:t>
            </a:r>
          </a:p>
          <a:p>
            <a:pPr>
              <a:buFont typeface="Arial" panose="020B0604020202020204" pitchFamily="34" charset="0"/>
              <a:buChar char="•"/>
            </a:pPr>
            <a:r>
              <a:rPr lang="en-US" dirty="0">
                <a:solidFill>
                  <a:srgbClr val="1A1A1A"/>
                </a:solidFill>
                <a:latin typeface="Open Sans"/>
              </a:rPr>
              <a:t>Division 14 - Conveying Equipment</a:t>
            </a:r>
          </a:p>
          <a:p>
            <a:pPr>
              <a:buFont typeface="Arial" panose="020B0604020202020204" pitchFamily="34" charset="0"/>
              <a:buChar char="•"/>
            </a:pPr>
            <a:r>
              <a:rPr lang="en-US" dirty="0">
                <a:solidFill>
                  <a:srgbClr val="1A1A1A"/>
                </a:solidFill>
                <a:latin typeface="Open Sans"/>
              </a:rPr>
              <a:t>Division 21 - Fire Suppression</a:t>
            </a:r>
          </a:p>
          <a:p>
            <a:pPr>
              <a:buFont typeface="Arial" panose="020B0604020202020204" pitchFamily="34" charset="0"/>
              <a:buChar char="•"/>
            </a:pPr>
            <a:r>
              <a:rPr lang="en-US" dirty="0">
                <a:solidFill>
                  <a:srgbClr val="1A1A1A"/>
                </a:solidFill>
                <a:latin typeface="Open Sans"/>
              </a:rPr>
              <a:t>Division 22 - Plumbing</a:t>
            </a:r>
            <a:endParaRPr lang="en-US" b="0" i="0" u="none" strike="noStrike" dirty="0">
              <a:solidFill>
                <a:srgbClr val="1A1A1A"/>
              </a:solidFill>
              <a:effectLst/>
              <a:latin typeface="Open Sans"/>
            </a:endParaRPr>
          </a:p>
        </p:txBody>
      </p:sp>
      <p:sp>
        <p:nvSpPr>
          <p:cNvPr id="10" name="Rectangle 9">
            <a:extLst>
              <a:ext uri="{FF2B5EF4-FFF2-40B4-BE49-F238E27FC236}">
                <a16:creationId xmlns:a16="http://schemas.microsoft.com/office/drawing/2014/main" id="{0B9FB71F-31F9-9640-8F26-F182B97125E7}"/>
              </a:ext>
            </a:extLst>
          </p:cNvPr>
          <p:cNvSpPr/>
          <p:nvPr/>
        </p:nvSpPr>
        <p:spPr>
          <a:xfrm>
            <a:off x="6332193" y="214812"/>
            <a:ext cx="5420478" cy="6463308"/>
          </a:xfrm>
          <a:prstGeom prst="rect">
            <a:avLst/>
          </a:prstGeom>
        </p:spPr>
        <p:txBody>
          <a:bodyPr wrap="square">
            <a:spAutoFit/>
          </a:bodyPr>
          <a:lstStyle/>
          <a:p>
            <a:pPr>
              <a:buFont typeface="Arial" panose="020B0604020202020204" pitchFamily="34" charset="0"/>
              <a:buChar char="•"/>
            </a:pPr>
            <a:r>
              <a:rPr lang="en-US" dirty="0">
                <a:solidFill>
                  <a:srgbClr val="1A1A1A"/>
                </a:solidFill>
                <a:latin typeface="Open Sans"/>
              </a:rPr>
              <a:t>Division 23 - Heating, Ventilating, and Air Conditioning (HVAC)</a:t>
            </a:r>
          </a:p>
          <a:p>
            <a:pPr>
              <a:buFont typeface="Arial" panose="020B0604020202020204" pitchFamily="34" charset="0"/>
              <a:buChar char="•"/>
            </a:pPr>
            <a:r>
              <a:rPr lang="en-US" dirty="0">
                <a:solidFill>
                  <a:srgbClr val="1A1A1A"/>
                </a:solidFill>
                <a:latin typeface="Open Sans"/>
              </a:rPr>
              <a:t>Division 25 - Integrated Automation</a:t>
            </a:r>
          </a:p>
          <a:p>
            <a:pPr>
              <a:buFont typeface="Arial" panose="020B0604020202020204" pitchFamily="34" charset="0"/>
              <a:buChar char="•"/>
            </a:pPr>
            <a:r>
              <a:rPr lang="en-US" dirty="0">
                <a:solidFill>
                  <a:srgbClr val="1A1A1A"/>
                </a:solidFill>
                <a:latin typeface="Open Sans"/>
              </a:rPr>
              <a:t>Division 26 - Electrical</a:t>
            </a:r>
          </a:p>
          <a:p>
            <a:pPr>
              <a:buFont typeface="Arial" panose="020B0604020202020204" pitchFamily="34" charset="0"/>
              <a:buChar char="•"/>
            </a:pPr>
            <a:r>
              <a:rPr lang="en-US" dirty="0">
                <a:solidFill>
                  <a:srgbClr val="1A1A1A"/>
                </a:solidFill>
                <a:latin typeface="Open Sans"/>
              </a:rPr>
              <a:t>Division 27 - Communications</a:t>
            </a:r>
          </a:p>
          <a:p>
            <a:pPr>
              <a:buFont typeface="Arial" panose="020B0604020202020204" pitchFamily="34" charset="0"/>
              <a:buChar char="•"/>
            </a:pPr>
            <a:r>
              <a:rPr lang="en-US" dirty="0">
                <a:solidFill>
                  <a:srgbClr val="1A1A1A"/>
                </a:solidFill>
                <a:latin typeface="Open Sans"/>
              </a:rPr>
              <a:t>Division 28 - Electronic Safety and Security</a:t>
            </a:r>
          </a:p>
          <a:p>
            <a:pPr>
              <a:buFont typeface="Arial" panose="020B0604020202020204" pitchFamily="34" charset="0"/>
              <a:buChar char="•"/>
            </a:pPr>
            <a:r>
              <a:rPr lang="en-US" dirty="0">
                <a:solidFill>
                  <a:srgbClr val="1A1A1A"/>
                </a:solidFill>
                <a:latin typeface="Open Sans"/>
              </a:rPr>
              <a:t>Division 31 - Earthwork</a:t>
            </a:r>
          </a:p>
          <a:p>
            <a:pPr>
              <a:buFont typeface="Arial" panose="020B0604020202020204" pitchFamily="34" charset="0"/>
              <a:buChar char="•"/>
            </a:pPr>
            <a:r>
              <a:rPr lang="en-US" dirty="0">
                <a:solidFill>
                  <a:srgbClr val="1A1A1A"/>
                </a:solidFill>
                <a:latin typeface="Open Sans"/>
              </a:rPr>
              <a:t>Division 32 - Exterior Improvements</a:t>
            </a:r>
          </a:p>
          <a:p>
            <a:pPr>
              <a:buFont typeface="Arial" panose="020B0604020202020204" pitchFamily="34" charset="0"/>
              <a:buChar char="•"/>
            </a:pPr>
            <a:r>
              <a:rPr lang="en-US" dirty="0">
                <a:solidFill>
                  <a:srgbClr val="1A1A1A"/>
                </a:solidFill>
                <a:latin typeface="Open Sans"/>
              </a:rPr>
              <a:t>Division 33 - Utilities</a:t>
            </a:r>
          </a:p>
          <a:p>
            <a:pPr>
              <a:buFont typeface="Arial" panose="020B0604020202020204" pitchFamily="34" charset="0"/>
              <a:buChar char="•"/>
            </a:pPr>
            <a:r>
              <a:rPr lang="en-US" dirty="0">
                <a:solidFill>
                  <a:srgbClr val="1A1A1A"/>
                </a:solidFill>
                <a:latin typeface="Open Sans"/>
              </a:rPr>
              <a:t>Division 34 - Transportation</a:t>
            </a:r>
          </a:p>
          <a:p>
            <a:pPr>
              <a:buFont typeface="Arial" panose="020B0604020202020204" pitchFamily="34" charset="0"/>
              <a:buChar char="•"/>
            </a:pPr>
            <a:r>
              <a:rPr lang="en-US" dirty="0">
                <a:solidFill>
                  <a:srgbClr val="1A1A1A"/>
                </a:solidFill>
                <a:latin typeface="Open Sans"/>
              </a:rPr>
              <a:t>Division 35 - Waterway and Marine Construction</a:t>
            </a:r>
          </a:p>
          <a:p>
            <a:pPr>
              <a:buFont typeface="Arial" panose="020B0604020202020204" pitchFamily="34" charset="0"/>
              <a:buChar char="•"/>
            </a:pPr>
            <a:r>
              <a:rPr lang="en-US" dirty="0">
                <a:solidFill>
                  <a:srgbClr val="1A1A1A"/>
                </a:solidFill>
                <a:latin typeface="Open Sans"/>
              </a:rPr>
              <a:t>Division 40 - Process Integration</a:t>
            </a:r>
          </a:p>
          <a:p>
            <a:pPr>
              <a:buFont typeface="Arial" panose="020B0604020202020204" pitchFamily="34" charset="0"/>
              <a:buChar char="•"/>
            </a:pPr>
            <a:r>
              <a:rPr lang="en-US" dirty="0">
                <a:solidFill>
                  <a:srgbClr val="1A1A1A"/>
                </a:solidFill>
                <a:latin typeface="Open Sans"/>
              </a:rPr>
              <a:t>Division 41 - Material Processing and Handling Equipment</a:t>
            </a:r>
          </a:p>
          <a:p>
            <a:pPr>
              <a:buFont typeface="Arial" panose="020B0604020202020204" pitchFamily="34" charset="0"/>
              <a:buChar char="•"/>
            </a:pPr>
            <a:r>
              <a:rPr lang="en-US" dirty="0">
                <a:solidFill>
                  <a:srgbClr val="1A1A1A"/>
                </a:solidFill>
                <a:latin typeface="Open Sans"/>
              </a:rPr>
              <a:t>Division 42 - Process Heating, Cooling, and Drying Equipment</a:t>
            </a:r>
          </a:p>
          <a:p>
            <a:pPr>
              <a:buFont typeface="Arial" panose="020B0604020202020204" pitchFamily="34" charset="0"/>
              <a:buChar char="•"/>
            </a:pPr>
            <a:r>
              <a:rPr lang="en-US" dirty="0">
                <a:solidFill>
                  <a:srgbClr val="1A1A1A"/>
                </a:solidFill>
                <a:latin typeface="Open Sans"/>
              </a:rPr>
              <a:t>Division 43 - Process Gas and Liquid Handling, Purification and Storage Equipment</a:t>
            </a:r>
          </a:p>
          <a:p>
            <a:pPr>
              <a:buFont typeface="Arial" panose="020B0604020202020204" pitchFamily="34" charset="0"/>
              <a:buChar char="•"/>
            </a:pPr>
            <a:r>
              <a:rPr lang="en-US" dirty="0">
                <a:solidFill>
                  <a:srgbClr val="1A1A1A"/>
                </a:solidFill>
                <a:latin typeface="Open Sans"/>
              </a:rPr>
              <a:t>Division 44 - Pollution and Waste Control Equipment</a:t>
            </a:r>
          </a:p>
          <a:p>
            <a:pPr>
              <a:buFont typeface="Arial" panose="020B0604020202020204" pitchFamily="34" charset="0"/>
              <a:buChar char="•"/>
            </a:pPr>
            <a:r>
              <a:rPr lang="en-US" dirty="0">
                <a:solidFill>
                  <a:srgbClr val="1A1A1A"/>
                </a:solidFill>
                <a:latin typeface="Open Sans"/>
              </a:rPr>
              <a:t>Division 45 - Industry-Specific Manufacturing Equipment</a:t>
            </a:r>
          </a:p>
          <a:p>
            <a:pPr>
              <a:buFont typeface="Arial" panose="020B0604020202020204" pitchFamily="34" charset="0"/>
              <a:buChar char="•"/>
            </a:pPr>
            <a:r>
              <a:rPr lang="en-US" dirty="0">
                <a:solidFill>
                  <a:srgbClr val="1A1A1A"/>
                </a:solidFill>
                <a:latin typeface="Open Sans"/>
              </a:rPr>
              <a:t>Division 46 - Water and Wastewater Equipment</a:t>
            </a:r>
          </a:p>
          <a:p>
            <a:pPr>
              <a:buFont typeface="Arial" panose="020B0604020202020204" pitchFamily="34" charset="0"/>
              <a:buChar char="•"/>
            </a:pPr>
            <a:r>
              <a:rPr lang="en-US" dirty="0">
                <a:solidFill>
                  <a:srgbClr val="1A1A1A"/>
                </a:solidFill>
                <a:latin typeface="Open Sans"/>
              </a:rPr>
              <a:t>Division 48 - Electrical Power Generation</a:t>
            </a:r>
            <a:endParaRPr lang="en-US" b="0" i="0" u="none" strike="noStrike" dirty="0">
              <a:solidFill>
                <a:srgbClr val="1A1A1A"/>
              </a:solidFill>
              <a:effectLst/>
              <a:latin typeface="Open Sans"/>
            </a:endParaRPr>
          </a:p>
        </p:txBody>
      </p:sp>
    </p:spTree>
    <p:extLst>
      <p:ext uri="{BB962C8B-B14F-4D97-AF65-F5344CB8AC3E}">
        <p14:creationId xmlns:p14="http://schemas.microsoft.com/office/powerpoint/2010/main" val="160859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527436"/>
            <a:ext cx="8991600" cy="1645920"/>
          </a:xfrm>
        </p:spPr>
        <p:txBody>
          <a:bodyPr/>
          <a:lstStyle/>
          <a:p>
            <a:r>
              <a:rPr lang="en-US" dirty="0"/>
              <a:t>Material Boards / </a:t>
            </a:r>
            <a:br>
              <a:rPr lang="en-US" dirty="0"/>
            </a:br>
            <a:r>
              <a:rPr lang="en-US" dirty="0"/>
              <a:t>Mood Boards</a:t>
            </a:r>
          </a:p>
        </p:txBody>
      </p:sp>
      <p:pic>
        <p:nvPicPr>
          <p:cNvPr id="4" name="Picture 3">
            <a:extLst>
              <a:ext uri="{FF2B5EF4-FFF2-40B4-BE49-F238E27FC236}">
                <a16:creationId xmlns:a16="http://schemas.microsoft.com/office/drawing/2014/main" id="{1BDDA157-8FAF-674F-9288-092B2D53295C}"/>
              </a:ext>
            </a:extLst>
          </p:cNvPr>
          <p:cNvPicPr>
            <a:picLocks noChangeAspect="1"/>
          </p:cNvPicPr>
          <p:nvPr/>
        </p:nvPicPr>
        <p:blipFill>
          <a:blip r:embed="rId2"/>
          <a:stretch>
            <a:fillRect/>
          </a:stretch>
        </p:blipFill>
        <p:spPr>
          <a:xfrm>
            <a:off x="4518470" y="2266123"/>
            <a:ext cx="7377486" cy="4131392"/>
          </a:xfrm>
          <a:prstGeom prst="rect">
            <a:avLst/>
          </a:prstGeom>
        </p:spPr>
      </p:pic>
    </p:spTree>
    <p:extLst>
      <p:ext uri="{BB962C8B-B14F-4D97-AF65-F5344CB8AC3E}">
        <p14:creationId xmlns:p14="http://schemas.microsoft.com/office/powerpoint/2010/main" val="412578874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2910</TotalTime>
  <Words>732</Words>
  <Application>Microsoft Macintosh PowerPoint</Application>
  <PresentationFormat>Widescreen</PresentationFormat>
  <Paragraphs>93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Gill Sans MT</vt:lpstr>
      <vt:lpstr>Open Sans</vt:lpstr>
      <vt:lpstr>Wingdings</vt:lpstr>
      <vt:lpstr>Parcel</vt:lpstr>
      <vt:lpstr> Specifications</vt:lpstr>
      <vt:lpstr>What are Specifications?</vt:lpstr>
      <vt:lpstr>How Important are Specifications?</vt:lpstr>
      <vt:lpstr>What is the structure of specifications?</vt:lpstr>
      <vt:lpstr>PowerPoint Presentation</vt:lpstr>
      <vt:lpstr>PowerPoint Presentation</vt:lpstr>
      <vt:lpstr>How do you know what to write?</vt:lpstr>
      <vt:lpstr>How are Specifications Organized?</vt:lpstr>
      <vt:lpstr>Material Boards /  Mood Boards</vt:lpstr>
      <vt:lpstr>Collage of materials, colors,+ fixtures visual representation of what will be specified for the client to view </vt:lpstr>
      <vt:lpstr>PowerPoint Presentation</vt:lpstr>
      <vt:lpstr>Pinterest</vt:lpstr>
      <vt:lpstr>Pinterest Boards</vt:lpstr>
      <vt:lpstr>Pinterest Boards</vt:lpstr>
      <vt:lpstr>Beginning your pinterest</vt:lpstr>
      <vt:lpstr>Creating your 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Lighting</dc:title>
  <dc:creator>Lia Dikigoropoulou</dc:creator>
  <cp:lastModifiedBy>Jill Bouratoglou</cp:lastModifiedBy>
  <cp:revision>41</cp:revision>
  <dcterms:created xsi:type="dcterms:W3CDTF">2017-03-06T21:18:36Z</dcterms:created>
  <dcterms:modified xsi:type="dcterms:W3CDTF">2020-10-03T22:40:12Z</dcterms:modified>
</cp:coreProperties>
</file>