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4"/>
  </p:notesMasterIdLst>
  <p:sldIdLst>
    <p:sldId id="306" r:id="rId2"/>
    <p:sldId id="291" r:id="rId3"/>
  </p:sldIdLst>
  <p:sldSz cx="15544800" cy="10058400"/>
  <p:notesSz cx="6858000" cy="9144000"/>
  <p:defaultTextStyle>
    <a:defPPr>
      <a:defRPr lang="en-US"/>
    </a:defPPr>
    <a:lvl1pPr marL="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48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004"/>
    <a:srgbClr val="9BAB9E"/>
    <a:srgbClr val="BDDB99"/>
    <a:srgbClr val="9ECA68"/>
    <a:srgbClr val="608806"/>
    <a:srgbClr val="B9F533"/>
    <a:srgbClr val="E5F2E2"/>
    <a:srgbClr val="79AC08"/>
    <a:srgbClr val="DFFDE5"/>
    <a:srgbClr val="BEFE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1188" y="390"/>
      </p:cViewPr>
      <p:guideLst>
        <p:guide orient="horz" pos="3168"/>
        <p:guide pos="4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5DE32-65DF-4295-900C-829C1C3DD2A1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685800"/>
            <a:ext cx="52990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0C271-2F16-4480-B477-0DA3BCFC4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00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15544800" cy="100584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1050646" y="5753756"/>
            <a:ext cx="4264851" cy="3706982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43346">
            <a:off x="4855545" y="3795502"/>
            <a:ext cx="9814243" cy="56478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5677675" y="4423162"/>
            <a:ext cx="8239965" cy="2346259"/>
          </a:xfrm>
        </p:spPr>
        <p:txBody>
          <a:bodyPr anchor="b"/>
          <a:lstStyle>
            <a:lvl1pPr>
              <a:defRPr sz="77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5440848" y="6991477"/>
            <a:ext cx="8221975" cy="1526573"/>
          </a:xfrm>
        </p:spPr>
        <p:txBody>
          <a:bodyPr>
            <a:normAutofit/>
          </a:bodyPr>
          <a:lstStyle>
            <a:lvl1pPr marL="0" indent="0" algn="ctr">
              <a:buNone/>
              <a:defRPr sz="2900">
                <a:solidFill>
                  <a:srgbClr val="000100"/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1637597" y="7423592"/>
            <a:ext cx="3346510" cy="784653"/>
          </a:xfrm>
        </p:spPr>
        <p:txBody>
          <a:bodyPr anchor="t"/>
          <a:lstStyle>
            <a:lvl1pPr algn="ctr">
              <a:defRPr sz="3500">
                <a:solidFill>
                  <a:schemeClr val="accent1"/>
                </a:solidFill>
              </a:defRPr>
            </a:lvl1pPr>
          </a:lstStyle>
          <a:p>
            <a:fld id="{E87A2EC4-91D4-4BB2-9691-2D9163224E7A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1100907" y="6065174"/>
            <a:ext cx="3545998" cy="1224681"/>
          </a:xfrm>
        </p:spPr>
        <p:txBody>
          <a:bodyPr anchor="ctr"/>
          <a:lstStyle>
            <a:lvl1pPr algn="l">
              <a:defRPr sz="2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3368446" y="8081053"/>
            <a:ext cx="1254906" cy="625690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B3C9B76-57AE-4672-ABAD-478C9B79DE7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24147"/>
            <a:ext cx="15544800" cy="484293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2EC4-91D4-4BB2-9691-2D9163224E7A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9B76-57AE-4672-ABAD-478C9B79D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69980" y="807075"/>
            <a:ext cx="3337644" cy="80219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7176" y="1229359"/>
            <a:ext cx="10043328" cy="759968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2EC4-91D4-4BB2-9691-2D9163224E7A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9B76-57AE-4672-ABAD-478C9B79D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2EC4-91D4-4BB2-9691-2D9163224E7A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9B76-57AE-4672-ABAD-478C9B79D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177" y="2197057"/>
            <a:ext cx="13670446" cy="3075980"/>
          </a:xfrm>
        </p:spPr>
        <p:txBody>
          <a:bodyPr anchor="b"/>
          <a:lstStyle>
            <a:lvl1pPr algn="ctr">
              <a:defRPr sz="77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4939" y="5506457"/>
            <a:ext cx="12694922" cy="2200274"/>
          </a:xfrm>
        </p:spPr>
        <p:txBody>
          <a:bodyPr anchor="t"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2EC4-91D4-4BB2-9691-2D9163224E7A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9B76-57AE-4672-ABAD-478C9B79D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2EC4-91D4-4BB2-9691-2D9163224E7A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9B76-57AE-4672-ABAD-478C9B79DE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430122" y="2990698"/>
            <a:ext cx="6217920" cy="5793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896758" y="2990698"/>
            <a:ext cx="6217920" cy="5793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0122" y="2989636"/>
            <a:ext cx="5129784" cy="795513"/>
          </a:xfrm>
        </p:spPr>
        <p:txBody>
          <a:bodyPr anchor="b">
            <a:noAutofit/>
          </a:bodyPr>
          <a:lstStyle>
            <a:lvl1pPr marL="0" indent="0" algn="ctr">
              <a:buNone/>
              <a:defRPr sz="38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94855" y="2989634"/>
            <a:ext cx="5125004" cy="795511"/>
          </a:xfrm>
        </p:spPr>
        <p:txBody>
          <a:bodyPr anchor="b">
            <a:noAutofit/>
          </a:bodyPr>
          <a:lstStyle>
            <a:lvl1pPr marL="0" indent="0" algn="ctr">
              <a:buNone/>
              <a:defRPr sz="38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2EC4-91D4-4BB2-9691-2D9163224E7A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9B76-57AE-4672-ABAD-478C9B79DE7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6687184" y="6278804"/>
            <a:ext cx="2190442" cy="105970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46304" tIns="73152" rIns="146304" bIns="73152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6673964" y="4864700"/>
            <a:ext cx="2190442" cy="105970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46304" tIns="73152" rIns="146304" bIns="73152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1430122" y="4023359"/>
            <a:ext cx="5129784" cy="47609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9000439" y="4023360"/>
            <a:ext cx="5129784" cy="47609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2EC4-91D4-4BB2-9691-2D9163224E7A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9B76-57AE-4672-ABAD-478C9B79D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2EC4-91D4-4BB2-9691-2D9163224E7A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9B76-57AE-4672-ABAD-478C9B79D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177" y="2181053"/>
            <a:ext cx="5114132" cy="2817964"/>
          </a:xfrm>
        </p:spPr>
        <p:txBody>
          <a:bodyPr anchor="b"/>
          <a:lstStyle>
            <a:lvl1pPr algn="l">
              <a:defRPr sz="3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8695" y="1225295"/>
            <a:ext cx="7988929" cy="7555571"/>
          </a:xfrm>
        </p:spPr>
        <p:txBody>
          <a:bodyPr anchor="ctr"/>
          <a:lstStyle>
            <a:lvl1pPr>
              <a:defRPr sz="3800"/>
            </a:lvl1pPr>
            <a:lvl2pPr>
              <a:defRPr sz="3500"/>
            </a:lvl2pPr>
            <a:lvl3pPr>
              <a:defRPr sz="3200"/>
            </a:lvl3pPr>
            <a:lvl4pPr>
              <a:defRPr sz="2900"/>
            </a:lvl4pPr>
            <a:lvl5pPr>
              <a:defRPr sz="26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7177" y="4999017"/>
            <a:ext cx="5114132" cy="2814667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2EC4-91D4-4BB2-9691-2D9163224E7A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9B76-57AE-4672-ABAD-478C9B79D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1140" y="280435"/>
            <a:ext cx="4728210" cy="12014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176" y="6848827"/>
            <a:ext cx="13670448" cy="1055802"/>
          </a:xfrm>
        </p:spPr>
        <p:txBody>
          <a:bodyPr anchor="b"/>
          <a:lstStyle>
            <a:lvl1pPr algn="ctr">
              <a:defRPr sz="5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3621939" y="871728"/>
            <a:ext cx="8285378" cy="536448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2640" y="7943691"/>
            <a:ext cx="11399520" cy="884585"/>
          </a:xfrm>
        </p:spPr>
        <p:txBody>
          <a:bodyPr>
            <a:normAutofit/>
          </a:bodyPr>
          <a:lstStyle>
            <a:lvl1pPr marL="0" indent="0" algn="ctr">
              <a:buNone/>
              <a:defRPr sz="26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2EC4-91D4-4BB2-9691-2D9163224E7A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9B76-57AE-4672-ABAD-478C9B79D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NUL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15544800" cy="10058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7176" y="640292"/>
            <a:ext cx="13670448" cy="2115922"/>
          </a:xfrm>
          <a:prstGeom prst="rect">
            <a:avLst/>
          </a:prstGeom>
        </p:spPr>
        <p:txBody>
          <a:bodyPr vert="horz" lIns="146304" tIns="73152" rIns="146304" bIns="73152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4940" y="2989637"/>
            <a:ext cx="12694920" cy="5795294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7176" y="9018351"/>
            <a:ext cx="3627120" cy="5355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l">
              <a:defRPr sz="22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E87A2EC4-91D4-4BB2-9691-2D9163224E7A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9018351"/>
            <a:ext cx="4922520" cy="5355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ctr">
              <a:defRPr sz="22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80504" y="9018351"/>
            <a:ext cx="3627120" cy="5355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r">
              <a:defRPr sz="22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6B3C9B76-57AE-4672-ABAD-478C9B79DE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731520" rtl="0" eaLnBrk="1" latinLnBrk="0" hangingPunct="1">
        <a:spcBef>
          <a:spcPct val="0"/>
        </a:spcBef>
        <a:buNone/>
        <a:defRPr sz="7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73152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3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92454" indent="-365760" algn="l" defTabSz="73152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3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16736" indent="-292608" algn="l" defTabSz="73152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55648" indent="-292608" algn="l" defTabSz="73152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7712" indent="-292608" algn="l" defTabSz="73152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633472" indent="-292608" algn="l" defTabSz="73152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072384" indent="-292608" algn="l" defTabSz="73152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511296" indent="-292608" algn="l" defTabSz="73152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950208" indent="-292608" algn="l" defTabSz="73152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0"/>
            <a:ext cx="13868400" cy="106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400" dirty="0" smtClean="0">
                <a:latin typeface="Biondi" pitchFamily="2" charset="0"/>
              </a:rPr>
              <a:t>The </a:t>
            </a:r>
            <a:r>
              <a:rPr lang="en-US" sz="2400" dirty="0" err="1" smtClean="0">
                <a:latin typeface="Biondi" pitchFamily="2" charset="0"/>
              </a:rPr>
              <a:t>Sheshu</a:t>
            </a:r>
            <a:r>
              <a:rPr lang="en-US" sz="2400" dirty="0" smtClean="0">
                <a:latin typeface="Biondi" pitchFamily="2" charset="0"/>
              </a:rPr>
              <a:t> Family house</a:t>
            </a:r>
          </a:p>
          <a:p>
            <a:r>
              <a:rPr lang="en-US" sz="2000" dirty="0" smtClean="0">
                <a:latin typeface="Biondi" pitchFamily="2" charset="0"/>
              </a:rPr>
              <a:t>Architect: Richard Perez </a:t>
            </a:r>
            <a:endParaRPr lang="en-US" sz="1600" dirty="0">
              <a:solidFill>
                <a:schemeClr val="bg1">
                  <a:lumMod val="75000"/>
                </a:schemeClr>
              </a:solidFill>
              <a:latin typeface="Biondi" pitchFamily="2" charset="0"/>
            </a:endParaRPr>
          </a:p>
        </p:txBody>
      </p:sp>
      <p:pic>
        <p:nvPicPr>
          <p:cNvPr id="5" name="Picture 3" descr="C:\Users\AndreitaGM\Dropbox\Andrea, William &amp; Cynthia\DESIGN 5 - JOHNSON\ecofriend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5800" y="64542"/>
            <a:ext cx="2001044" cy="93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" y="0"/>
            <a:ext cx="1676400" cy="1066800"/>
          </a:xfrm>
          <a:prstGeom prst="rect">
            <a:avLst/>
          </a:prstGeom>
          <a:solidFill>
            <a:srgbClr val="A1B5E3"/>
          </a:solidFill>
          <a:ln>
            <a:solidFill>
              <a:srgbClr val="A1B5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bg1"/>
              </a:solidFill>
              <a:latin typeface="Biondi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00200" y="-9016"/>
            <a:ext cx="0" cy="1084832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480339" y="-9016"/>
            <a:ext cx="0" cy="1084832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6199" y="389692"/>
            <a:ext cx="140414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 smtClean="0">
                <a:solidFill>
                  <a:sysClr val="windowText" lastClr="000000"/>
                </a:solidFill>
                <a:latin typeface="Biondi" pitchFamily="2" charset="0"/>
              </a:rPr>
              <a:t>LOT 7</a:t>
            </a:r>
            <a:endParaRPr lang="en-US" sz="2100" dirty="0">
              <a:solidFill>
                <a:sysClr val="windowText" lastClr="000000"/>
              </a:solidFill>
              <a:latin typeface="Biondi" pitchFamily="2" charset="0"/>
            </a:endParaRPr>
          </a:p>
          <a:p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ondi" pitchFamily="2" charset="0"/>
              </a:rPr>
              <a:t>ML9-7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iondi" pitchFamily="2" charset="0"/>
              </a:rPr>
              <a:t> 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Biondi" pitchFamily="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7467600" y="1219200"/>
            <a:ext cx="0" cy="8534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6200000">
            <a:off x="3007296" y="5255566"/>
            <a:ext cx="8534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BECCEC"/>
                </a:solidFill>
                <a:latin typeface="Aharoni" pitchFamily="2" charset="-79"/>
                <a:cs typeface="Aharoni" pitchFamily="2" charset="-79"/>
              </a:rPr>
              <a:t>SHESHU FAMILY </a:t>
            </a:r>
            <a:r>
              <a:rPr lang="en-US" sz="2400" dirty="0" smtClean="0">
                <a:solidFill>
                  <a:srgbClr val="BECCEC"/>
                </a:solidFill>
                <a:latin typeface="Aharoni" pitchFamily="2" charset="-79"/>
                <a:cs typeface="Aharoni" pitchFamily="2" charset="-79"/>
              </a:rPr>
              <a:t>– construction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estimate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5323344" y="1219200"/>
            <a:ext cx="0" cy="8534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6200000">
            <a:off x="10793344" y="5132456"/>
            <a:ext cx="8534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BECCEC"/>
                </a:solidFill>
                <a:latin typeface="Aharoni" pitchFamily="2" charset="-79"/>
                <a:cs typeface="Aharoni" pitchFamily="2" charset="-79"/>
              </a:rPr>
              <a:t>DESIGN CONCEPT</a:t>
            </a:r>
            <a:r>
              <a:rPr lang="en-US" sz="3200" dirty="0">
                <a:solidFill>
                  <a:srgbClr val="BECCEC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smtClean="0">
                <a:solidFill>
                  <a:srgbClr val="BECCEC"/>
                </a:solidFill>
                <a:latin typeface="Aharoni" pitchFamily="2" charset="-79"/>
                <a:cs typeface="Aharoni" pitchFamily="2" charset="-79"/>
              </a:rPr>
              <a:t>–</a:t>
            </a:r>
            <a:r>
              <a:rPr lang="en-US" sz="4000" dirty="0" smtClean="0">
                <a:solidFill>
                  <a:srgbClr val="BECCEC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ENERGY . PRECISION . DELICATE</a:t>
            </a:r>
            <a:endParaRPr lang="en-US" sz="1800" dirty="0">
              <a:solidFill>
                <a:srgbClr val="BECCEC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6600" y="1471146"/>
            <a:ext cx="3539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CORRUGATED STEEL-FACADE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366079" y="2675712"/>
            <a:ext cx="4493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RECYCLED WOOD-FA</a:t>
            </a:r>
            <a:r>
              <a:rPr lang="tr-TR" sz="2000" dirty="0" smtClean="0"/>
              <a:t>Ç</a:t>
            </a:r>
            <a:r>
              <a:rPr lang="en-US" sz="2000" dirty="0" smtClean="0"/>
              <a:t>ADE/FLOORING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294533" y="3970560"/>
            <a:ext cx="3809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MARBLE TILES-KITCHEN FLOOR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1" y="1371600"/>
            <a:ext cx="956668" cy="7157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11" y="2518470"/>
            <a:ext cx="956669" cy="7587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39122"/>
            <a:ext cx="952980" cy="71473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074047"/>
            <a:ext cx="952980" cy="80510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294533" y="5199837"/>
            <a:ext cx="41474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MARBLE TILES-BATHROOM WALLS</a:t>
            </a:r>
            <a:endParaRPr lang="en-US" sz="2000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217" y="8855081"/>
            <a:ext cx="924364" cy="71443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294533" y="8948007"/>
            <a:ext cx="40831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TERRAZZO-BATHROOM FLOORING</a:t>
            </a:r>
            <a:endParaRPr lang="en-US" sz="20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682" y="7642602"/>
            <a:ext cx="956669" cy="734642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391049" y="7800156"/>
            <a:ext cx="3988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SOUNDPROOFING-STUDIO WALLS</a:t>
            </a:r>
            <a:endParaRPr lang="en-US" sz="20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87" y="6330301"/>
            <a:ext cx="976293" cy="740636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237442" y="6461576"/>
            <a:ext cx="2229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GLASS- WINDOWS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142957" y="2091547"/>
            <a:ext cx="426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http://www.123rf.com/</a:t>
            </a:r>
            <a:r>
              <a:rPr lang="en-US" sz="1000" dirty="0" smtClean="0"/>
              <a:t>photo_5640157_corrugated</a:t>
            </a:r>
          </a:p>
          <a:p>
            <a:r>
              <a:rPr lang="en-US" sz="1000" dirty="0" smtClean="0"/>
              <a:t>-</a:t>
            </a:r>
            <a:r>
              <a:rPr lang="en-US" sz="1000" dirty="0"/>
              <a:t>steel-</a:t>
            </a:r>
            <a:r>
              <a:rPr lang="en-US" sz="1000" dirty="0" smtClean="0"/>
              <a:t>sheet-</a:t>
            </a:r>
            <a:r>
              <a:rPr lang="en-US" sz="1000" dirty="0"/>
              <a:t>useful-as-a-background.html</a:t>
            </a:r>
          </a:p>
        </p:txBody>
      </p:sp>
      <p:sp>
        <p:nvSpPr>
          <p:cNvPr id="30" name="Rectangle 29"/>
          <p:cNvSpPr/>
          <p:nvPr/>
        </p:nvSpPr>
        <p:spPr>
          <a:xfrm>
            <a:off x="95064" y="3330495"/>
            <a:ext cx="5029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http://www.featurepics.com/online</a:t>
            </a:r>
            <a:r>
              <a:rPr lang="en-US" sz="1000" dirty="0" smtClean="0"/>
              <a:t>/</a:t>
            </a:r>
          </a:p>
          <a:p>
            <a:r>
              <a:rPr lang="en-US" sz="1000" dirty="0" smtClean="0"/>
              <a:t>Recycled</a:t>
            </a:r>
            <a:r>
              <a:rPr lang="en-US" sz="1000" dirty="0"/>
              <a:t>-Wood-Bark</a:t>
            </a:r>
            <a:r>
              <a:rPr lang="en-US" sz="1000" dirty="0" smtClean="0"/>
              <a:t>-Board</a:t>
            </a:r>
            <a:r>
              <a:rPr lang="en-US" sz="1000" dirty="0"/>
              <a:t>-Pictures247527.aspx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82034" y="4559772"/>
            <a:ext cx="77724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/>
              <a:t>http://</a:t>
            </a:r>
            <a:r>
              <a:rPr lang="en-US" sz="1000" dirty="0" smtClean="0"/>
              <a:t>www.homeadditionplus.com</a:t>
            </a:r>
            <a:r>
              <a:rPr lang="en-US" sz="1000" dirty="0"/>
              <a:t>/Ceramic</a:t>
            </a:r>
            <a:r>
              <a:rPr lang="en-US" sz="1000" dirty="0" smtClean="0"/>
              <a:t>%</a:t>
            </a:r>
          </a:p>
          <a:p>
            <a:r>
              <a:rPr lang="en-US" sz="1000" dirty="0" smtClean="0"/>
              <a:t>20Tile</a:t>
            </a:r>
            <a:r>
              <a:rPr lang="en-US" sz="1000" dirty="0"/>
              <a:t>%20Underlayments.htm</a:t>
            </a:r>
          </a:p>
        </p:txBody>
      </p:sp>
      <p:sp>
        <p:nvSpPr>
          <p:cNvPr id="1024" name="Rectangle 1023"/>
          <p:cNvSpPr/>
          <p:nvPr/>
        </p:nvSpPr>
        <p:spPr>
          <a:xfrm>
            <a:off x="161100" y="5930814"/>
            <a:ext cx="77724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000" dirty="0"/>
              <a:t>http://</a:t>
            </a:r>
            <a:r>
              <a:rPr lang="fr-FR" sz="1000" dirty="0" smtClean="0"/>
              <a:t>professional-consultants.us/professional</a:t>
            </a:r>
          </a:p>
          <a:p>
            <a:r>
              <a:rPr lang="fr-FR" sz="1000" dirty="0" smtClean="0"/>
              <a:t>-</a:t>
            </a:r>
            <a:r>
              <a:rPr lang="fr-FR" sz="1000" dirty="0"/>
              <a:t>consultants/Unit%20161_info/Property_161.htm</a:t>
            </a:r>
            <a:endParaRPr lang="en-US" sz="1000" dirty="0"/>
          </a:p>
        </p:txBody>
      </p:sp>
      <p:sp>
        <p:nvSpPr>
          <p:cNvPr id="1025" name="Rectangle 1024"/>
          <p:cNvSpPr/>
          <p:nvPr/>
        </p:nvSpPr>
        <p:spPr>
          <a:xfrm>
            <a:off x="182034" y="9462005"/>
            <a:ext cx="77724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/>
              <a:t>http://www.123rf.com/</a:t>
            </a:r>
            <a:r>
              <a:rPr lang="en-US" sz="1000" dirty="0" smtClean="0"/>
              <a:t>photo_12900786_rough</a:t>
            </a:r>
          </a:p>
          <a:p>
            <a:r>
              <a:rPr lang="en-US" sz="1000" dirty="0" smtClean="0"/>
              <a:t>-</a:t>
            </a:r>
            <a:r>
              <a:rPr lang="en-US" sz="1000" dirty="0"/>
              <a:t>terrazzo-floor-background.html</a:t>
            </a:r>
          </a:p>
        </p:txBody>
      </p:sp>
      <p:sp>
        <p:nvSpPr>
          <p:cNvPr id="1027" name="Rectangle 1026"/>
          <p:cNvSpPr/>
          <p:nvPr/>
        </p:nvSpPr>
        <p:spPr>
          <a:xfrm>
            <a:off x="161100" y="8452854"/>
            <a:ext cx="77724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/>
              <a:t>http://</a:t>
            </a:r>
            <a:r>
              <a:rPr lang="en-US" sz="1000" dirty="0" err="1"/>
              <a:t>www.thomasnet.com</a:t>
            </a:r>
            <a:r>
              <a:rPr lang="en-US" sz="1000" dirty="0"/>
              <a:t>/articles/plant-facility</a:t>
            </a:r>
            <a:r>
              <a:rPr lang="en-US" sz="1000" dirty="0" smtClean="0"/>
              <a:t>-</a:t>
            </a:r>
          </a:p>
          <a:p>
            <a:r>
              <a:rPr lang="en-US" sz="1000" dirty="0" smtClean="0"/>
              <a:t>equipment</a:t>
            </a:r>
            <a:r>
              <a:rPr lang="en-US" sz="1000" dirty="0"/>
              <a:t>/How-to-Soundproof-a-Room</a:t>
            </a:r>
          </a:p>
        </p:txBody>
      </p:sp>
      <p:sp>
        <p:nvSpPr>
          <p:cNvPr id="1028" name="Rectangle 1027"/>
          <p:cNvSpPr/>
          <p:nvPr/>
        </p:nvSpPr>
        <p:spPr>
          <a:xfrm>
            <a:off x="95064" y="7104948"/>
            <a:ext cx="77724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000" dirty="0"/>
              <a:t>http://</a:t>
            </a:r>
            <a:r>
              <a:rPr lang="de-DE" sz="1000" dirty="0" err="1"/>
              <a:t>www.franklinartglass.com</a:t>
            </a:r>
            <a:r>
              <a:rPr lang="de-DE" sz="1000" dirty="0"/>
              <a:t>/</a:t>
            </a:r>
            <a:r>
              <a:rPr lang="de-DE" sz="1000" dirty="0" err="1"/>
              <a:t>shop</a:t>
            </a:r>
            <a:r>
              <a:rPr lang="de-DE" sz="1000" dirty="0"/>
              <a:t>/</a:t>
            </a:r>
            <a:r>
              <a:rPr lang="de-DE" sz="1000" dirty="0" err="1" smtClean="0"/>
              <a:t>category</a:t>
            </a:r>
            <a:endParaRPr lang="de-DE" sz="1000" dirty="0" smtClean="0"/>
          </a:p>
          <a:p>
            <a:r>
              <a:rPr lang="de-DE" sz="1000" dirty="0" smtClean="0"/>
              <a:t>.</a:t>
            </a:r>
            <a:r>
              <a:rPr lang="de-DE" sz="1000" dirty="0" err="1"/>
              <a:t>aspx</a:t>
            </a:r>
            <a:r>
              <a:rPr lang="de-DE" sz="1000" dirty="0"/>
              <a:t>/</a:t>
            </a:r>
            <a:r>
              <a:rPr lang="de-DE" sz="1000" dirty="0" err="1"/>
              <a:t>restoration-glass</a:t>
            </a:r>
            <a:r>
              <a:rPr lang="de-DE" sz="1000" dirty="0"/>
              <a:t>/45/</a:t>
            </a:r>
            <a:endParaRPr lang="en-US" sz="1000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85517"/>
              </p:ext>
            </p:extLst>
          </p:nvPr>
        </p:nvGraphicFramePr>
        <p:xfrm>
          <a:off x="7613406" y="1219202"/>
          <a:ext cx="7136620" cy="83503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0136"/>
                <a:gridCol w="1240486"/>
                <a:gridCol w="1500834"/>
                <a:gridCol w="1470205"/>
                <a:gridCol w="1944959"/>
              </a:tblGrid>
              <a:tr h="38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MATERIAL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USE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SQ. FT.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MATERIAL COST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INSTALLATION COST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COR. STEEL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EXT. FINISH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1,733.02 SF.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REC. WOOD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EXT. FINISH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638.44 SF.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$1,915.32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$5,426.74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623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FLOORING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924.36 SF.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$2,773.08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$7,857.06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MARBLE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KIT. FLOOR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111.96 SF.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$1,044.59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$1,539.45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623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BTHRM WALL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250.90 SF.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$2,340.90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$1,539.45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TERRAZZO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BTHRM FLOOR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147.86 SF.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$2,957.20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$1,628.50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GLASS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EXT. FINISH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246.47 SF.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$2,218.23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$2,218.23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MISC.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FRONT DOOR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$96.00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$179.96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623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INT. DOORS(9)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$198.00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$1,619.64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623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ADA TOILET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$71.00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$138.43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623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TOILET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$121.00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$138.43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623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BATH TUB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$369.00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$249.62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623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LAVATORY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$199.00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$206.42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623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KIT. SINK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$99.95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$206.42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623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BASE CABINET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$169.00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$1,042.54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623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REFRIGERATOR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$898.20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$182.83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9907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STOVE(ELECTRIC)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$359.10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$85.00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$15,829.57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$24,258.72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9907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CONST. COST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$40,088.29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0"/>
            <a:ext cx="13868400" cy="106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400" dirty="0" smtClean="0">
                <a:latin typeface="Biondi" pitchFamily="2" charset="0"/>
              </a:rPr>
              <a:t>The </a:t>
            </a:r>
            <a:r>
              <a:rPr lang="en-US" sz="2400" dirty="0" err="1" smtClean="0">
                <a:latin typeface="Biondi" pitchFamily="2" charset="0"/>
              </a:rPr>
              <a:t>Sheshu</a:t>
            </a:r>
            <a:r>
              <a:rPr lang="en-US" sz="2400" dirty="0" smtClean="0">
                <a:latin typeface="Biondi" pitchFamily="2" charset="0"/>
              </a:rPr>
              <a:t> Family house</a:t>
            </a:r>
          </a:p>
          <a:p>
            <a:r>
              <a:rPr lang="en-US" sz="2000" dirty="0" smtClean="0">
                <a:latin typeface="Biondi" pitchFamily="2" charset="0"/>
              </a:rPr>
              <a:t>Architect: Richard Perez </a:t>
            </a:r>
            <a:endParaRPr lang="en-US" sz="1600" dirty="0">
              <a:solidFill>
                <a:schemeClr val="bg1">
                  <a:lumMod val="75000"/>
                </a:schemeClr>
              </a:solidFill>
              <a:latin typeface="Biondi" pitchFamily="2" charset="0"/>
            </a:endParaRPr>
          </a:p>
        </p:txBody>
      </p:sp>
      <p:pic>
        <p:nvPicPr>
          <p:cNvPr id="5" name="Picture 3" descr="C:\Users\AndreitaGM\Dropbox\Andrea, William &amp; Cynthia\DESIGN 5 - JOHNSON\ecofriend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5800" y="64542"/>
            <a:ext cx="2001044" cy="93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" y="0"/>
            <a:ext cx="1676400" cy="1066800"/>
          </a:xfrm>
          <a:prstGeom prst="rect">
            <a:avLst/>
          </a:prstGeom>
          <a:solidFill>
            <a:srgbClr val="A1B5E3"/>
          </a:solidFill>
          <a:ln>
            <a:solidFill>
              <a:srgbClr val="A1B5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bg1"/>
              </a:solidFill>
              <a:latin typeface="Biondi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00200" y="-9016"/>
            <a:ext cx="0" cy="1084832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480339" y="-9016"/>
            <a:ext cx="0" cy="1084832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6199" y="389692"/>
            <a:ext cx="140414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 smtClean="0">
                <a:solidFill>
                  <a:sysClr val="windowText" lastClr="000000"/>
                </a:solidFill>
                <a:latin typeface="Biondi" pitchFamily="2" charset="0"/>
              </a:rPr>
              <a:t>LOT 7</a:t>
            </a:r>
            <a:endParaRPr lang="en-US" sz="2100" dirty="0">
              <a:solidFill>
                <a:sysClr val="windowText" lastClr="000000"/>
              </a:solidFill>
              <a:latin typeface="Biondi" pitchFamily="2" charset="0"/>
            </a:endParaRPr>
          </a:p>
          <a:p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ondi" pitchFamily="2" charset="0"/>
              </a:rPr>
              <a:t>ML9-7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iondi" pitchFamily="2" charset="0"/>
              </a:rPr>
              <a:t> 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Biondi" pitchFamily="2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5323344" y="1219200"/>
            <a:ext cx="0" cy="8534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6200000">
            <a:off x="10793344" y="5132456"/>
            <a:ext cx="8534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BECCEC"/>
                </a:solidFill>
                <a:latin typeface="Aharoni" pitchFamily="2" charset="-79"/>
                <a:cs typeface="Aharoni" pitchFamily="2" charset="-79"/>
              </a:rPr>
              <a:t>DESIGN CONCEPT</a:t>
            </a:r>
            <a:r>
              <a:rPr lang="en-US" sz="3200" dirty="0">
                <a:solidFill>
                  <a:srgbClr val="BECCEC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smtClean="0">
                <a:solidFill>
                  <a:srgbClr val="BECCEC"/>
                </a:solidFill>
                <a:latin typeface="Aharoni" pitchFamily="2" charset="-79"/>
                <a:cs typeface="Aharoni" pitchFamily="2" charset="-79"/>
              </a:rPr>
              <a:t>–</a:t>
            </a:r>
            <a:r>
              <a:rPr lang="en-US" sz="4000" dirty="0" smtClean="0">
                <a:solidFill>
                  <a:srgbClr val="BECCEC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ENERGY . PRECISION . DELICATE</a:t>
            </a:r>
            <a:endParaRPr lang="en-US" sz="1800" dirty="0">
              <a:solidFill>
                <a:srgbClr val="BECCEC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77" y="2138807"/>
            <a:ext cx="5001545" cy="38862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3077" y="1456492"/>
            <a:ext cx="3012812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IT PRACTICAL?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4439" y="6180437"/>
            <a:ext cx="5149423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AESTHETICALLY PLEASING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NOT TOO MANY CUTS TO THE CANTAINERS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FOLLOWS ITS CONCEPT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HAS ALL THE SPACE REQUIRED FOR A FAMILY TO LIVE CONFORTABLY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47650" y="7613139"/>
            <a:ext cx="4908651" cy="16466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USED TOO MANY CONTAINERS COMPARED TO FAMILY RATIO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EXTERIOR WOOD PANELLING WOULD TAKE TOO LONG TO INSTALL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WOULD TAKE TOO LONG TO BUILD IN AN EMERGENCY SITUATION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COMERCIAL SPACE IS TOO SMALL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TOO EXPENSIVE AND OVER DESIGNED FOR RELIEF HOUSING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CRAMPED BEDROOMS</a:t>
            </a:r>
            <a:endParaRPr lang="en-US" sz="1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8666" y="2196005"/>
            <a:ext cx="5988696" cy="342379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760434" y="6335866"/>
            <a:ext cx="55626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EASTHETICALLY PLEASING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CONTAINER RATIO SEEM APPROPRIATE FOR HIS FAMILY SIZE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SPACES SEEM WELL LAID OUT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CONCEPT GOES WELL WITH THE HOUSE DESIGN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7760434" y="7613139"/>
            <a:ext cx="7363041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BATHROOMS NOT ADA ACCECIBLE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WOULD TAKE TOO LONG TO BUILD IN A EMERGENCY SITUATION DUE TO THE CUTS IN THE CONTAINERS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SMALL SECOND FLOOR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MATERAILS CHOSEN WOULD MAKE IT TOO EXPENSIVE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293077" y="5592324"/>
            <a:ext cx="1917513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HOUSE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725265" y="5641828"/>
            <a:ext cx="45720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NITYAH BHORRA’S HOUSE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25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Sketchbook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1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  <a:ln>
          <a:solidFill>
            <a:schemeClr val="bg1">
              <a:lumMod val="85000"/>
            </a:schemeClr>
          </a:solidFill>
        </a:ln>
      </a:spPr>
      <a:bodyPr rtlCol="0" anchor="ctr"/>
      <a:lstStyle>
        <a:defPPr algn="ctr">
          <a:defRPr sz="1050" dirty="0">
            <a:solidFill>
              <a:schemeClr val="bg1">
                <a:lumMod val="75000"/>
              </a:schemeClr>
            </a:solidFill>
            <a:latin typeface="Biondi" pitchFamily="2" charset="0"/>
          </a:defRPr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</Template>
  <TotalTime>1876</TotalTime>
  <Words>393</Words>
  <Application>Microsoft Office PowerPoint</Application>
  <PresentationFormat>Custom</PresentationFormat>
  <Paragraphs>141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Aharoni</vt:lpstr>
      <vt:lpstr>Arial</vt:lpstr>
      <vt:lpstr>Biondi</vt:lpstr>
      <vt:lpstr>Bradley Hand ITC TT-Bold</vt:lpstr>
      <vt:lpstr>Calibri</vt:lpstr>
      <vt:lpstr>Cambria</vt:lpstr>
      <vt:lpstr>Rage Italic</vt:lpstr>
      <vt:lpstr>Sketchbook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AndreitaGM</dc:creator>
  <cp:lastModifiedBy>Richie</cp:lastModifiedBy>
  <cp:revision>92</cp:revision>
  <dcterms:created xsi:type="dcterms:W3CDTF">2013-03-14T15:50:37Z</dcterms:created>
  <dcterms:modified xsi:type="dcterms:W3CDTF">2013-04-11T05:34:24Z</dcterms:modified>
</cp:coreProperties>
</file>