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949" r:id="rId3"/>
    <p:sldId id="628" r:id="rId4"/>
    <p:sldId id="629" r:id="rId5"/>
    <p:sldId id="945" r:id="rId6"/>
    <p:sldId id="989" r:id="rId7"/>
    <p:sldId id="990" r:id="rId8"/>
    <p:sldId id="988" r:id="rId9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5353"/>
    <a:srgbClr val="D8725A"/>
    <a:srgbClr val="F54F3D"/>
    <a:srgbClr val="752D1C"/>
    <a:srgbClr val="31C142"/>
    <a:srgbClr val="29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7E1E7-2639-4450-A5ED-9F0D74D912CB}" v="1" dt="2021-02-04T18:56:23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926" autoAdjust="0"/>
  </p:normalViewPr>
  <p:slideViewPr>
    <p:cSldViewPr>
      <p:cViewPr varScale="1">
        <p:scale>
          <a:sx n="125" d="100"/>
          <a:sy n="125" d="100"/>
        </p:scale>
        <p:origin x="714" y="96"/>
      </p:cViewPr>
      <p:guideLst>
        <p:guide orient="horz" pos="1704"/>
        <p:guide pos="2208"/>
      </p:guideLst>
    </p:cSldViewPr>
  </p:slideViewPr>
  <p:outlineViewPr>
    <p:cViewPr>
      <p:scale>
        <a:sx n="33" d="100"/>
        <a:sy n="33" d="100"/>
      </p:scale>
      <p:origin x="0" y="3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King" userId="604082fb-0e96-47bb-a21c-b36fa1bd264e" providerId="ADAL" clId="{9FB7E1E7-2639-4450-A5ED-9F0D74D912CB}"/>
    <pc:docChg chg="custSel delSld modSld">
      <pc:chgData name="Paul King" userId="604082fb-0e96-47bb-a21c-b36fa1bd264e" providerId="ADAL" clId="{9FB7E1E7-2639-4450-A5ED-9F0D74D912CB}" dt="2021-02-04T18:56:30.848" v="51" actId="1076"/>
      <pc:docMkLst>
        <pc:docMk/>
      </pc:docMkLst>
      <pc:sldChg chg="modSp mod">
        <pc:chgData name="Paul King" userId="604082fb-0e96-47bb-a21c-b36fa1bd264e" providerId="ADAL" clId="{9FB7E1E7-2639-4450-A5ED-9F0D74D912CB}" dt="2021-02-04T18:47:49.009" v="2" actId="27636"/>
        <pc:sldMkLst>
          <pc:docMk/>
          <pc:sldMk cId="0" sldId="628"/>
        </pc:sldMkLst>
        <pc:spChg chg="mod">
          <ac:chgData name="Paul King" userId="604082fb-0e96-47bb-a21c-b36fa1bd264e" providerId="ADAL" clId="{9FB7E1E7-2639-4450-A5ED-9F0D74D912CB}" dt="2021-02-04T18:47:49.009" v="2" actId="27636"/>
          <ac:spMkLst>
            <pc:docMk/>
            <pc:sldMk cId="0" sldId="628"/>
            <ac:spMk id="13" creationId="{0DEFE3CB-473B-4DD8-911E-FC7331CD6212}"/>
          </ac:spMkLst>
        </pc:spChg>
      </pc:sldChg>
      <pc:sldChg chg="modSp mod">
        <pc:chgData name="Paul King" userId="604082fb-0e96-47bb-a21c-b36fa1bd264e" providerId="ADAL" clId="{9FB7E1E7-2639-4450-A5ED-9F0D74D912CB}" dt="2021-02-04T18:47:56.184" v="4" actId="27636"/>
        <pc:sldMkLst>
          <pc:docMk/>
          <pc:sldMk cId="0" sldId="629"/>
        </pc:sldMkLst>
        <pc:spChg chg="mod">
          <ac:chgData name="Paul King" userId="604082fb-0e96-47bb-a21c-b36fa1bd264e" providerId="ADAL" clId="{9FB7E1E7-2639-4450-A5ED-9F0D74D912CB}" dt="2021-02-04T18:47:56.184" v="4" actId="27636"/>
          <ac:spMkLst>
            <pc:docMk/>
            <pc:sldMk cId="0" sldId="629"/>
            <ac:spMk id="10" creationId="{23997B4F-05E7-422B-9E24-154B3979BE2A}"/>
          </ac:spMkLst>
        </pc:spChg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0" sldId="630"/>
        </pc:sldMkLst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1007016226" sldId="635"/>
        </pc:sldMkLst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409578514" sldId="636"/>
        </pc:sldMkLst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2465981888" sldId="637"/>
        </pc:sldMkLst>
      </pc:sldChg>
      <pc:sldChg chg="modSp mod">
        <pc:chgData name="Paul King" userId="604082fb-0e96-47bb-a21c-b36fa1bd264e" providerId="ADAL" clId="{9FB7E1E7-2639-4450-A5ED-9F0D74D912CB}" dt="2021-02-04T18:48:02.916" v="6" actId="27636"/>
        <pc:sldMkLst>
          <pc:docMk/>
          <pc:sldMk cId="2215669569" sldId="945"/>
        </pc:sldMkLst>
        <pc:spChg chg="mod">
          <ac:chgData name="Paul King" userId="604082fb-0e96-47bb-a21c-b36fa1bd264e" providerId="ADAL" clId="{9FB7E1E7-2639-4450-A5ED-9F0D74D912CB}" dt="2021-02-04T18:48:02.916" v="6" actId="27636"/>
          <ac:spMkLst>
            <pc:docMk/>
            <pc:sldMk cId="2215669569" sldId="945"/>
            <ac:spMk id="12" creationId="{A7CEB757-AF70-4483-9C60-0A1629FA803A}"/>
          </ac:spMkLst>
        </pc:spChg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2339179013" sldId="948"/>
        </pc:sldMkLst>
      </pc:sldChg>
      <pc:sldChg chg="addSp modSp mod">
        <pc:chgData name="Paul King" userId="604082fb-0e96-47bb-a21c-b36fa1bd264e" providerId="ADAL" clId="{9FB7E1E7-2639-4450-A5ED-9F0D74D912CB}" dt="2021-02-04T18:56:30.848" v="51" actId="1076"/>
        <pc:sldMkLst>
          <pc:docMk/>
          <pc:sldMk cId="0" sldId="949"/>
        </pc:sldMkLst>
        <pc:spChg chg="mod">
          <ac:chgData name="Paul King" userId="604082fb-0e96-47bb-a21c-b36fa1bd264e" providerId="ADAL" clId="{9FB7E1E7-2639-4450-A5ED-9F0D74D912CB}" dt="2021-02-04T18:52:48.297" v="32" actId="20577"/>
          <ac:spMkLst>
            <pc:docMk/>
            <pc:sldMk cId="0" sldId="949"/>
            <ac:spMk id="2" creationId="{00000000-0000-0000-0000-000000000000}"/>
          </ac:spMkLst>
        </pc:spChg>
        <pc:spChg chg="mod">
          <ac:chgData name="Paul King" userId="604082fb-0e96-47bb-a21c-b36fa1bd264e" providerId="ADAL" clId="{9FB7E1E7-2639-4450-A5ED-9F0D74D912CB}" dt="2021-02-04T18:55:19.727" v="35" actId="20577"/>
          <ac:spMkLst>
            <pc:docMk/>
            <pc:sldMk cId="0" sldId="949"/>
            <ac:spMk id="6" creationId="{00000000-0000-0000-0000-000000000000}"/>
          </ac:spMkLst>
        </pc:spChg>
        <pc:picChg chg="add mod">
          <ac:chgData name="Paul King" userId="604082fb-0e96-47bb-a21c-b36fa1bd264e" providerId="ADAL" clId="{9FB7E1E7-2639-4450-A5ED-9F0D74D912CB}" dt="2021-02-04T18:56:30.848" v="51" actId="1076"/>
          <ac:picMkLst>
            <pc:docMk/>
            <pc:sldMk cId="0" sldId="949"/>
            <ac:picMk id="9" creationId="{B28A5219-CE91-4CAC-8AD7-B0FCD9CD4C76}"/>
          </ac:picMkLst>
        </pc:picChg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3687699251" sldId="953"/>
        </pc:sldMkLst>
      </pc:sldChg>
      <pc:sldChg chg="del">
        <pc:chgData name="Paul King" userId="604082fb-0e96-47bb-a21c-b36fa1bd264e" providerId="ADAL" clId="{9FB7E1E7-2639-4450-A5ED-9F0D74D912CB}" dt="2021-02-04T18:47:31.184" v="0" actId="47"/>
        <pc:sldMkLst>
          <pc:docMk/>
          <pc:sldMk cId="1059235275" sldId="954"/>
        </pc:sldMkLst>
      </pc:sldChg>
      <pc:sldChg chg="modSp mod">
        <pc:chgData name="Paul King" userId="604082fb-0e96-47bb-a21c-b36fa1bd264e" providerId="ADAL" clId="{9FB7E1E7-2639-4450-A5ED-9F0D74D912CB}" dt="2021-02-04T18:48:08.922" v="8" actId="27636"/>
        <pc:sldMkLst>
          <pc:docMk/>
          <pc:sldMk cId="2958238621" sldId="989"/>
        </pc:sldMkLst>
        <pc:spChg chg="mod">
          <ac:chgData name="Paul King" userId="604082fb-0e96-47bb-a21c-b36fa1bd264e" providerId="ADAL" clId="{9FB7E1E7-2639-4450-A5ED-9F0D74D912CB}" dt="2021-02-04T18:48:08.922" v="8" actId="27636"/>
          <ac:spMkLst>
            <pc:docMk/>
            <pc:sldMk cId="2958238621" sldId="989"/>
            <ac:spMk id="30" creationId="{F3FF77F7-3469-4EA2-9033-B033A3DDF812}"/>
          </ac:spMkLst>
        </pc:spChg>
      </pc:sldChg>
      <pc:sldChg chg="modSp mod">
        <pc:chgData name="Paul King" userId="604082fb-0e96-47bb-a21c-b36fa1bd264e" providerId="ADAL" clId="{9FB7E1E7-2639-4450-A5ED-9F0D74D912CB}" dt="2021-02-04T18:56:05.940" v="47" actId="14861"/>
        <pc:sldMkLst>
          <pc:docMk/>
          <pc:sldMk cId="3402743687" sldId="990"/>
        </pc:sldMkLst>
        <pc:spChg chg="mod">
          <ac:chgData name="Paul King" userId="604082fb-0e96-47bb-a21c-b36fa1bd264e" providerId="ADAL" clId="{9FB7E1E7-2639-4450-A5ED-9F0D74D912CB}" dt="2021-02-04T18:48:15.628" v="10" actId="27636"/>
          <ac:spMkLst>
            <pc:docMk/>
            <pc:sldMk cId="3402743687" sldId="990"/>
            <ac:spMk id="19" creationId="{AA1899EF-0B8A-40CB-8F1F-DB6A8B918CC5}"/>
          </ac:spMkLst>
        </pc:spChg>
        <pc:picChg chg="mod">
          <ac:chgData name="Paul King" userId="604082fb-0e96-47bb-a21c-b36fa1bd264e" providerId="ADAL" clId="{9FB7E1E7-2639-4450-A5ED-9F0D74D912CB}" dt="2021-02-04T18:55:43.457" v="39" actId="1076"/>
          <ac:picMkLst>
            <pc:docMk/>
            <pc:sldMk cId="3402743687" sldId="990"/>
            <ac:picMk id="14" creationId="{FC58437B-03FF-4EF1-A129-99A61922CC0D}"/>
          </ac:picMkLst>
        </pc:picChg>
        <pc:picChg chg="mod">
          <ac:chgData name="Paul King" userId="604082fb-0e96-47bb-a21c-b36fa1bd264e" providerId="ADAL" clId="{9FB7E1E7-2639-4450-A5ED-9F0D74D912CB}" dt="2021-02-04T18:56:05.940" v="47" actId="14861"/>
          <ac:picMkLst>
            <pc:docMk/>
            <pc:sldMk cId="3402743687" sldId="990"/>
            <ac:picMk id="21" creationId="{4EC0CB4B-37B6-49FB-8331-57B75563384C}"/>
          </ac:picMkLst>
        </pc:picChg>
        <pc:picChg chg="mod">
          <ac:chgData name="Paul King" userId="604082fb-0e96-47bb-a21c-b36fa1bd264e" providerId="ADAL" clId="{9FB7E1E7-2639-4450-A5ED-9F0D74D912CB}" dt="2021-02-04T18:55:48.919" v="41" actId="14100"/>
          <ac:picMkLst>
            <pc:docMk/>
            <pc:sldMk cId="3402743687" sldId="990"/>
            <ac:picMk id="410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/>
          <a:lstStyle>
            <a:lvl1pPr algn="r">
              <a:defRPr sz="1300"/>
            </a:lvl1pPr>
          </a:lstStyle>
          <a:p>
            <a:fld id="{9FEC5A64-52E7-4B7A-91A1-3EE77B41C565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 anchor="b"/>
          <a:lstStyle>
            <a:lvl1pPr algn="r">
              <a:defRPr sz="1300"/>
            </a:lvl1pPr>
          </a:lstStyle>
          <a:p>
            <a:fld id="{65D7DDEE-9975-492B-BC23-FBEA2AA62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/>
          <a:lstStyle>
            <a:lvl1pPr algn="r">
              <a:defRPr sz="1300"/>
            </a:lvl1pPr>
          </a:lstStyle>
          <a:p>
            <a:fld id="{84A70364-8A43-4EB9-9987-A1B64701A508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9" tIns="46560" rIns="93119" bIns="465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19" tIns="46560" rIns="93119" bIns="465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19" tIns="46560" rIns="93119" bIns="46560" rtlCol="0" anchor="b"/>
          <a:lstStyle>
            <a:lvl1pPr algn="r">
              <a:defRPr sz="1300"/>
            </a:lvl1pPr>
          </a:lstStyle>
          <a:p>
            <a:fld id="{F0B6330C-17B4-45E8-B41F-BA5C131F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5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19138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19138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19138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19138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19138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775355"/>
            <a:ext cx="7086600" cy="574146"/>
          </a:xfrm>
        </p:spPr>
        <p:txBody>
          <a:bodyPr>
            <a:normAutofit/>
          </a:bodyPr>
          <a:lstStyle>
            <a:lvl1pPr algn="ctr">
              <a:defRPr sz="2800" baseline="0"/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7086600" cy="508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7265"/>
            <a:ext cx="7620000" cy="596635"/>
          </a:xfrm>
        </p:spPr>
        <p:txBody>
          <a:bodyPr>
            <a:normAutofit/>
          </a:bodyPr>
          <a:lstStyle>
            <a:lvl1pPr algn="ctr">
              <a:defRPr sz="2600" b="1" i="1" spc="-150"/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15999"/>
            <a:ext cx="7620000" cy="45605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7265"/>
            <a:ext cx="7315200" cy="596635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16000"/>
            <a:ext cx="7315200" cy="4089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4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775355"/>
            <a:ext cx="7696200" cy="574146"/>
          </a:xfrm>
        </p:spPr>
        <p:txBody>
          <a:bodyPr>
            <a:normAutofit/>
          </a:bodyPr>
          <a:lstStyle>
            <a:lvl1pPr algn="ctr">
              <a:defRPr sz="2800" baseline="0"/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7696200" cy="508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1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7265"/>
            <a:ext cx="7696200" cy="596635"/>
          </a:xfrm>
        </p:spPr>
        <p:txBody>
          <a:bodyPr>
            <a:normAutofit/>
          </a:bodyPr>
          <a:lstStyle>
            <a:lvl1pPr algn="ctr">
              <a:defRPr sz="2600"/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52499"/>
            <a:ext cx="7696200" cy="46352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30170"/>
            <a:ext cx="128016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dirty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Revit</a:t>
            </a:r>
          </a:p>
          <a:p>
            <a:pPr algn="ctr"/>
            <a:r>
              <a:rPr lang="en-US" sz="900" b="1" dirty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Computers 3</a:t>
            </a:r>
          </a:p>
          <a:p>
            <a:pPr algn="ctr"/>
            <a:endParaRPr lang="en-US" sz="900" b="1" dirty="0">
              <a:ln w="12700">
                <a:noFill/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cs typeface="News Gothic MT"/>
            </a:endParaRPr>
          </a:p>
          <a:p>
            <a:pPr algn="ctr"/>
            <a:r>
              <a:rPr lang="en-US" sz="900" b="1" dirty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Institute of Design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250975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7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61971C-BC91-4D55-B867-2DB87FB24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b="12020"/>
          <a:stretch>
            <a:fillRect/>
          </a:stretch>
        </p:blipFill>
        <p:spPr bwMode="auto">
          <a:xfrm>
            <a:off x="0" y="-1"/>
            <a:ext cx="1307592" cy="571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72656"/>
            <a:ext cx="7668228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028700"/>
            <a:ext cx="7668228" cy="45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46F12-68BE-49EB-B806-63BA2CA38B63}"/>
              </a:ext>
            </a:extLst>
          </p:cNvPr>
          <p:cNvSpPr/>
          <p:nvPr userDrawn="1"/>
        </p:nvSpPr>
        <p:spPr>
          <a:xfrm>
            <a:off x="7620" y="5045809"/>
            <a:ext cx="1280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i="0" cap="none" spc="0" dirty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ews Gothic MT"/>
                <a:cs typeface="News Gothic MT"/>
              </a:rPr>
              <a:t>Building Technology III</a:t>
            </a:r>
          </a:p>
          <a:p>
            <a:pPr algn="ctr"/>
            <a:endParaRPr lang="en-US" sz="900" b="1" i="0" cap="none" spc="0" dirty="0">
              <a:ln w="1270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ews Gothic MT"/>
              <a:cs typeface="News Gothic MT"/>
            </a:endParaRPr>
          </a:p>
          <a:p>
            <a:pPr algn="ctr"/>
            <a:r>
              <a:rPr lang="en-US" sz="900" b="1" i="0" cap="none" spc="0" dirty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ews Gothic MT"/>
                <a:cs typeface="News Gothic MT"/>
              </a:rPr>
              <a:t>CityTech.CUNY.edu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7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0500"/>
            <a:ext cx="76200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003564"/>
            <a:ext cx="7620000" cy="452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28000" contrast="-6000"/>
          </a:blip>
          <a:srcRect b="12020"/>
          <a:stretch>
            <a:fillRect/>
          </a:stretch>
        </p:blipFill>
        <p:spPr bwMode="auto">
          <a:xfrm>
            <a:off x="0" y="-2"/>
            <a:ext cx="1307592" cy="571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67ACA6-FF4D-4268-A0A3-C79DABEA576E}"/>
              </a:ext>
            </a:extLst>
          </p:cNvPr>
          <p:cNvSpPr/>
          <p:nvPr userDrawn="1"/>
        </p:nvSpPr>
        <p:spPr>
          <a:xfrm>
            <a:off x="7620" y="5045809"/>
            <a:ext cx="1280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i="0" cap="none" spc="0" dirty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ews Gothic MT"/>
                <a:cs typeface="News Gothic MT"/>
              </a:rPr>
              <a:t>Building Technology III</a:t>
            </a:r>
          </a:p>
          <a:p>
            <a:pPr algn="ctr"/>
            <a:endParaRPr lang="en-US" sz="900" b="1" i="0" cap="none" spc="0" dirty="0">
              <a:ln w="1270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ews Gothic MT"/>
              <a:cs typeface="News Gothic MT"/>
            </a:endParaRPr>
          </a:p>
          <a:p>
            <a:pPr algn="ctr"/>
            <a:r>
              <a:rPr lang="en-US" sz="900" b="1" i="0" cap="none" spc="0" dirty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ews Gothic MT"/>
                <a:cs typeface="News Gothic MT"/>
              </a:rPr>
              <a:t>CityTech.CUNY.edu</a:t>
            </a:r>
          </a:p>
        </p:txBody>
      </p:sp>
    </p:spTree>
    <p:extLst>
      <p:ext uri="{BB962C8B-B14F-4D97-AF65-F5344CB8AC3E}">
        <p14:creationId xmlns:p14="http://schemas.microsoft.com/office/powerpoint/2010/main" val="6194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download.c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s://download.cnet.com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hyperlink" Target="https://download.cnet.com/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2900"/>
            <a:ext cx="7696200" cy="3276600"/>
          </a:xfrm>
        </p:spPr>
        <p:txBody>
          <a:bodyPr>
            <a:normAutofit/>
          </a:bodyPr>
          <a:lstStyle/>
          <a:p>
            <a:pPr algn="r"/>
            <a:r>
              <a:rPr lang="en-US" sz="2600" dirty="0"/>
              <a:t>ARCH 2431</a:t>
            </a:r>
            <a:br>
              <a:rPr lang="en-US" sz="2600" dirty="0"/>
            </a:br>
            <a:r>
              <a:rPr lang="en-US" sz="2600" dirty="0"/>
              <a:t>Building Technology III</a:t>
            </a:r>
            <a:br>
              <a:rPr lang="en-US" sz="2600" dirty="0"/>
            </a:br>
            <a:r>
              <a:rPr lang="en-US" sz="2600" dirty="0"/>
              <a:t>Steel Assembly &amp; </a:t>
            </a:r>
            <a:br>
              <a:rPr lang="en-US" sz="2600" dirty="0"/>
            </a:br>
            <a:r>
              <a:rPr lang="en-US" sz="2600" dirty="0"/>
              <a:t>Building Information Modeling (BIM) with Revit </a:t>
            </a:r>
            <a:br>
              <a:rPr lang="en-US" sz="2600" dirty="0"/>
            </a:br>
            <a:br>
              <a:rPr lang="en-US" sz="2600" dirty="0"/>
            </a:br>
            <a:r>
              <a:rPr lang="en-US" sz="2600" b="1" i="1" u="sng" dirty="0"/>
              <a:t>Tutorial 1.03 –  </a:t>
            </a:r>
            <a:r>
              <a:rPr lang="en-US" sz="2600" b="1" i="1" u="sng"/>
              <a:t>Revit Plotting</a:t>
            </a:r>
            <a:br>
              <a:rPr lang="en-US" sz="2600" i="1" dirty="0"/>
            </a:br>
            <a:endParaRPr lang="en-US" sz="26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3475" y="4080748"/>
            <a:ext cx="5651465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defRPr/>
            </a:pPr>
            <a:endParaRPr lang="en-US" sz="1200" dirty="0"/>
          </a:p>
          <a:p>
            <a:pPr marL="342900" lvl="0" indent="-342900">
              <a:tabLst>
                <a:tab pos="3086100" algn="l"/>
              </a:tabLst>
              <a:defRPr/>
            </a:pPr>
            <a:r>
              <a:rPr lang="en-US" sz="1200" dirty="0"/>
              <a:t>Prof. Paul C. King, Course Coordinator	</a:t>
            </a:r>
            <a:r>
              <a:rPr lang="en-US" sz="1200" dirty="0" err="1"/>
              <a:t>Pking@CityTech.Cuny.Edu</a:t>
            </a:r>
            <a:endParaRPr lang="en-US" sz="1200" dirty="0"/>
          </a:p>
          <a:p>
            <a:pPr marL="342900" lvl="0" indent="-342900">
              <a:tabLst>
                <a:tab pos="3086100" algn="l"/>
              </a:tabLst>
              <a:defRPr/>
            </a:pPr>
            <a:r>
              <a:rPr lang="en-US" sz="1200" dirty="0"/>
              <a:t>Prof. Blake </a:t>
            </a:r>
            <a:r>
              <a:rPr lang="en-US" sz="1200" dirty="0" err="1"/>
              <a:t>Kurasek</a:t>
            </a:r>
            <a:r>
              <a:rPr lang="en-US" sz="1200" dirty="0"/>
              <a:t>	</a:t>
            </a:r>
            <a:r>
              <a:rPr lang="en-US" sz="1200" dirty="0" err="1"/>
              <a:t>Bkurasek@CityTech.Cuny.Edu</a:t>
            </a:r>
            <a:endParaRPr lang="en-US" sz="1200" dirty="0"/>
          </a:p>
          <a:p>
            <a:pPr marL="342900" lvl="0" indent="-342900">
              <a:tabLst>
                <a:tab pos="3086100" algn="l"/>
              </a:tabLst>
              <a:defRPr/>
            </a:pPr>
            <a:r>
              <a:rPr lang="en-US" sz="1200" dirty="0"/>
              <a:t>Prof. Justin Sherman	</a:t>
            </a:r>
            <a:r>
              <a:rPr lang="en-US" sz="1200" dirty="0" err="1"/>
              <a:t>Jsherman@CityTech.Cuny.Edu</a:t>
            </a:r>
            <a:endParaRPr lang="en-US" sz="1200" dirty="0"/>
          </a:p>
          <a:p>
            <a:pPr marL="342900" lvl="0" indent="-342900">
              <a:tabLst>
                <a:tab pos="3086100" algn="l"/>
              </a:tabLst>
              <a:defRPr/>
            </a:pPr>
            <a:r>
              <a:rPr lang="en-US" sz="1200" dirty="0"/>
              <a:t>Prof. </a:t>
            </a:r>
            <a:r>
              <a:rPr lang="en-US" sz="1200" dirty="0" err="1"/>
              <a:t>Jieun</a:t>
            </a:r>
            <a:r>
              <a:rPr lang="en-US" sz="1200" dirty="0"/>
              <a:t> Yang	</a:t>
            </a:r>
            <a:r>
              <a:rPr lang="en-US" sz="1200" dirty="0" err="1"/>
              <a:t>Jyang@CityTech.Cuny.Edu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16549" y="4359116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defRPr/>
            </a:pPr>
            <a:r>
              <a:rPr lang="en-US" dirty="0">
                <a:solidFill>
                  <a:schemeClr val="bg1"/>
                </a:solidFill>
              </a:rPr>
              <a:t>1.5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DD798-7BBA-4F42-8992-BF1BA7DE9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57"/>
          <a:stretch/>
        </p:blipFill>
        <p:spPr>
          <a:xfrm>
            <a:off x="228600" y="266700"/>
            <a:ext cx="2689626" cy="1186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bicycle, different, several&#10;&#10;Description automatically generated">
            <a:extLst>
              <a:ext uri="{FF2B5EF4-FFF2-40B4-BE49-F238E27FC236}">
                <a16:creationId xmlns:a16="http://schemas.microsoft.com/office/drawing/2014/main" id="{CD384269-FF55-4A17-A4F8-4501A108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69" y="3257360"/>
            <a:ext cx="2053899" cy="2053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2CCB9-F7CE-4B84-A677-7F53591CA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71700"/>
            <a:ext cx="1689889" cy="168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A5219-CE91-4CAC-8AD7-B0FCD9CD4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520" y="2171700"/>
            <a:ext cx="2601448" cy="168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71600" y="127265"/>
            <a:ext cx="7696200" cy="5966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Create a New Sheet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00100"/>
            <a:ext cx="1828800" cy="26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476500"/>
            <a:ext cx="2514600" cy="307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 b="55486"/>
          <a:stretch>
            <a:fillRect/>
          </a:stretch>
        </p:blipFill>
        <p:spPr bwMode="auto">
          <a:xfrm>
            <a:off x="3505200" y="800100"/>
            <a:ext cx="548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476500"/>
            <a:ext cx="2514600" cy="30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771900"/>
            <a:ext cx="2743200" cy="143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rved Up Arrow 13"/>
          <p:cNvSpPr/>
          <p:nvPr/>
        </p:nvSpPr>
        <p:spPr>
          <a:xfrm rot="1174905">
            <a:off x="2876866" y="2713422"/>
            <a:ext cx="1986887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 flipV="1">
            <a:off x="5867400" y="1866900"/>
            <a:ext cx="3810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flipH="1">
            <a:off x="7620000" y="1866900"/>
            <a:ext cx="3810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flipH="1">
            <a:off x="3886200" y="4381500"/>
            <a:ext cx="31242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DEFE3CB-473B-4DD8-911E-FC7331CD621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29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>
                <a:solidFill>
                  <a:srgbClr val="FF0000"/>
                </a:solidFill>
              </a:rPr>
              <a:t>Scavenger Hunt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Sheets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New sheet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Add Views</a:t>
            </a: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Plotting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11x17 paper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MIRO posting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Blackboard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71599" y="127265"/>
            <a:ext cx="7650387" cy="5966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Views to a Sheet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52500"/>
            <a:ext cx="43342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30000"/>
          <a:stretch>
            <a:fillRect/>
          </a:stretch>
        </p:blipFill>
        <p:spPr bwMode="auto">
          <a:xfrm>
            <a:off x="6019800" y="952500"/>
            <a:ext cx="3002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32385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 l="31135"/>
          <a:stretch>
            <a:fillRect/>
          </a:stretch>
        </p:blipFill>
        <p:spPr bwMode="auto">
          <a:xfrm>
            <a:off x="6019800" y="3238500"/>
            <a:ext cx="29215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971800" y="1104900"/>
            <a:ext cx="2590800" cy="6096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/>
          <a:p>
            <a:pPr marL="109538" marR="0" lvl="0" indent="-1095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dirty="0"/>
              <a:t>Each view can only be associated with one sheet</a:t>
            </a:r>
          </a:p>
          <a:p>
            <a:pPr marL="109538" marR="0" lvl="0" indent="-1095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baseline="0" dirty="0"/>
              <a:t>See</a:t>
            </a:r>
            <a:r>
              <a:rPr lang="en-US" sz="1400" b="1" dirty="0"/>
              <a:t> creating duplicate views</a:t>
            </a:r>
            <a:endParaRPr lang="en-US" sz="1400" b="1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6A022E-50EE-4957-9905-7213ED30BDF7}"/>
              </a:ext>
            </a:extLst>
          </p:cNvPr>
          <p:cNvSpPr txBox="1">
            <a:spLocks/>
          </p:cNvSpPr>
          <p:nvPr/>
        </p:nvSpPr>
        <p:spPr>
          <a:xfrm>
            <a:off x="6096000" y="1104900"/>
            <a:ext cx="2590800" cy="6096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/>
          <a:p>
            <a:pPr marL="109538" marR="0" lvl="0" indent="-1095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dirty="0"/>
              <a:t>Remember to update the </a:t>
            </a:r>
            <a:r>
              <a:rPr lang="en-US" sz="1400" b="1" dirty="0" err="1"/>
              <a:t>titleblock</a:t>
            </a:r>
            <a:r>
              <a:rPr lang="en-US" sz="1400" b="1" dirty="0"/>
              <a:t> with your name and photo – name the sheet</a:t>
            </a:r>
            <a:endParaRPr lang="en-US" sz="1400" b="1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3997B4F-05E7-422B-9E24-154B3979BE2A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29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>
                <a:solidFill>
                  <a:srgbClr val="FF0000"/>
                </a:solidFill>
              </a:rPr>
              <a:t>Scavenger Hunt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Sheets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New sheet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Add Views</a:t>
            </a: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Plotting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11x17 paper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MIRO posting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Blackboard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BABALO~1\AppData\Local\Temp\SNAGHTML670c2c3.PNG"/>
          <p:cNvPicPr>
            <a:picLocks noChangeAspect="1" noChangeArrowheads="1"/>
          </p:cNvPicPr>
          <p:nvPr/>
        </p:nvPicPr>
        <p:blipFill>
          <a:blip r:embed="rId3" cstate="print"/>
          <a:srcRect r="46285"/>
          <a:stretch>
            <a:fillRect/>
          </a:stretch>
        </p:blipFill>
        <p:spPr bwMode="auto">
          <a:xfrm>
            <a:off x="1447800" y="800100"/>
            <a:ext cx="1828800" cy="36599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Plot to PDF &amp; then to 11 x 17 paper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429000" y="800100"/>
            <a:ext cx="2715822" cy="1752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Printing to 11 x 17 paper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Print / </a:t>
            </a:r>
            <a:r>
              <a:rPr lang="en-US" sz="1200" b="1" baseline="0" dirty="0"/>
              <a:t>Select</a:t>
            </a:r>
            <a:r>
              <a:rPr lang="en-US" sz="1200" b="1" dirty="0"/>
              <a:t> a PDF Printer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Select</a:t>
            </a:r>
            <a:r>
              <a:rPr lang="en-US" sz="1200" b="1" dirty="0"/>
              <a:t> Multiple Sheets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Combine into single PDF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22 x 34 to Tabloid - Landscape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Center</a:t>
            </a:r>
            <a:r>
              <a:rPr lang="en-US" sz="1200" b="1" dirty="0"/>
              <a:t> and Scale to 50%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(50% means 11 x 17)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Next print the PDF to the printer</a:t>
            </a:r>
          </a:p>
        </p:txBody>
      </p:sp>
      <p:pic>
        <p:nvPicPr>
          <p:cNvPr id="4102" name="Picture 6" descr="C:\Users\BABALO~1\AppData\Local\Temp\SNAGHTML675b9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546" y="2781300"/>
            <a:ext cx="3074454" cy="2743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8" descr="C:\Users\BABALO~1\AppData\Local\Temp\SNAGHTML677e0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781300"/>
            <a:ext cx="2715823" cy="2743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6" name="Picture 10" descr="C:\Users\BABALO~1\AppData\Local\Temp\SNAGHTML67b3a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800100"/>
            <a:ext cx="2770257" cy="25603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8" name="Picture 12" descr="C:\Users\BABALO~1\AppData\Local\Temp\SNAGHTML6829a8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009900"/>
            <a:ext cx="1828800" cy="13547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418545"/>
            <a:ext cx="1828800" cy="11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0C1E-5411-4880-9BF1-BEF5A2B72A2B}"/>
              </a:ext>
            </a:extLst>
          </p:cNvPr>
          <p:cNvSpPr txBox="1">
            <a:spLocks/>
          </p:cNvSpPr>
          <p:nvPr/>
        </p:nvSpPr>
        <p:spPr>
          <a:xfrm>
            <a:off x="7315200" y="114300"/>
            <a:ext cx="1905000" cy="5966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b="1" baseline="0" dirty="0"/>
              <a:t>If you need to download a </a:t>
            </a:r>
            <a:br>
              <a:rPr lang="en-US" sz="900" b="1" baseline="0" dirty="0"/>
            </a:br>
            <a:r>
              <a:rPr lang="en-US" sz="900" b="1" baseline="0" dirty="0"/>
              <a:t>PDF printer look for one at </a:t>
            </a:r>
            <a:r>
              <a:rPr lang="en-US" sz="900" b="1" baseline="0" dirty="0">
                <a:hlinkClick r:id="rId9"/>
              </a:rPr>
              <a:t>https://download.cnet.com</a:t>
            </a:r>
            <a:endParaRPr lang="en-US" sz="900" b="1" baseline="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7CEB757-AF70-4483-9C60-0A1629FA803A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29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>
                <a:solidFill>
                  <a:srgbClr val="FF0000"/>
                </a:solidFill>
              </a:rPr>
              <a:t>Scavenger Hunt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Sheets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New sheet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Add Views</a:t>
            </a: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Plotting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11x17 paper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MIRO posting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Blackboard</a:t>
            </a:r>
          </a:p>
        </p:txBody>
      </p:sp>
    </p:spTree>
    <p:extLst>
      <p:ext uri="{BB962C8B-B14F-4D97-AF65-F5344CB8AC3E}">
        <p14:creationId xmlns:p14="http://schemas.microsoft.com/office/powerpoint/2010/main" val="221566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post to MIRO  - Plot as separate PDF’s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728547" y="800101"/>
            <a:ext cx="2362200" cy="1752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Print / </a:t>
            </a:r>
            <a:r>
              <a:rPr lang="en-US" sz="1200" b="1" baseline="0" dirty="0"/>
              <a:t>Select</a:t>
            </a:r>
            <a:r>
              <a:rPr lang="en-US" sz="1200" b="1" dirty="0"/>
              <a:t> a PDF Printer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Select</a:t>
            </a:r>
            <a:r>
              <a:rPr lang="en-US" sz="1200" b="1" dirty="0"/>
              <a:t> </a:t>
            </a:r>
            <a:r>
              <a:rPr lang="en-US" sz="1200" b="1" u="sng" dirty="0"/>
              <a:t>separate</a:t>
            </a:r>
            <a:r>
              <a:rPr lang="en-US" sz="1200" b="1" dirty="0"/>
              <a:t> Sheets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ANSI D (22 x 34) Landscape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Center</a:t>
            </a:r>
            <a:r>
              <a:rPr lang="en-US" sz="1200" b="1" dirty="0"/>
              <a:t> and Scale to 100%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Then print the PDF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Next post your individual PDF’s into the MIRO board</a:t>
            </a:r>
          </a:p>
        </p:txBody>
      </p:sp>
      <p:pic>
        <p:nvPicPr>
          <p:cNvPr id="4104" name="Picture 8" descr="C:\Users\BABALO~1\AppData\Local\Temp\SNAGHTML677e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880" y="2921031"/>
            <a:ext cx="2571734" cy="259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8" name="Picture 12" descr="C:\Users\BABALO~1\AppData\Local\Temp\SNAGHTML6829a8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65" y="3451007"/>
            <a:ext cx="1828800" cy="13547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0C1E-5411-4880-9BF1-BEF5A2B72A2B}"/>
              </a:ext>
            </a:extLst>
          </p:cNvPr>
          <p:cNvSpPr txBox="1">
            <a:spLocks/>
          </p:cNvSpPr>
          <p:nvPr/>
        </p:nvSpPr>
        <p:spPr>
          <a:xfrm>
            <a:off x="7315200" y="114300"/>
            <a:ext cx="1905000" cy="5966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b="1" baseline="0" dirty="0"/>
              <a:t>If you need to download a </a:t>
            </a:r>
            <a:br>
              <a:rPr lang="en-US" sz="900" b="1" baseline="0" dirty="0"/>
            </a:br>
            <a:r>
              <a:rPr lang="en-US" sz="900" b="1" baseline="0" dirty="0"/>
              <a:t>PDF printer look for one at </a:t>
            </a:r>
            <a:r>
              <a:rPr lang="en-US" sz="900" b="1" baseline="0" dirty="0">
                <a:hlinkClick r:id="rId5"/>
              </a:rPr>
              <a:t>https://download.cnet.com</a:t>
            </a:r>
            <a:endParaRPr lang="en-US" sz="900" b="1" baseline="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A3202-62EE-4B9B-89E4-133EDF090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568" y="814754"/>
            <a:ext cx="2138800" cy="260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8437B-03FF-4EF1-A129-99A61922C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800101"/>
            <a:ext cx="2770257" cy="2592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C0CB4B-37B6-49FB-8331-57B7556338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400" y="5062681"/>
            <a:ext cx="2008385" cy="13046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46A4FC-C60D-4620-A362-BF3AB41DC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2538" y="2897259"/>
            <a:ext cx="2901584" cy="2621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F3FF77F7-3469-4EA2-9033-B033A3DDF81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29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>
                <a:solidFill>
                  <a:srgbClr val="FF0000"/>
                </a:solidFill>
              </a:rPr>
              <a:t>Scavenger Hunt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Sheets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New sheet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Add Views</a:t>
            </a: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Plotting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11x17 paper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MIRO posting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PDF to Blackboard</a:t>
            </a:r>
          </a:p>
        </p:txBody>
      </p:sp>
    </p:spTree>
    <p:extLst>
      <p:ext uri="{BB962C8B-B14F-4D97-AF65-F5344CB8AC3E}">
        <p14:creationId xmlns:p14="http://schemas.microsoft.com/office/powerpoint/2010/main" val="295823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71BE5-DF2A-4698-9E40-5F9BF7A1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17" y="2921794"/>
            <a:ext cx="2874426" cy="2596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post to Blackboard- Plot as one PDF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728547" y="800101"/>
            <a:ext cx="2362200" cy="1752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Print / </a:t>
            </a:r>
            <a:r>
              <a:rPr lang="en-US" sz="1200" b="1" baseline="0" dirty="0"/>
              <a:t>Select</a:t>
            </a:r>
            <a:r>
              <a:rPr lang="en-US" sz="1200" b="1" dirty="0"/>
              <a:t> a PDF Printer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Select</a:t>
            </a:r>
            <a:r>
              <a:rPr lang="en-US" sz="1200" b="1" dirty="0"/>
              <a:t> </a:t>
            </a:r>
            <a:r>
              <a:rPr lang="en-US" sz="1200" b="1" u="sng" dirty="0"/>
              <a:t>Combine</a:t>
            </a:r>
            <a:r>
              <a:rPr lang="en-US" sz="1200" b="1" dirty="0"/>
              <a:t> to single file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ANSI D (22 x 34) Landscape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/>
              <a:t>Center</a:t>
            </a:r>
            <a:r>
              <a:rPr lang="en-US" sz="1200" b="1" dirty="0"/>
              <a:t> and Scale to 100%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Then print to a single PDF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Make sure the file is named properly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/>
              <a:t>Upload your Revit file and PDF to Blackboard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0C1E-5411-4880-9BF1-BEF5A2B72A2B}"/>
              </a:ext>
            </a:extLst>
          </p:cNvPr>
          <p:cNvSpPr txBox="1">
            <a:spLocks/>
          </p:cNvSpPr>
          <p:nvPr/>
        </p:nvSpPr>
        <p:spPr>
          <a:xfrm>
            <a:off x="7315200" y="114300"/>
            <a:ext cx="1905000" cy="5966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b="1" baseline="0" dirty="0"/>
              <a:t>If you need to download a </a:t>
            </a:r>
            <a:br>
              <a:rPr lang="en-US" sz="900" b="1" baseline="0" dirty="0"/>
            </a:br>
            <a:r>
              <a:rPr lang="en-US" sz="900" b="1" baseline="0" dirty="0"/>
              <a:t>PDF printer look for one at </a:t>
            </a:r>
            <a:r>
              <a:rPr lang="en-US" sz="900" b="1" baseline="0" dirty="0">
                <a:hlinkClick r:id="rId4"/>
              </a:rPr>
              <a:t>https://download.cnet.com</a:t>
            </a:r>
            <a:endParaRPr lang="en-US" sz="900" b="1" baseline="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A3202-62EE-4B9B-89E4-133EDF090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568" y="814754"/>
            <a:ext cx="2138800" cy="260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C0CB4B-37B6-49FB-8331-57B755633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076" y="4407533"/>
            <a:ext cx="1562100" cy="1014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C:\Users\BABALO~1\AppData\Local\Temp\SNAGHTML677e003.PNG">
            <a:extLst>
              <a:ext uri="{FF2B5EF4-FFF2-40B4-BE49-F238E27FC236}">
                <a16:creationId xmlns:a16="http://schemas.microsoft.com/office/drawing/2014/main" id="{88FA8EA9-0BAA-4E26-B2CD-29D1782A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9880" y="2921031"/>
            <a:ext cx="2571734" cy="259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8437B-03FF-4EF1-A129-99A61922C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66" y="703316"/>
            <a:ext cx="2571734" cy="240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8" name="Picture 12" descr="C:\Users\BABALO~1\AppData\Local\Temp\SNAGHTML6829a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3162301"/>
            <a:ext cx="1562100" cy="11572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A1899EF-0B8A-40CB-8F1F-DB6A8B918CC5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29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>
                <a:solidFill>
                  <a:srgbClr val="FF0000"/>
                </a:solidFill>
              </a:rPr>
              <a:t>Scavenger Hunt</a:t>
            </a:r>
            <a:br>
              <a:rPr lang="en-US" sz="1100" b="1" dirty="0">
                <a:solidFill>
                  <a:srgbClr val="FF0000"/>
                </a:solidFill>
              </a:rPr>
            </a:br>
            <a:endParaRPr lang="en-US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Sheets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New sheet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Add Views</a:t>
            </a:r>
          </a:p>
          <a:p>
            <a:pPr marL="117475" indent="-117475">
              <a:lnSpc>
                <a:spcPct val="15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5353"/>
                </a:solidFill>
              </a:rPr>
              <a:t>Plotting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11x17 paper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MIRO posting</a:t>
            </a:r>
          </a:p>
          <a:p>
            <a:pPr marL="173038" lvl="1" indent="-55563">
              <a:lnSpc>
                <a:spcPct val="150000"/>
              </a:lnSpc>
              <a:spcBef>
                <a:spcPts val="0"/>
              </a:spcBef>
            </a:pPr>
            <a:r>
              <a:rPr lang="en-US" sz="700" b="1" dirty="0">
                <a:solidFill>
                  <a:srgbClr val="FF5353"/>
                </a:solidFill>
              </a:rPr>
              <a:t>PDF to Blackboard</a:t>
            </a:r>
          </a:p>
        </p:txBody>
      </p:sp>
    </p:spTree>
    <p:extLst>
      <p:ext uri="{BB962C8B-B14F-4D97-AF65-F5344CB8AC3E}">
        <p14:creationId xmlns:p14="http://schemas.microsoft.com/office/powerpoint/2010/main" val="340274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ADE14-7792-4414-9720-EE673A55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622" y="-27490"/>
            <a:ext cx="10572622" cy="57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7405"/>
      </p:ext>
    </p:extLst>
  </p:cSld>
  <p:clrMapOvr>
    <a:masterClrMapping/>
  </p:clrMapOvr>
</p:sld>
</file>

<file path=ppt/theme/theme1.xml><?xml version="1.0" encoding="utf-8"?>
<a:theme xmlns:a="http://schemas.openxmlformats.org/drawingml/2006/main" name="ARCH 2450 POWERPOINT TEMPLATE">
  <a:themeElements>
    <a:clrScheme name="ARCH 2450">
      <a:dk1>
        <a:srgbClr val="000000"/>
      </a:dk1>
      <a:lt1>
        <a:srgbClr val="FFFFFF"/>
      </a:lt1>
      <a:dk2>
        <a:srgbClr val="9BBB59"/>
      </a:dk2>
      <a:lt2>
        <a:srgbClr val="FFFFFF"/>
      </a:lt2>
      <a:accent1>
        <a:srgbClr val="4F81BD"/>
      </a:accent1>
      <a:accent2>
        <a:srgbClr val="4BACC6"/>
      </a:accent2>
      <a:accent3>
        <a:srgbClr val="9BBB59"/>
      </a:accent3>
      <a:accent4>
        <a:srgbClr val="0000FF"/>
      </a:accent4>
      <a:accent5>
        <a:srgbClr val="B7DDE8"/>
      </a:accent5>
      <a:accent6>
        <a:srgbClr val="F79646"/>
      </a:accent6>
      <a:hlink>
        <a:srgbClr val="7F7F7F"/>
      </a:hlink>
      <a:folHlink>
        <a:srgbClr val="BFBFBF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CH 2450 POWERPOINT TEMPLATE">
  <a:themeElements>
    <a:clrScheme name="ARCH 2450">
      <a:dk1>
        <a:srgbClr val="000000"/>
      </a:dk1>
      <a:lt1>
        <a:srgbClr val="FFFFFF"/>
      </a:lt1>
      <a:dk2>
        <a:srgbClr val="9BBB59"/>
      </a:dk2>
      <a:lt2>
        <a:srgbClr val="FFFFFF"/>
      </a:lt2>
      <a:accent1>
        <a:srgbClr val="4F81BD"/>
      </a:accent1>
      <a:accent2>
        <a:srgbClr val="4BACC6"/>
      </a:accent2>
      <a:accent3>
        <a:srgbClr val="9BBB59"/>
      </a:accent3>
      <a:accent4>
        <a:srgbClr val="0000FF"/>
      </a:accent4>
      <a:accent5>
        <a:srgbClr val="B7DDE8"/>
      </a:accent5>
      <a:accent6>
        <a:srgbClr val="F79646"/>
      </a:accent6>
      <a:hlink>
        <a:srgbClr val="7F7F7F"/>
      </a:hlink>
      <a:folHlink>
        <a:srgbClr val="BFBFBF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35067</TotalTime>
  <Words>439</Words>
  <Application>Microsoft Office PowerPoint</Application>
  <PresentationFormat>On-screen Show (16:10)</PresentationFormat>
  <Paragraphs>84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News Gothic MT</vt:lpstr>
      <vt:lpstr>Wingdings</vt:lpstr>
      <vt:lpstr>ARCH 2450 POWERPOINT TEMPLATE</vt:lpstr>
      <vt:lpstr>1_ARCH 2450 POWERPOINT TEMPLATE</vt:lpstr>
      <vt:lpstr>ARCH 2431 Building Technology III Steel Assembly &amp;  Building Information Modeling (BIM) with Revit   Tutorial 1.03 –  Revit Plotting </vt:lpstr>
      <vt:lpstr>Create a New Sheet</vt:lpstr>
      <vt:lpstr>Adding Views to a Sheet</vt:lpstr>
      <vt:lpstr>To Plot to PDF &amp; then to 11 x 17 paper</vt:lpstr>
      <vt:lpstr>To post to MIRO  - Plot as separate PDF’s</vt:lpstr>
      <vt:lpstr>To post to Blackboard- Plot as one PDF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INTRODUCTION TO SUSTAINABILITY</dc:title>
  <dc:creator>Paul King</dc:creator>
  <cp:lastModifiedBy>Paul King</cp:lastModifiedBy>
  <cp:revision>1123</cp:revision>
  <cp:lastPrinted>2020-02-10T17:04:01Z</cp:lastPrinted>
  <dcterms:created xsi:type="dcterms:W3CDTF">2012-09-19T15:54:51Z</dcterms:created>
  <dcterms:modified xsi:type="dcterms:W3CDTF">2021-02-04T18:56:37Z</dcterms:modified>
</cp:coreProperties>
</file>