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7" r:id="rId3"/>
    <p:sldId id="257" r:id="rId4"/>
    <p:sldId id="258" r:id="rId5"/>
    <p:sldId id="259" r:id="rId6"/>
    <p:sldId id="270" r:id="rId7"/>
    <p:sldId id="260" r:id="rId8"/>
    <p:sldId id="272" r:id="rId9"/>
    <p:sldId id="273" r:id="rId10"/>
    <p:sldId id="274" r:id="rId11"/>
    <p:sldId id="275" r:id="rId12"/>
    <p:sldId id="276" r:id="rId13"/>
    <p:sldId id="268" r:id="rId14"/>
    <p:sldId id="262" r:id="rId15"/>
    <p:sldId id="263" r:id="rId16"/>
    <p:sldId id="264" r:id="rId17"/>
    <p:sldId id="271" r:id="rId18"/>
    <p:sldId id="269" r:id="rId19"/>
    <p:sldId id="277" r:id="rId20"/>
    <p:sldId id="278"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autoAdjust="0"/>
  </p:normalViewPr>
  <p:slideViewPr>
    <p:cSldViewPr>
      <p:cViewPr varScale="1">
        <p:scale>
          <a:sx n="116" d="100"/>
          <a:sy n="116" d="100"/>
        </p:scale>
        <p:origin x="336" y="108"/>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5/24/2018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5/24/2018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5/24/2018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5/24/2018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5/24/2018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5/24/2018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5/24/2018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5/24/2018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5/24/2018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5/24/2018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5/24/2018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5/24/2018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1.emf"/><Relationship Id="rId5" Type="http://schemas.openxmlformats.org/officeDocument/2006/relationships/oleObject" Target="../embeddings/oleObject11.bin"/><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glertinc.com/images/stories/wallpanels/IMP_Related/Englert_Combined_IMP_Installation_Guide.pdf" TargetMode="External"/><Relationship Id="rId2" Type="http://schemas.openxmlformats.org/officeDocument/2006/relationships/hyperlink" Target="http://www.dri-design.com/products/anodized-aluminum/#sizes" TargetMode="External"/><Relationship Id="rId1" Type="http://schemas.openxmlformats.org/officeDocument/2006/relationships/slideLayout" Target="../slideLayouts/slideLayout4.xml"/><Relationship Id="rId6" Type="http://schemas.openxmlformats.org/officeDocument/2006/relationships/hyperlink" Target="http://www.usgdesignstudio.com/" TargetMode="External"/><Relationship Id="rId5" Type="http://schemas.openxmlformats.org/officeDocument/2006/relationships/hyperlink" Target="http://www.mbci.com/products/wall-products/" TargetMode="External"/><Relationship Id="rId4" Type="http://schemas.openxmlformats.org/officeDocument/2006/relationships/hyperlink" Target="http://www.monarchmetal.com/products/easy-panel-system-wide-channel/"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AHASAN HAQUE</a:t>
            </a:r>
            <a:endParaRPr lang="en-US" dirty="0"/>
          </a:p>
        </p:txBody>
      </p:sp>
      <p:sp>
        <p:nvSpPr>
          <p:cNvPr id="3" name="Subtitle 2"/>
          <p:cNvSpPr>
            <a:spLocks noGrp="1"/>
          </p:cNvSpPr>
          <p:nvPr>
            <p:ph type="subTitle" idx="1"/>
          </p:nvPr>
        </p:nvSpPr>
        <p:spPr/>
        <p:txBody>
          <a:bodyPr numCol="2"/>
          <a:lstStyle/>
          <a:p>
            <a:pPr algn="ctr"/>
            <a:r>
              <a:rPr lang="en-US" dirty="0" smtClean="0"/>
              <a:t>HONEYCOM STONE PANEL ALUMINUM PANEL</a:t>
            </a:r>
            <a:endParaRPr lang="en-US"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9274"/>
          </a:xfrm>
        </p:spPr>
        <p:txBody>
          <a:bodyPr>
            <a:normAutofit/>
          </a:bodyPr>
          <a:lstStyle/>
          <a:p>
            <a:pPr algn="ctr"/>
            <a:r>
              <a:rPr lang="en-US" sz="2800" dirty="0" smtClean="0">
                <a:latin typeface="Arial" panose="020B0604020202020204" pitchFamily="34" charset="0"/>
                <a:cs typeface="Arial" panose="020B0604020202020204" pitchFamily="34" charset="0"/>
              </a:rPr>
              <a:t>INSTALLATION</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990600"/>
            <a:ext cx="10515600" cy="5186363"/>
          </a:xfrm>
        </p:spPr>
        <p:txBody>
          <a:bodyPr numCol="2"/>
          <a:lstStyle/>
          <a:p>
            <a:pPr marL="0" indent="0">
              <a:buNone/>
            </a:pPr>
            <a:r>
              <a:rPr lang="en-US" dirty="0"/>
              <a:t>Interlocking Channel </a:t>
            </a:r>
            <a:r>
              <a:rPr lang="en-US" dirty="0" smtClean="0"/>
              <a:t>System</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Joint </a:t>
            </a:r>
            <a:r>
              <a:rPr lang="en-US" dirty="0"/>
              <a:t>Interlocking Channel </a:t>
            </a:r>
            <a:r>
              <a:rPr lang="en-US" dirty="0" smtClean="0"/>
              <a:t>System</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a:t>Anchor </a:t>
            </a:r>
            <a:r>
              <a:rPr lang="en-US" dirty="0" smtClean="0"/>
              <a:t>Plate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Adhesive </a:t>
            </a:r>
            <a:r>
              <a:rPr lang="en-US" dirty="0" smtClean="0"/>
              <a:t>Attachment</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06161"/>
            <a:ext cx="1817351" cy="2099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35" y="3810000"/>
            <a:ext cx="1447800" cy="2686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424" y="1406161"/>
            <a:ext cx="1905000" cy="2114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4256" y="3810000"/>
            <a:ext cx="1800544" cy="2637797"/>
          </a:xfrm>
          <a:prstGeom prst="rect">
            <a:avLst/>
          </a:prstGeom>
        </p:spPr>
      </p:pic>
    </p:spTree>
    <p:extLst>
      <p:ext uri="{BB962C8B-B14F-4D97-AF65-F5344CB8AC3E}">
        <p14:creationId xmlns:p14="http://schemas.microsoft.com/office/powerpoint/2010/main" val="45262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
            <a:ext cx="4953000" cy="35341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
            <a:ext cx="4890467" cy="35341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534124"/>
            <a:ext cx="4953000" cy="33188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3534124"/>
            <a:ext cx="4890467" cy="3323876"/>
          </a:xfrm>
          <a:prstGeom prst="rect">
            <a:avLst/>
          </a:prstGeom>
        </p:spPr>
      </p:pic>
    </p:spTree>
    <p:extLst>
      <p:ext uri="{BB962C8B-B14F-4D97-AF65-F5344CB8AC3E}">
        <p14:creationId xmlns:p14="http://schemas.microsoft.com/office/powerpoint/2010/main" val="367571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0"/>
            <a:ext cx="5058032" cy="366015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0"/>
            <a:ext cx="5105399" cy="367947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648968"/>
            <a:ext cx="5058032" cy="3209032"/>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4193770250"/>
              </p:ext>
            </p:extLst>
          </p:nvPr>
        </p:nvGraphicFramePr>
        <p:xfrm>
          <a:off x="6477000" y="3679477"/>
          <a:ext cx="5105399" cy="3178523"/>
        </p:xfrm>
        <a:graphic>
          <a:graphicData uri="http://schemas.openxmlformats.org/presentationml/2006/ole">
            <mc:AlternateContent xmlns:mc="http://schemas.openxmlformats.org/markup-compatibility/2006">
              <mc:Choice xmlns:v="urn:schemas-microsoft-com:vml" Requires="v">
                <p:oleObj spid="_x0000_s9219" name="Acrobat Document" r:id="rId6" imgW="7543441" imgH="5829039" progId="AcroExch.Document.7">
                  <p:embed/>
                </p:oleObj>
              </mc:Choice>
              <mc:Fallback>
                <p:oleObj name="Acrobat Document" r:id="rId6" imgW="7543441" imgH="5829039" progId="AcroExch.Document.7">
                  <p:embed/>
                  <p:pic>
                    <p:nvPicPr>
                      <p:cNvPr id="0" name=""/>
                      <p:cNvPicPr/>
                      <p:nvPr/>
                    </p:nvPicPr>
                    <p:blipFill>
                      <a:blip r:embed="rId7"/>
                      <a:stretch>
                        <a:fillRect/>
                      </a:stretch>
                    </p:blipFill>
                    <p:spPr>
                      <a:xfrm>
                        <a:off x="6477000" y="3679477"/>
                        <a:ext cx="5105399" cy="3178523"/>
                      </a:xfrm>
                      <a:prstGeom prst="rect">
                        <a:avLst/>
                      </a:prstGeom>
                    </p:spPr>
                  </p:pic>
                </p:oleObj>
              </mc:Fallback>
            </mc:AlternateContent>
          </a:graphicData>
        </a:graphic>
      </p:graphicFrame>
    </p:spTree>
    <p:extLst>
      <p:ext uri="{BB962C8B-B14F-4D97-AF65-F5344CB8AC3E}">
        <p14:creationId xmlns:p14="http://schemas.microsoft.com/office/powerpoint/2010/main" val="42827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625474"/>
          </a:xfrm>
        </p:spPr>
        <p:txBody>
          <a:bodyPr/>
          <a:lstStyle/>
          <a:p>
            <a:pPr algn="ctr"/>
            <a:r>
              <a:rPr lang="en-US" dirty="0" smtClean="0">
                <a:latin typeface="Arial" panose="020B0604020202020204" pitchFamily="34" charset="0"/>
                <a:cs typeface="Arial" panose="020B0604020202020204" pitchFamily="34" charset="0"/>
              </a:rPr>
              <a:t>ALUMINUM PANEL</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38150"/>
            <a:ext cx="9753600" cy="5981700"/>
          </a:xfrm>
          <a:prstGeom prst="rect">
            <a:avLst/>
          </a:prstGeom>
        </p:spPr>
      </p:pic>
    </p:spTree>
    <p:extLst>
      <p:ext uri="{BB962C8B-B14F-4D97-AF65-F5344CB8AC3E}">
        <p14:creationId xmlns:p14="http://schemas.microsoft.com/office/powerpoint/2010/main" val="154088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77830318"/>
              </p:ext>
            </p:extLst>
          </p:nvPr>
        </p:nvGraphicFramePr>
        <p:xfrm>
          <a:off x="0" y="1"/>
          <a:ext cx="12192000" cy="6865018"/>
        </p:xfrm>
        <a:graphic>
          <a:graphicData uri="http://schemas.openxmlformats.org/presentationml/2006/ole">
            <mc:AlternateContent xmlns:mc="http://schemas.openxmlformats.org/markup-compatibility/2006">
              <mc:Choice xmlns:v="urn:schemas-microsoft-com:vml" Requires="v">
                <p:oleObj spid="_x0000_s4101" name="Acrobat Document" r:id="rId3" imgW="23317191" imgH="15087505" progId="AcroExch.Document.7">
                  <p:embed/>
                </p:oleObj>
              </mc:Choice>
              <mc:Fallback>
                <p:oleObj name="Acrobat Document" r:id="rId3" imgW="23317191" imgH="15087505" progId="AcroExch.Document.7">
                  <p:embed/>
                  <p:pic>
                    <p:nvPicPr>
                      <p:cNvPr id="0" name=""/>
                      <p:cNvPicPr/>
                      <p:nvPr/>
                    </p:nvPicPr>
                    <p:blipFill>
                      <a:blip r:embed="rId4"/>
                      <a:stretch>
                        <a:fillRect/>
                      </a:stretch>
                    </p:blipFill>
                    <p:spPr>
                      <a:xfrm>
                        <a:off x="0" y="1"/>
                        <a:ext cx="12192000" cy="6865018"/>
                      </a:xfrm>
                      <a:prstGeom prst="rect">
                        <a:avLst/>
                      </a:prstGeom>
                    </p:spPr>
                  </p:pic>
                </p:oleObj>
              </mc:Fallback>
            </mc:AlternateContent>
          </a:graphicData>
        </a:graphic>
      </p:graphicFrame>
    </p:spTree>
    <p:extLst>
      <p:ext uri="{BB962C8B-B14F-4D97-AF65-F5344CB8AC3E}">
        <p14:creationId xmlns:p14="http://schemas.microsoft.com/office/powerpoint/2010/main" val="33870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78100447"/>
              </p:ext>
            </p:extLst>
          </p:nvPr>
        </p:nvGraphicFramePr>
        <p:xfrm>
          <a:off x="0" y="8238"/>
          <a:ext cx="12192000" cy="6860059"/>
        </p:xfrm>
        <a:graphic>
          <a:graphicData uri="http://schemas.openxmlformats.org/presentationml/2006/ole">
            <mc:AlternateContent xmlns:mc="http://schemas.openxmlformats.org/markup-compatibility/2006">
              <mc:Choice xmlns:v="urn:schemas-microsoft-com:vml" Requires="v">
                <p:oleObj spid="_x0000_s5125" name="Acrobat Document" r:id="rId3" imgW="23317191" imgH="15087505" progId="AcroExch.Document.7">
                  <p:embed/>
                </p:oleObj>
              </mc:Choice>
              <mc:Fallback>
                <p:oleObj name="Acrobat Document" r:id="rId3" imgW="23317191" imgH="15087505" progId="AcroExch.Document.7">
                  <p:embed/>
                  <p:pic>
                    <p:nvPicPr>
                      <p:cNvPr id="0" name=""/>
                      <p:cNvPicPr/>
                      <p:nvPr/>
                    </p:nvPicPr>
                    <p:blipFill>
                      <a:blip r:embed="rId4"/>
                      <a:stretch>
                        <a:fillRect/>
                      </a:stretch>
                    </p:blipFill>
                    <p:spPr>
                      <a:xfrm>
                        <a:off x="0" y="8238"/>
                        <a:ext cx="12192000" cy="6860059"/>
                      </a:xfrm>
                      <a:prstGeom prst="rect">
                        <a:avLst/>
                      </a:prstGeom>
                    </p:spPr>
                  </p:pic>
                </p:oleObj>
              </mc:Fallback>
            </mc:AlternateContent>
          </a:graphicData>
        </a:graphic>
      </p:graphicFrame>
    </p:spTree>
    <p:extLst>
      <p:ext uri="{BB962C8B-B14F-4D97-AF65-F5344CB8AC3E}">
        <p14:creationId xmlns:p14="http://schemas.microsoft.com/office/powerpoint/2010/main" val="34405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36296803"/>
              </p:ext>
            </p:extLst>
          </p:nvPr>
        </p:nvGraphicFramePr>
        <p:xfrm>
          <a:off x="0" y="2059"/>
          <a:ext cx="12192000" cy="6855941"/>
        </p:xfrm>
        <a:graphic>
          <a:graphicData uri="http://schemas.openxmlformats.org/presentationml/2006/ole">
            <mc:AlternateContent xmlns:mc="http://schemas.openxmlformats.org/markup-compatibility/2006">
              <mc:Choice xmlns:v="urn:schemas-microsoft-com:vml" Requires="v">
                <p:oleObj spid="_x0000_s6149" name="Acrobat Document" r:id="rId3" imgW="23317191" imgH="15087505" progId="AcroExch.Document.7">
                  <p:embed/>
                </p:oleObj>
              </mc:Choice>
              <mc:Fallback>
                <p:oleObj name="Acrobat Document" r:id="rId3" imgW="23317191" imgH="15087505" progId="AcroExch.Document.7">
                  <p:embed/>
                  <p:pic>
                    <p:nvPicPr>
                      <p:cNvPr id="0" name=""/>
                      <p:cNvPicPr/>
                      <p:nvPr/>
                    </p:nvPicPr>
                    <p:blipFill>
                      <a:blip r:embed="rId4"/>
                      <a:stretch>
                        <a:fillRect/>
                      </a:stretch>
                    </p:blipFill>
                    <p:spPr>
                      <a:xfrm>
                        <a:off x="0" y="2059"/>
                        <a:ext cx="12192000" cy="6855941"/>
                      </a:xfrm>
                      <a:prstGeom prst="rect">
                        <a:avLst/>
                      </a:prstGeom>
                    </p:spPr>
                  </p:pic>
                </p:oleObj>
              </mc:Fallback>
            </mc:AlternateContent>
          </a:graphicData>
        </a:graphic>
      </p:graphicFrame>
    </p:spTree>
    <p:extLst>
      <p:ext uri="{BB962C8B-B14F-4D97-AF65-F5344CB8AC3E}">
        <p14:creationId xmlns:p14="http://schemas.microsoft.com/office/powerpoint/2010/main" val="41294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33009164"/>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8196" name="Acrobat Document" r:id="rId3" imgW="23317191" imgH="15087505" progId="AcroExch.Document.7">
                  <p:embed/>
                </p:oleObj>
              </mc:Choice>
              <mc:Fallback>
                <p:oleObj name="Acrobat Document" r:id="rId3" imgW="23317191" imgH="15087505" progId="AcroExch.Document.7">
                  <p:embed/>
                  <p:pic>
                    <p:nvPicPr>
                      <p:cNvPr id="0" name=""/>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425282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838200" y="701674"/>
            <a:ext cx="5029200" cy="5475289"/>
          </a:xfrm>
        </p:spPr>
        <p:txBody>
          <a:bodyPr>
            <a:normAutofit fontScale="85000" lnSpcReduction="20000"/>
          </a:bodyPr>
          <a:lstStyle/>
          <a:p>
            <a:pPr marL="0" indent="0">
              <a:buNone/>
            </a:pPr>
            <a:r>
              <a:rPr lang="en-US" b="1" dirty="0">
                <a:latin typeface="Arial" panose="020B0604020202020204" pitchFamily="34" charset="0"/>
                <a:cs typeface="Arial" panose="020B0604020202020204" pitchFamily="34" charset="0"/>
              </a:rPr>
              <a:t>Panel Sizes</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    System Depth:</a:t>
            </a:r>
          </a:p>
          <a:p>
            <a:pPr marL="0" indent="0">
              <a:buNone/>
            </a:pPr>
            <a:r>
              <a:rPr lang="en-US"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 1/4” nominal</a:t>
            </a:r>
          </a:p>
          <a:p>
            <a:pPr marL="0" indent="0">
              <a:buNone/>
            </a:pPr>
            <a:r>
              <a:rPr lang="en-US" b="1" dirty="0">
                <a:latin typeface="Arial" panose="020B0604020202020204" pitchFamily="34" charset="0"/>
                <a:cs typeface="Arial" panose="020B0604020202020204" pitchFamily="34" charset="0"/>
              </a:rPr>
              <a:t>    Material:</a:t>
            </a:r>
          </a:p>
          <a:p>
            <a:pPr marL="0" indent="0">
              <a:buNone/>
            </a:pPr>
            <a:r>
              <a:rPr lang="en-US"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Aluminum</a:t>
            </a:r>
          </a:p>
          <a:p>
            <a:pPr marL="0" indent="0">
              <a:buNone/>
            </a:pPr>
            <a:r>
              <a:rPr lang="en-US" b="1" dirty="0">
                <a:latin typeface="Arial" panose="020B0604020202020204" pitchFamily="34" charset="0"/>
                <a:cs typeface="Arial" panose="020B0604020202020204" pitchFamily="34" charset="0"/>
              </a:rPr>
              <a:t>    Material Thickness:</a:t>
            </a:r>
          </a:p>
          <a:p>
            <a:pPr marL="0" indent="0">
              <a:buNone/>
            </a:pPr>
            <a:r>
              <a:rPr lang="en-US"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.080" standard (other gauges available)</a:t>
            </a:r>
          </a:p>
          <a:p>
            <a:pPr marL="0" indent="0">
              <a:buNone/>
            </a:pPr>
            <a:r>
              <a:rPr lang="en-US" b="1" dirty="0">
                <a:latin typeface="Arial" panose="020B0604020202020204" pitchFamily="34" charset="0"/>
                <a:cs typeface="Arial" panose="020B0604020202020204" pitchFamily="34" charset="0"/>
              </a:rPr>
              <a:t>    Panel Joints:</a:t>
            </a:r>
          </a:p>
          <a:p>
            <a:pPr marL="0" indent="0">
              <a:buNone/>
            </a:pPr>
            <a:r>
              <a:rPr lang="en-US"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1/2' nominal standard (1/8' to 1" available)</a:t>
            </a:r>
          </a:p>
          <a:p>
            <a:pPr marL="0" indent="0">
              <a:buNone/>
            </a:pPr>
            <a:r>
              <a:rPr lang="en-US" b="1" dirty="0">
                <a:latin typeface="Arial" panose="020B0604020202020204" pitchFamily="34" charset="0"/>
                <a:cs typeface="Arial" panose="020B0604020202020204" pitchFamily="34" charset="0"/>
              </a:rPr>
              <a:t>    Finish:</a:t>
            </a:r>
          </a:p>
          <a:p>
            <a:pPr marL="0" indent="0">
              <a:buNone/>
            </a:pPr>
            <a:r>
              <a:rPr lang="en-US" b="1"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Clear, Bronze, Champagne and Black Anodized</a:t>
            </a:r>
          </a:p>
          <a:p>
            <a:pPr marL="0" indent="0">
              <a:buNone/>
            </a:pPr>
            <a:r>
              <a:rPr lang="en-US" b="1" dirty="0">
                <a:latin typeface="Arial" panose="020B0604020202020204" pitchFamily="34" charset="0"/>
                <a:cs typeface="Arial" panose="020B0604020202020204" pitchFamily="34" charset="0"/>
              </a:rPr>
              <a:t>    Weight:</a:t>
            </a:r>
          </a:p>
          <a:p>
            <a:pPr marL="0" indent="0">
              <a:buNone/>
            </a:pPr>
            <a:r>
              <a:rPr lang="en-US" b="1"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Less than 2 pounds per square foot</a:t>
            </a:r>
          </a:p>
          <a:p>
            <a:pPr marL="0" indent="0">
              <a:buNone/>
            </a:pPr>
            <a:endParaRPr lang="en-US" b="1" dirty="0">
              <a:latin typeface="Arial" panose="020B0604020202020204" pitchFamily="34" charset="0"/>
              <a:cs typeface="Arial" panose="020B0604020202020204" pitchFamily="34" charset="0"/>
            </a:endParaRPr>
          </a:p>
        </p:txBody>
      </p:sp>
      <p:sp>
        <p:nvSpPr>
          <p:cNvPr id="10" name="Content Placeholder 9"/>
          <p:cNvSpPr>
            <a:spLocks noGrp="1"/>
          </p:cNvSpPr>
          <p:nvPr>
            <p:ph sz="half" idx="2"/>
          </p:nvPr>
        </p:nvSpPr>
        <p:spPr>
          <a:xfrm>
            <a:off x="6324600" y="701674"/>
            <a:ext cx="5029200" cy="5475289"/>
          </a:xfrm>
        </p:spPr>
        <p:txBody>
          <a:bodyPr>
            <a:normAutofit fontScale="85000" lnSpcReduction="20000"/>
          </a:bodyPr>
          <a:lstStyle/>
          <a:p>
            <a:pPr marL="0" indent="0">
              <a:buNone/>
            </a:pPr>
            <a:endParaRPr lang="en-US" b="1" dirty="0" smtClean="0"/>
          </a:p>
          <a:p>
            <a:pPr marL="0" indent="0">
              <a:buNone/>
            </a:pP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143000"/>
            <a:ext cx="6358375" cy="3276600"/>
          </a:xfrm>
          <a:prstGeom prst="rect">
            <a:avLst/>
          </a:prstGeom>
        </p:spPr>
      </p:pic>
    </p:spTree>
    <p:extLst>
      <p:ext uri="{BB962C8B-B14F-4D97-AF65-F5344CB8AC3E}">
        <p14:creationId xmlns:p14="http://schemas.microsoft.com/office/powerpoint/2010/main" val="256363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9274"/>
          </a:xfrm>
        </p:spPr>
        <p:txBody>
          <a:bodyPr>
            <a:normAutofit/>
          </a:bodyPr>
          <a:lstStyle/>
          <a:p>
            <a:pPr algn="ctr"/>
            <a:r>
              <a:rPr lang="en-US" sz="3200" dirty="0" smtClean="0">
                <a:latin typeface="Arial" panose="020B0604020202020204" pitchFamily="34" charset="0"/>
                <a:cs typeface="Arial" panose="020B0604020202020204" pitchFamily="34" charset="0"/>
              </a:rPr>
              <a:t>GENERAL INSTALLATION SEQUENCE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1.Install </a:t>
            </a:r>
            <a:r>
              <a:rPr lang="en-US" dirty="0"/>
              <a:t>and caulk the appropriate </a:t>
            </a:r>
            <a:r>
              <a:rPr lang="en-US" dirty="0" smtClean="0"/>
              <a:t>flashing/trims.</a:t>
            </a:r>
          </a:p>
          <a:p>
            <a:pPr marL="0" indent="0">
              <a:buNone/>
            </a:pPr>
            <a:r>
              <a:rPr lang="en-US" dirty="0" smtClean="0"/>
              <a:t>2.Measure </a:t>
            </a:r>
            <a:r>
              <a:rPr lang="en-US" dirty="0"/>
              <a:t>and cut the first panel</a:t>
            </a:r>
          </a:p>
          <a:p>
            <a:pPr marL="0" indent="0">
              <a:buNone/>
            </a:pPr>
            <a:r>
              <a:rPr lang="en-US" dirty="0" smtClean="0"/>
              <a:t>3.Place </a:t>
            </a:r>
            <a:r>
              <a:rPr lang="en-US" dirty="0"/>
              <a:t>and plumb the first panel</a:t>
            </a:r>
          </a:p>
          <a:p>
            <a:pPr marL="0" indent="0">
              <a:buNone/>
            </a:pPr>
            <a:r>
              <a:rPr lang="en-US" dirty="0" smtClean="0"/>
              <a:t>4.Throug -fasten </a:t>
            </a:r>
            <a:r>
              <a:rPr lang="en-US" dirty="0"/>
              <a:t>the cut edge. </a:t>
            </a:r>
          </a:p>
          <a:p>
            <a:pPr marL="0" indent="0">
              <a:buNone/>
            </a:pPr>
            <a:r>
              <a:rPr lang="en-US" dirty="0" smtClean="0"/>
              <a:t>5.Install </a:t>
            </a:r>
            <a:r>
              <a:rPr lang="en-US" dirty="0"/>
              <a:t>clips and fasteners </a:t>
            </a:r>
            <a:r>
              <a:rPr lang="en-US" dirty="0" smtClean="0"/>
              <a:t>along the </a:t>
            </a:r>
            <a:r>
              <a:rPr lang="en-US" dirty="0"/>
              <a:t>factory </a:t>
            </a:r>
            <a:r>
              <a:rPr lang="en-US" dirty="0" smtClean="0"/>
              <a:t>edge of </a:t>
            </a:r>
            <a:r>
              <a:rPr lang="en-US" dirty="0"/>
              <a:t>the panel at the girt locations</a:t>
            </a:r>
          </a:p>
          <a:p>
            <a:pPr marL="0" indent="0">
              <a:buNone/>
            </a:pPr>
            <a:r>
              <a:rPr lang="en-US" dirty="0" smtClean="0"/>
              <a:t>6. Apply </a:t>
            </a:r>
            <a:r>
              <a:rPr lang="en-US" dirty="0"/>
              <a:t>sealant pigtails.</a:t>
            </a:r>
          </a:p>
          <a:p>
            <a:pPr marL="0" indent="0">
              <a:buNone/>
            </a:pPr>
            <a:r>
              <a:rPr lang="en-US" dirty="0" smtClean="0"/>
              <a:t>7.Field caulk </a:t>
            </a:r>
            <a:r>
              <a:rPr lang="en-US" dirty="0"/>
              <a:t>the second panel.</a:t>
            </a:r>
          </a:p>
          <a:p>
            <a:pPr marL="0" indent="0">
              <a:buNone/>
            </a:pPr>
            <a:r>
              <a:rPr lang="en-US" dirty="0" smtClean="0"/>
              <a:t>8.Place </a:t>
            </a:r>
            <a:r>
              <a:rPr lang="en-US" dirty="0"/>
              <a:t>and engage the second panel.</a:t>
            </a:r>
          </a:p>
          <a:p>
            <a:pPr marL="0" indent="0">
              <a:buNone/>
            </a:pPr>
            <a:r>
              <a:rPr lang="en-US" dirty="0" smtClean="0"/>
              <a:t>9.Install </a:t>
            </a:r>
            <a:r>
              <a:rPr lang="en-US" dirty="0"/>
              <a:t>clips and fasteners along the factory edge of the panel at the girt locations.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1798852"/>
            <a:ext cx="5029200" cy="4036741"/>
          </a:xfrm>
        </p:spPr>
      </p:pic>
    </p:spTree>
    <p:extLst>
      <p:ext uri="{BB962C8B-B14F-4D97-AF65-F5344CB8AC3E}">
        <p14:creationId xmlns:p14="http://schemas.microsoft.com/office/powerpoint/2010/main" val="368478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HONEYCOMB STONE PANEL</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752600"/>
            <a:ext cx="7112000" cy="4343400"/>
          </a:xfrm>
          <a:prstGeom prst="rect">
            <a:avLst/>
          </a:prstGeom>
        </p:spPr>
      </p:pic>
    </p:spTree>
    <p:extLst>
      <p:ext uri="{BB962C8B-B14F-4D97-AF65-F5344CB8AC3E}">
        <p14:creationId xmlns:p14="http://schemas.microsoft.com/office/powerpoint/2010/main" val="286261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9596" y="609600"/>
            <a:ext cx="4866407" cy="5567363"/>
          </a:xfrm>
        </p:spPr>
      </p:pic>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5996" y="609600"/>
            <a:ext cx="4866407" cy="5567363"/>
          </a:xfrm>
        </p:spPr>
      </p:pic>
    </p:spTree>
    <p:extLst>
      <p:ext uri="{BB962C8B-B14F-4D97-AF65-F5344CB8AC3E}">
        <p14:creationId xmlns:p14="http://schemas.microsoft.com/office/powerpoint/2010/main" val="304733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762000"/>
            <a:ext cx="5029200" cy="5414963"/>
          </a:xfrm>
        </p:spPr>
        <p:txBody>
          <a:bodyPr/>
          <a:lstStyle/>
          <a:p>
            <a:endParaRPr lang="en-US" dirty="0"/>
          </a:p>
        </p:txBody>
      </p:sp>
      <p:sp>
        <p:nvSpPr>
          <p:cNvPr id="4" name="Content Placeholder 3"/>
          <p:cNvSpPr>
            <a:spLocks noGrp="1"/>
          </p:cNvSpPr>
          <p:nvPr>
            <p:ph sz="half" idx="2"/>
          </p:nvPr>
        </p:nvSpPr>
        <p:spPr>
          <a:xfrm>
            <a:off x="6324600" y="762000"/>
            <a:ext cx="5029200" cy="5414963"/>
          </a:xfrm>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6422981"/>
              </p:ext>
            </p:extLst>
          </p:nvPr>
        </p:nvGraphicFramePr>
        <p:xfrm>
          <a:off x="762000" y="727933"/>
          <a:ext cx="5105400" cy="5418138"/>
        </p:xfrm>
        <a:graphic>
          <a:graphicData uri="http://schemas.openxmlformats.org/presentationml/2006/ole">
            <mc:AlternateContent xmlns:mc="http://schemas.openxmlformats.org/markup-compatibility/2006">
              <mc:Choice xmlns:v="urn:schemas-microsoft-com:vml" Requires="v">
                <p:oleObj spid="_x0000_s10244" name="Acrobat Document" r:id="rId3" imgW="5829298" imgH="7543753" progId="AcroExch.Document.7">
                  <p:embed/>
                </p:oleObj>
              </mc:Choice>
              <mc:Fallback>
                <p:oleObj name="Acrobat Document" r:id="rId3" imgW="5829298" imgH="7543753" progId="AcroExch.Document.7">
                  <p:embed/>
                  <p:pic>
                    <p:nvPicPr>
                      <p:cNvPr id="0" name=""/>
                      <p:cNvPicPr/>
                      <p:nvPr/>
                    </p:nvPicPr>
                    <p:blipFill>
                      <a:blip r:embed="rId4"/>
                      <a:stretch>
                        <a:fillRect/>
                      </a:stretch>
                    </p:blipFill>
                    <p:spPr>
                      <a:xfrm>
                        <a:off x="762000" y="727933"/>
                        <a:ext cx="5105400" cy="54181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03394167"/>
              </p:ext>
            </p:extLst>
          </p:nvPr>
        </p:nvGraphicFramePr>
        <p:xfrm>
          <a:off x="6326659" y="734111"/>
          <a:ext cx="5027141" cy="5418137"/>
        </p:xfrm>
        <a:graphic>
          <a:graphicData uri="http://schemas.openxmlformats.org/presentationml/2006/ole">
            <mc:AlternateContent xmlns:mc="http://schemas.openxmlformats.org/markup-compatibility/2006">
              <mc:Choice xmlns:v="urn:schemas-microsoft-com:vml" Requires="v">
                <p:oleObj spid="_x0000_s10245" name="Acrobat Document" r:id="rId5" imgW="5829298" imgH="7543753" progId="AcroExch.Document.7">
                  <p:embed/>
                </p:oleObj>
              </mc:Choice>
              <mc:Fallback>
                <p:oleObj name="Acrobat Document" r:id="rId5" imgW="5829298" imgH="7543753" progId="AcroExch.Document.7">
                  <p:embed/>
                  <p:pic>
                    <p:nvPicPr>
                      <p:cNvPr id="0" name=""/>
                      <p:cNvPicPr/>
                      <p:nvPr/>
                    </p:nvPicPr>
                    <p:blipFill>
                      <a:blip r:embed="rId6"/>
                      <a:stretch>
                        <a:fillRect/>
                      </a:stretch>
                    </p:blipFill>
                    <p:spPr>
                      <a:xfrm>
                        <a:off x="6326659" y="734111"/>
                        <a:ext cx="5027141" cy="5418137"/>
                      </a:xfrm>
                      <a:prstGeom prst="rect">
                        <a:avLst/>
                      </a:prstGeom>
                    </p:spPr>
                  </p:pic>
                </p:oleObj>
              </mc:Fallback>
            </mc:AlternateContent>
          </a:graphicData>
        </a:graphic>
      </p:graphicFrame>
    </p:spTree>
    <p:extLst>
      <p:ext uri="{BB962C8B-B14F-4D97-AF65-F5344CB8AC3E}">
        <p14:creationId xmlns:p14="http://schemas.microsoft.com/office/powerpoint/2010/main" val="14621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1676400"/>
            <a:ext cx="5029200" cy="3200400"/>
          </a:xfrm>
        </p:spPr>
        <p:txBody>
          <a:bodyPr/>
          <a:lstStyle/>
          <a:p>
            <a:pPr marL="0" indent="0">
              <a:buNone/>
            </a:pPr>
            <a:r>
              <a:rPr lang="en-US" dirty="0"/>
              <a:t>Pros</a:t>
            </a:r>
            <a:r>
              <a:rPr lang="en-US" dirty="0" smtClean="0"/>
              <a:t>:</a:t>
            </a:r>
          </a:p>
          <a:p>
            <a:r>
              <a:rPr lang="en-US" dirty="0"/>
              <a:t>One of the Most Eco-Friendly </a:t>
            </a:r>
            <a:r>
              <a:rPr lang="en-US" dirty="0" smtClean="0"/>
              <a:t>Materials</a:t>
            </a:r>
          </a:p>
          <a:p>
            <a:r>
              <a:rPr lang="en-US" dirty="0"/>
              <a:t>Excellent Durability and Overall </a:t>
            </a:r>
            <a:r>
              <a:rPr lang="en-US" dirty="0" smtClean="0"/>
              <a:t>Value</a:t>
            </a:r>
          </a:p>
          <a:p>
            <a:r>
              <a:rPr lang="en-US" dirty="0"/>
              <a:t>Ideal for Majority of North American </a:t>
            </a:r>
            <a:r>
              <a:rPr lang="en-US" dirty="0" smtClean="0"/>
              <a:t>Regions</a:t>
            </a:r>
          </a:p>
          <a:p>
            <a:r>
              <a:rPr lang="en-US" dirty="0"/>
              <a:t>Can Be Easily Insulated for Improved Temperature- and </a:t>
            </a:r>
            <a:r>
              <a:rPr lang="en-US" dirty="0" smtClean="0"/>
              <a:t>Sound-Resistance</a:t>
            </a:r>
          </a:p>
          <a:p>
            <a:endParaRPr lang="en-US" dirty="0"/>
          </a:p>
        </p:txBody>
      </p:sp>
      <p:sp>
        <p:nvSpPr>
          <p:cNvPr id="4" name="Content Placeholder 3"/>
          <p:cNvSpPr>
            <a:spLocks noGrp="1"/>
          </p:cNvSpPr>
          <p:nvPr>
            <p:ph sz="half" idx="2"/>
          </p:nvPr>
        </p:nvSpPr>
        <p:spPr>
          <a:xfrm>
            <a:off x="6400800" y="2019300"/>
            <a:ext cx="5029200" cy="2514600"/>
          </a:xfrm>
        </p:spPr>
        <p:txBody>
          <a:bodyPr/>
          <a:lstStyle/>
          <a:p>
            <a:pPr marL="0" indent="0">
              <a:buNone/>
            </a:pPr>
            <a:r>
              <a:rPr lang="en-US" dirty="0" smtClean="0"/>
              <a:t>Cons: </a:t>
            </a:r>
          </a:p>
          <a:p>
            <a:r>
              <a:rPr lang="en-US" dirty="0"/>
              <a:t>Homes on the Coast or in Wet </a:t>
            </a:r>
            <a:r>
              <a:rPr lang="en-US" dirty="0" smtClean="0"/>
              <a:t>Climates</a:t>
            </a:r>
          </a:p>
          <a:p>
            <a:r>
              <a:rPr lang="en-US" dirty="0"/>
              <a:t>Homes in Very Hot </a:t>
            </a:r>
            <a:r>
              <a:rPr lang="en-US" dirty="0" smtClean="0"/>
              <a:t>Climates</a:t>
            </a:r>
          </a:p>
          <a:p>
            <a:r>
              <a:rPr lang="en-US" dirty="0"/>
              <a:t>Low Budget is a Primary Concern</a:t>
            </a:r>
          </a:p>
        </p:txBody>
      </p:sp>
    </p:spTree>
    <p:extLst>
      <p:ext uri="{BB962C8B-B14F-4D97-AF65-F5344CB8AC3E}">
        <p14:creationId xmlns:p14="http://schemas.microsoft.com/office/powerpoint/2010/main" val="218698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sz="half" idx="1"/>
          </p:nvPr>
        </p:nvSpPr>
        <p:spPr>
          <a:xfrm>
            <a:off x="838200" y="1825625"/>
            <a:ext cx="9144000" cy="2898775"/>
          </a:xfrm>
        </p:spPr>
        <p:txBody>
          <a:bodyPr/>
          <a:lstStyle/>
          <a:p>
            <a:pPr marL="0" indent="0">
              <a:buNone/>
            </a:pPr>
            <a:r>
              <a:rPr lang="en-US" dirty="0">
                <a:hlinkClick r:id="rId2"/>
              </a:rPr>
              <a:t>http://www.dri-design.com/products/anodized-aluminum/#</a:t>
            </a:r>
            <a:r>
              <a:rPr lang="en-US" dirty="0" smtClean="0">
                <a:hlinkClick r:id="rId2"/>
              </a:rPr>
              <a:t>sizes</a:t>
            </a:r>
            <a:endParaRPr lang="en-US" dirty="0" smtClean="0"/>
          </a:p>
          <a:p>
            <a:pPr marL="0" indent="0">
              <a:buNone/>
            </a:pPr>
            <a:r>
              <a:rPr lang="en-US" dirty="0">
                <a:hlinkClick r:id="rId3"/>
              </a:rPr>
              <a:t>https://</a:t>
            </a:r>
            <a:r>
              <a:rPr lang="en-US" dirty="0" smtClean="0">
                <a:hlinkClick r:id="rId3"/>
              </a:rPr>
              <a:t>www.englertinc.com/images/stories/wallpanels/IMP_Related/Englert_Combined_IMP_Installation_Guide.pdf</a:t>
            </a:r>
            <a:endParaRPr lang="en-US" dirty="0" smtClean="0"/>
          </a:p>
          <a:p>
            <a:pPr marL="0" indent="0">
              <a:buNone/>
            </a:pPr>
            <a:r>
              <a:rPr lang="en-US" dirty="0">
                <a:hlinkClick r:id="rId4"/>
              </a:rPr>
              <a:t>http://www.monarchmetal.com/products/easy-panel-system-wide-channel</a:t>
            </a:r>
            <a:r>
              <a:rPr lang="en-US" dirty="0" smtClean="0">
                <a:hlinkClick r:id="rId4"/>
              </a:rPr>
              <a:t>/</a:t>
            </a:r>
            <a:endParaRPr lang="en-US" dirty="0" smtClean="0"/>
          </a:p>
          <a:p>
            <a:pPr marL="0" indent="0">
              <a:buNone/>
            </a:pPr>
            <a:r>
              <a:rPr lang="en-US" dirty="0">
                <a:hlinkClick r:id="rId5"/>
              </a:rPr>
              <a:t>http://www.mbci.com/products/wall-products</a:t>
            </a:r>
            <a:r>
              <a:rPr lang="en-US" dirty="0" smtClean="0">
                <a:hlinkClick r:id="rId5"/>
              </a:rPr>
              <a:t>/</a:t>
            </a:r>
            <a:endParaRPr lang="en-US" dirty="0" smtClean="0"/>
          </a:p>
          <a:p>
            <a:pPr marL="0" indent="0">
              <a:buNone/>
            </a:pPr>
            <a:r>
              <a:rPr lang="en-US" dirty="0">
                <a:hlinkClick r:id="rId6"/>
              </a:rPr>
              <a:t>http://www.usgdesignstudio.com</a:t>
            </a:r>
            <a:r>
              <a:rPr lang="en-US" dirty="0" smtClean="0">
                <a:hlinkClick r:id="rId6"/>
              </a:rPr>
              <a:t>/</a:t>
            </a:r>
            <a:endParaRPr lang="en-US" dirty="0" smtClean="0"/>
          </a:p>
          <a:p>
            <a:pPr marL="0" indent="0">
              <a:buNone/>
            </a:pPr>
            <a:endParaRPr lang="en-US" dirty="0"/>
          </a:p>
        </p:txBody>
      </p:sp>
    </p:spTree>
    <p:extLst>
      <p:ext uri="{BB962C8B-B14F-4D97-AF65-F5344CB8AC3E}">
        <p14:creationId xmlns:p14="http://schemas.microsoft.com/office/powerpoint/2010/main" val="383457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044318951"/>
              </p:ext>
            </p:extLst>
          </p:nvPr>
        </p:nvGraphicFramePr>
        <p:xfrm>
          <a:off x="0" y="0"/>
          <a:ext cx="12192000" cy="6852444"/>
        </p:xfrm>
        <a:graphic>
          <a:graphicData uri="http://schemas.openxmlformats.org/presentationml/2006/ole">
            <mc:AlternateContent xmlns:mc="http://schemas.openxmlformats.org/markup-compatibility/2006">
              <mc:Choice xmlns:v="urn:schemas-microsoft-com:vml" Requires="v">
                <p:oleObj spid="_x0000_s1030" name="Acrobat Document" r:id="rId3" imgW="23317191" imgH="15087505" progId="AcroExch.Document.7">
                  <p:embed/>
                </p:oleObj>
              </mc:Choice>
              <mc:Fallback>
                <p:oleObj name="Acrobat Document" r:id="rId3" imgW="23317191" imgH="15087505" progId="AcroExch.Document.7">
                  <p:embed/>
                  <p:pic>
                    <p:nvPicPr>
                      <p:cNvPr id="0" name=""/>
                      <p:cNvPicPr/>
                      <p:nvPr/>
                    </p:nvPicPr>
                    <p:blipFill>
                      <a:blip r:embed="rId4"/>
                      <a:stretch>
                        <a:fillRect/>
                      </a:stretch>
                    </p:blipFill>
                    <p:spPr>
                      <a:xfrm>
                        <a:off x="0" y="0"/>
                        <a:ext cx="12192000" cy="6852444"/>
                      </a:xfrm>
                      <a:prstGeom prst="rect">
                        <a:avLst/>
                      </a:prstGeom>
                    </p:spPr>
                  </p:pic>
                </p:oleObj>
              </mc:Fallback>
            </mc:AlternateContent>
          </a:graphicData>
        </a:graphic>
      </p:graphicFrame>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639012850"/>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2054" name="Acrobat Document" r:id="rId3" imgW="23317191" imgH="15087505" progId="AcroExch.Document.7">
                  <p:embed/>
                </p:oleObj>
              </mc:Choice>
              <mc:Fallback>
                <p:oleObj name="Acrobat Document" r:id="rId3" imgW="23317191" imgH="15087505" progId="AcroExch.Document.7">
                  <p:embed/>
                  <p:pic>
                    <p:nvPicPr>
                      <p:cNvPr id="0" name=""/>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19004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1296742740"/>
              </p:ext>
            </p:extLst>
          </p:nvPr>
        </p:nvGraphicFramePr>
        <p:xfrm>
          <a:off x="-4120" y="-12357"/>
          <a:ext cx="12196119" cy="6870357"/>
        </p:xfrm>
        <a:graphic>
          <a:graphicData uri="http://schemas.openxmlformats.org/presentationml/2006/ole">
            <mc:AlternateContent xmlns:mc="http://schemas.openxmlformats.org/markup-compatibility/2006">
              <mc:Choice xmlns:v="urn:schemas-microsoft-com:vml" Requires="v">
                <p:oleObj spid="_x0000_s3078" name="Acrobat Document" r:id="rId3" imgW="23317191" imgH="15087505" progId="AcroExch.Document.7">
                  <p:embed/>
                </p:oleObj>
              </mc:Choice>
              <mc:Fallback>
                <p:oleObj name="Acrobat Document" r:id="rId3" imgW="23317191" imgH="15087505" progId="AcroExch.Document.7">
                  <p:embed/>
                  <p:pic>
                    <p:nvPicPr>
                      <p:cNvPr id="0" name=""/>
                      <p:cNvPicPr/>
                      <p:nvPr/>
                    </p:nvPicPr>
                    <p:blipFill>
                      <a:blip r:embed="rId4"/>
                      <a:stretch>
                        <a:fillRect/>
                      </a:stretch>
                    </p:blipFill>
                    <p:spPr>
                      <a:xfrm>
                        <a:off x="-4120" y="-12357"/>
                        <a:ext cx="12196119" cy="6870357"/>
                      </a:xfrm>
                      <a:prstGeom prst="rect">
                        <a:avLst/>
                      </a:prstGeom>
                    </p:spPr>
                  </p:pic>
                </p:oleObj>
              </mc:Fallback>
            </mc:AlternateContent>
          </a:graphicData>
        </a:graphic>
      </p:graphicFrame>
    </p:spTree>
    <p:extLst>
      <p:ext uri="{BB962C8B-B14F-4D97-AF65-F5344CB8AC3E}">
        <p14:creationId xmlns:p14="http://schemas.microsoft.com/office/powerpoint/2010/main" val="118058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679438200"/>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7172" name="Acrobat Document" r:id="rId3" imgW="23317191" imgH="15087505" progId="AcroExch.Document.7">
                  <p:embed/>
                </p:oleObj>
              </mc:Choice>
              <mc:Fallback>
                <p:oleObj name="Acrobat Document" r:id="rId3" imgW="23317191" imgH="15087505" progId="AcroExch.Document.7">
                  <p:embed/>
                  <p:pic>
                    <p:nvPicPr>
                      <p:cNvPr id="0" name=""/>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126583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838200" y="701674"/>
            <a:ext cx="5029200" cy="5475289"/>
          </a:xfrm>
        </p:spPr>
        <p:txBody>
          <a:bodyPr>
            <a:normAutofit/>
          </a:bodyPr>
          <a:lstStyle/>
          <a:p>
            <a:pPr marL="0" indent="0">
              <a:buNone/>
            </a:pPr>
            <a:r>
              <a:rPr lang="en-US" sz="1600" b="1" dirty="0" smtClean="0">
                <a:latin typeface="Arial" panose="020B0604020202020204" pitchFamily="34" charset="0"/>
                <a:cs typeface="Arial" panose="020B0604020202020204" pitchFamily="34" charset="0"/>
              </a:rPr>
              <a:t>HONEYCOMB STONE PANEL</a:t>
            </a:r>
          </a:p>
          <a:p>
            <a:pPr marL="0" indent="0">
              <a:buNone/>
            </a:pPr>
            <a:r>
              <a:rPr lang="en-US" sz="1600" b="1" dirty="0">
                <a:latin typeface="Arial" panose="020B0604020202020204" pitchFamily="34" charset="0"/>
                <a:cs typeface="Arial" panose="020B0604020202020204" pitchFamily="34" charset="0"/>
              </a:rPr>
              <a:t>Typically 5 layers: Skin, adhesive, honeycomb core, adhesive, skin. Materials with high tensile and compression strength are best suited to being skins, i.e. aluminum, steel, fiberglass. Adhesive varies widely by application: high strength, high temp, low temp, </a:t>
            </a:r>
            <a:r>
              <a:rPr lang="en-US" sz="1600" b="1" dirty="0" smtClean="0">
                <a:latin typeface="Arial" panose="020B0604020202020204" pitchFamily="34" charset="0"/>
                <a:cs typeface="Arial" panose="020B0604020202020204" pitchFamily="34" charset="0"/>
              </a:rPr>
              <a:t>etc.</a:t>
            </a:r>
          </a:p>
          <a:p>
            <a:pPr marL="0" indent="0">
              <a:buNone/>
            </a:pPr>
            <a:r>
              <a:rPr lang="en-US" sz="1600" b="1" dirty="0" smtClean="0">
                <a:latin typeface="Arial" panose="020B0604020202020204" pitchFamily="34" charset="0"/>
                <a:cs typeface="Arial" panose="020B0604020202020204" pitchFamily="34" charset="0"/>
              </a:rPr>
              <a:t>Honeycomb </a:t>
            </a:r>
            <a:r>
              <a:rPr lang="en-US" sz="1600" b="1" dirty="0">
                <a:latin typeface="Arial" panose="020B0604020202020204" pitchFamily="34" charset="0"/>
                <a:cs typeface="Arial" panose="020B0604020202020204" pitchFamily="34" charset="0"/>
              </a:rPr>
              <a:t>Core: A variety of </a:t>
            </a:r>
            <a:r>
              <a:rPr lang="en-US" sz="1600" b="1" dirty="0" smtClean="0">
                <a:latin typeface="Arial" panose="020B0604020202020204" pitchFamily="34" charset="0"/>
                <a:cs typeface="Arial" panose="020B0604020202020204" pitchFamily="34" charset="0"/>
              </a:rPr>
              <a:t>honeycomb </a:t>
            </a:r>
            <a:r>
              <a:rPr lang="en-US" sz="1600" b="1" dirty="0">
                <a:latin typeface="Arial" panose="020B0604020202020204" pitchFamily="34" charset="0"/>
                <a:cs typeface="Arial" panose="020B0604020202020204" pitchFamily="34" charset="0"/>
              </a:rPr>
              <a:t>cores are available per design requirements.</a:t>
            </a:r>
            <a:endParaRPr lang="en-US" sz="1600" b="1" dirty="0" smtClean="0">
              <a:latin typeface="Arial" panose="020B0604020202020204" pitchFamily="34" charset="0"/>
              <a:cs typeface="Arial" panose="020B0604020202020204" pitchFamily="34" charset="0"/>
            </a:endParaRPr>
          </a:p>
          <a:p>
            <a:endParaRPr lang="en-US" b="1" dirty="0"/>
          </a:p>
        </p:txBody>
      </p:sp>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0" y="3424619"/>
            <a:ext cx="5029200" cy="2752344"/>
          </a:xfr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701674"/>
            <a:ext cx="4381500" cy="4819650"/>
          </a:xfrm>
          <a:prstGeom prst="rect">
            <a:avLst/>
          </a:prstGeom>
        </p:spPr>
      </p:pic>
    </p:spTree>
    <p:extLst>
      <p:ext uri="{BB962C8B-B14F-4D97-AF65-F5344CB8AC3E}">
        <p14:creationId xmlns:p14="http://schemas.microsoft.com/office/powerpoint/2010/main" val="24260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625474"/>
          </a:xfrm>
        </p:spPr>
        <p:txBody>
          <a:bodyPr/>
          <a:lstStyle/>
          <a:p>
            <a:pPr algn="ctr"/>
            <a:r>
              <a:rPr lang="en-US" b="1" dirty="0"/>
              <a:t>Typical Panel </a:t>
            </a:r>
            <a:r>
              <a:rPr lang="en-US" b="1" dirty="0" smtClean="0"/>
              <a:t>Options</a:t>
            </a:r>
            <a:endParaRPr lang="en-US" dirty="0"/>
          </a:p>
        </p:txBody>
      </p:sp>
      <p:sp>
        <p:nvSpPr>
          <p:cNvPr id="5" name="Content Placeholder 9"/>
          <p:cNvSpPr>
            <a:spLocks noGrp="1"/>
          </p:cNvSpPr>
          <p:nvPr>
            <p:ph idx="1"/>
          </p:nvPr>
        </p:nvSpPr>
        <p:spPr>
          <a:xfrm>
            <a:off x="838200" y="1143000"/>
            <a:ext cx="10515600" cy="5033963"/>
          </a:xfrm>
        </p:spPr>
        <p:txBody>
          <a:bodyPr numCol="3">
            <a:noAutofit/>
          </a:bodyPr>
          <a:lstStyle/>
          <a:p>
            <a:pPr marL="0" indent="0">
              <a:buNone/>
            </a:pPr>
            <a:r>
              <a:rPr lang="en-US" sz="1200" b="1" dirty="0" smtClean="0">
                <a:latin typeface="Arial" panose="020B0604020202020204" pitchFamily="34" charset="0"/>
                <a:cs typeface="Arial" panose="020B0604020202020204" pitchFamily="34" charset="0"/>
              </a:rPr>
              <a:t>Skin </a:t>
            </a:r>
            <a:r>
              <a:rPr lang="en-US" sz="1200" b="1" dirty="0">
                <a:latin typeface="Arial" panose="020B0604020202020204" pitchFamily="34" charset="0"/>
                <a:cs typeface="Arial" panose="020B0604020202020204" pitchFamily="34" charset="0"/>
              </a:rPr>
              <a:t>Materials:</a:t>
            </a:r>
          </a:p>
          <a:p>
            <a:pPr marL="0" indent="0">
              <a:buNone/>
            </a:pPr>
            <a:r>
              <a:rPr lang="en-US" sz="1200" b="1" dirty="0">
                <a:latin typeface="Arial" panose="020B0604020202020204" pitchFamily="34" charset="0"/>
                <a:cs typeface="Arial" panose="020B0604020202020204" pitchFamily="34" charset="0"/>
              </a:rPr>
              <a:t>• Aluminum</a:t>
            </a:r>
          </a:p>
          <a:p>
            <a:pPr marL="0" indent="0">
              <a:buNone/>
            </a:pPr>
            <a:r>
              <a:rPr lang="en-US" sz="1200" b="1" dirty="0">
                <a:latin typeface="Arial" panose="020B0604020202020204" pitchFamily="34" charset="0"/>
                <a:cs typeface="Arial" panose="020B0604020202020204" pitchFamily="34" charset="0"/>
              </a:rPr>
              <a:t>• Stainless Steel</a:t>
            </a:r>
          </a:p>
          <a:p>
            <a:pPr marL="0" indent="0">
              <a:buNone/>
            </a:pPr>
            <a:r>
              <a:rPr lang="en-US" sz="1200" b="1" dirty="0">
                <a:latin typeface="Arial" panose="020B0604020202020204" pitchFamily="34" charset="0"/>
                <a:cs typeface="Arial" panose="020B0604020202020204" pitchFamily="34" charset="0"/>
              </a:rPr>
              <a:t>• High Pressure Laminate</a:t>
            </a:r>
          </a:p>
          <a:p>
            <a:pPr marL="0" indent="0">
              <a:buNone/>
            </a:pPr>
            <a:r>
              <a:rPr lang="en-US" sz="1200" b="1" dirty="0">
                <a:latin typeface="Arial" panose="020B0604020202020204" pitchFamily="34" charset="0"/>
                <a:cs typeface="Arial" panose="020B0604020202020204" pitchFamily="34" charset="0"/>
              </a:rPr>
              <a:t>• Glass/Epoxy </a:t>
            </a:r>
            <a:r>
              <a:rPr lang="en-US" sz="1200" b="1" dirty="0" err="1">
                <a:latin typeface="Arial" panose="020B0604020202020204" pitchFamily="34" charset="0"/>
                <a:cs typeface="Arial" panose="020B0604020202020204" pitchFamily="34" charset="0"/>
              </a:rPr>
              <a:t>Prepreg</a:t>
            </a:r>
            <a:endParaRPr lang="en-US" sz="1200"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 G10 Fiberglass</a:t>
            </a:r>
          </a:p>
          <a:p>
            <a:pPr marL="0" indent="0">
              <a:buNone/>
            </a:pPr>
            <a:r>
              <a:rPr lang="en-US" sz="1200" b="1" dirty="0">
                <a:latin typeface="Arial" panose="020B0604020202020204" pitchFamily="34" charset="0"/>
                <a:cs typeface="Arial" panose="020B0604020202020204" pitchFamily="34" charset="0"/>
              </a:rPr>
              <a:t>• For other materials, please contact us.</a:t>
            </a:r>
          </a:p>
          <a:p>
            <a:pPr marL="0" indent="0">
              <a:buNone/>
            </a:pPr>
            <a:r>
              <a:rPr lang="en-US" sz="1200" b="1" dirty="0">
                <a:latin typeface="Arial" panose="020B0604020202020204" pitchFamily="34" charset="0"/>
                <a:cs typeface="Arial" panose="020B0604020202020204" pitchFamily="34" charset="0"/>
              </a:rPr>
              <a:t>Skin Finishes: </a:t>
            </a:r>
          </a:p>
          <a:p>
            <a:pPr marL="0" indent="0">
              <a:buNone/>
            </a:pPr>
            <a:r>
              <a:rPr lang="en-US" sz="1200" b="1" dirty="0">
                <a:latin typeface="Arial" panose="020B0604020202020204" pitchFamily="34" charset="0"/>
                <a:cs typeface="Arial" panose="020B0604020202020204" pitchFamily="34" charset="0"/>
              </a:rPr>
              <a:t>• Clear Epoxy Primer</a:t>
            </a:r>
          </a:p>
          <a:p>
            <a:pPr marL="0" indent="0">
              <a:buNone/>
            </a:pPr>
            <a:r>
              <a:rPr lang="en-US" sz="1200" b="1" dirty="0">
                <a:latin typeface="Arial" panose="020B0604020202020204" pitchFamily="34" charset="0"/>
                <a:cs typeface="Arial" panose="020B0604020202020204" pitchFamily="34" charset="0"/>
              </a:rPr>
              <a:t>• Mill Finish</a:t>
            </a:r>
          </a:p>
          <a:p>
            <a:pPr marL="0" indent="0">
              <a:buNone/>
            </a:pPr>
            <a:r>
              <a:rPr lang="en-US" sz="1200" b="1" dirty="0">
                <a:latin typeface="Arial" panose="020B0604020202020204" pitchFamily="34" charset="0"/>
                <a:cs typeface="Arial" panose="020B0604020202020204" pitchFamily="34" charset="0"/>
              </a:rPr>
              <a:t>• Bond and/or Paint Ready</a:t>
            </a:r>
          </a:p>
          <a:p>
            <a:pPr marL="0" indent="0">
              <a:buNone/>
            </a:pPr>
            <a:r>
              <a:rPr lang="en-US" sz="1200" b="1" dirty="0">
                <a:latin typeface="Arial" panose="020B0604020202020204" pitchFamily="34" charset="0"/>
                <a:cs typeface="Arial" panose="020B0604020202020204" pitchFamily="34" charset="0"/>
              </a:rPr>
              <a:t>• Decorative</a:t>
            </a:r>
          </a:p>
          <a:p>
            <a:pPr marL="0" indent="0">
              <a:buNone/>
            </a:pPr>
            <a:r>
              <a:rPr lang="en-US" sz="1200" b="1" dirty="0">
                <a:latin typeface="Arial" panose="020B0604020202020204" pitchFamily="34" charset="0"/>
                <a:cs typeface="Arial" panose="020B0604020202020204" pitchFamily="34" charset="0"/>
              </a:rPr>
              <a:t>• Powder Coat</a:t>
            </a:r>
          </a:p>
          <a:p>
            <a:pPr marL="0" indent="0">
              <a:buNone/>
            </a:pPr>
            <a:r>
              <a:rPr lang="en-US" sz="1200" b="1" dirty="0">
                <a:latin typeface="Arial" panose="020B0604020202020204" pitchFamily="34" charset="0"/>
                <a:cs typeface="Arial" panose="020B0604020202020204" pitchFamily="34" charset="0"/>
              </a:rPr>
              <a:t>• For other finishes, please contact us.</a:t>
            </a:r>
          </a:p>
          <a:p>
            <a:pPr marL="0" indent="0">
              <a:buNone/>
            </a:pPr>
            <a:r>
              <a:rPr lang="en-US" sz="1200" b="1" dirty="0">
                <a:latin typeface="Arial" panose="020B0604020202020204" pitchFamily="34" charset="0"/>
                <a:cs typeface="Arial" panose="020B0604020202020204" pitchFamily="34" charset="0"/>
              </a:rPr>
              <a:t>Honeycomb Cores: </a:t>
            </a:r>
          </a:p>
          <a:p>
            <a:pPr marL="0" indent="0">
              <a:buNone/>
            </a:pPr>
            <a:r>
              <a:rPr lang="en-US" sz="1200" b="1" dirty="0">
                <a:latin typeface="Arial" panose="020B0604020202020204" pitchFamily="34" charset="0"/>
                <a:cs typeface="Arial" panose="020B0604020202020204" pitchFamily="34" charset="0"/>
              </a:rPr>
              <a:t>• Aluminum (Commercial and Aero/Military Grade)</a:t>
            </a:r>
          </a:p>
          <a:p>
            <a:pPr marL="0" indent="0">
              <a:buNone/>
            </a:pPr>
            <a:r>
              <a:rPr lang="en-US" sz="1200" b="1" dirty="0">
                <a:latin typeface="Arial" panose="020B0604020202020204" pitchFamily="34" charset="0"/>
                <a:cs typeface="Arial" panose="020B0604020202020204" pitchFamily="34" charset="0"/>
              </a:rPr>
              <a:t>• Stainless Steel</a:t>
            </a:r>
          </a:p>
          <a:p>
            <a:pPr marL="0" indent="0">
              <a:buNone/>
            </a:pP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Nomex</a:t>
            </a:r>
            <a:endParaRPr lang="en-US" sz="1200"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 (Commercial and Aero/Military Grade)</a:t>
            </a:r>
          </a:p>
          <a:p>
            <a:pPr marL="0" indent="0">
              <a:buNone/>
            </a:pPr>
            <a:r>
              <a:rPr lang="en-US" sz="1200" b="1" dirty="0">
                <a:latin typeface="Arial" panose="020B0604020202020204" pitchFamily="34" charset="0"/>
                <a:cs typeface="Arial" panose="020B0604020202020204" pitchFamily="34" charset="0"/>
              </a:rPr>
              <a:t>•Kevlar (Aero/Military Grade)</a:t>
            </a:r>
          </a:p>
          <a:p>
            <a:pPr marL="0" indent="0">
              <a:buNone/>
            </a:pPr>
            <a:r>
              <a:rPr lang="en-US" sz="1200" b="1" dirty="0">
                <a:latin typeface="Arial" panose="020B0604020202020204" pitchFamily="34" charset="0"/>
                <a:cs typeface="Arial" panose="020B0604020202020204" pitchFamily="34" charset="0"/>
              </a:rPr>
              <a:t>• Polypropylene</a:t>
            </a:r>
          </a:p>
          <a:p>
            <a:pPr marL="0" indent="0">
              <a:buNone/>
            </a:pPr>
            <a:r>
              <a:rPr lang="en-US" sz="1200" b="1" dirty="0">
                <a:latin typeface="Arial" panose="020B0604020202020204" pitchFamily="34" charset="0"/>
                <a:cs typeface="Arial" panose="020B0604020202020204" pitchFamily="34" charset="0"/>
              </a:rPr>
              <a:t>• Polycarbonate</a:t>
            </a:r>
          </a:p>
          <a:p>
            <a:pPr marL="0" indent="0">
              <a:buNone/>
            </a:pPr>
            <a:r>
              <a:rPr lang="en-US" sz="1200" b="1" dirty="0">
                <a:latin typeface="Arial" panose="020B0604020202020204" pitchFamily="34" charset="0"/>
                <a:cs typeface="Arial" panose="020B0604020202020204" pitchFamily="34" charset="0"/>
              </a:rPr>
              <a:t>Adhesives: </a:t>
            </a:r>
          </a:p>
          <a:p>
            <a:pPr marL="0" indent="0">
              <a:buNone/>
            </a:pPr>
            <a:r>
              <a:rPr lang="en-US" sz="1200" b="1" dirty="0">
                <a:latin typeface="Arial" panose="020B0604020202020204" pitchFamily="34" charset="0"/>
                <a:cs typeface="Arial" panose="020B0604020202020204" pitchFamily="34" charset="0"/>
              </a:rPr>
              <a:t>• Commercial grade toughened epoxy</a:t>
            </a:r>
          </a:p>
          <a:p>
            <a:pPr marL="0" indent="0">
              <a:buNone/>
            </a:pPr>
            <a:r>
              <a:rPr lang="en-US" sz="1200" b="1" dirty="0">
                <a:latin typeface="Arial" panose="020B0604020202020204" pitchFamily="34" charset="0"/>
                <a:cs typeface="Arial" panose="020B0604020202020204" pitchFamily="34" charset="0"/>
              </a:rPr>
              <a:t>• Cost-effective</a:t>
            </a:r>
          </a:p>
          <a:p>
            <a:pPr marL="0" indent="0">
              <a:buNone/>
            </a:pPr>
            <a:r>
              <a:rPr lang="en-US" sz="1200" b="1" dirty="0">
                <a:latin typeface="Arial" panose="020B0604020202020204" pitchFamily="34" charset="0"/>
                <a:cs typeface="Arial" panose="020B0604020202020204" pitchFamily="34" charset="0"/>
              </a:rPr>
              <a:t>• Service Temperatures up to 180°F.</a:t>
            </a:r>
          </a:p>
          <a:p>
            <a:pPr marL="0" indent="0">
              <a:buNone/>
            </a:pPr>
            <a:r>
              <a:rPr lang="en-US" sz="1200" b="1" dirty="0">
                <a:latin typeface="Arial" panose="020B0604020202020204" pitchFamily="34" charset="0"/>
                <a:cs typeface="Arial" panose="020B0604020202020204" pitchFamily="34" charset="0"/>
              </a:rPr>
              <a:t>• Modified Epoxy Film Adhesive</a:t>
            </a:r>
          </a:p>
          <a:p>
            <a:pPr marL="0" indent="0">
              <a:buNone/>
            </a:pPr>
            <a:r>
              <a:rPr lang="en-US" sz="1200" b="1" dirty="0">
                <a:latin typeface="Arial" panose="020B0604020202020204" pitchFamily="34" charset="0"/>
                <a:cs typeface="Arial" panose="020B0604020202020204" pitchFamily="34" charset="0"/>
              </a:rPr>
              <a:t>• Service Temperature options up to 400°F.</a:t>
            </a:r>
          </a:p>
          <a:p>
            <a:pPr marL="0" indent="0">
              <a:buNone/>
            </a:pPr>
            <a:r>
              <a:rPr lang="en-US" sz="1200" b="1" dirty="0">
                <a:latin typeface="Arial" panose="020B0604020202020204" pitchFamily="34" charset="0"/>
                <a:cs typeface="Arial" panose="020B0604020202020204" pitchFamily="34" charset="0"/>
              </a:rPr>
              <a:t>• Multiple weights available</a:t>
            </a:r>
          </a:p>
          <a:p>
            <a:pPr marL="0" indent="0">
              <a:buNone/>
            </a:pPr>
            <a:r>
              <a:rPr lang="en-US" sz="1200" b="1" dirty="0">
                <a:latin typeface="Arial" panose="020B0604020202020204" pitchFamily="34" charset="0"/>
                <a:cs typeface="Arial" panose="020B0604020202020204" pitchFamily="34" charset="0"/>
              </a:rPr>
              <a:t>• Can be MIL spec or ASTM certified</a:t>
            </a:r>
          </a:p>
          <a:p>
            <a:pPr marL="0" indent="0">
              <a:buNone/>
            </a:pPr>
            <a:r>
              <a:rPr lang="en-US" sz="1200" b="1" dirty="0">
                <a:latin typeface="Arial" panose="020B0604020202020204" pitchFamily="34" charset="0"/>
                <a:cs typeface="Arial" panose="020B0604020202020204" pitchFamily="34" charset="0"/>
              </a:rPr>
              <a:t>• Other adhesive types available by request.</a:t>
            </a:r>
          </a:p>
          <a:p>
            <a:pPr marL="0" indent="0">
              <a:buNone/>
            </a:pPr>
            <a:r>
              <a:rPr lang="en-US" sz="1200" b="1" dirty="0">
                <a:latin typeface="Arial" panose="020B0604020202020204" pitchFamily="34" charset="0"/>
                <a:cs typeface="Arial" panose="020B0604020202020204" pitchFamily="34" charset="0"/>
              </a:rPr>
              <a:t>Sizes: </a:t>
            </a:r>
          </a:p>
          <a:p>
            <a:pPr marL="0" indent="0">
              <a:buNone/>
            </a:pPr>
            <a:r>
              <a:rPr lang="en-US" sz="1200" b="1" dirty="0">
                <a:latin typeface="Arial" panose="020B0604020202020204" pitchFamily="34" charset="0"/>
                <a:cs typeface="Arial" panose="020B0604020202020204" pitchFamily="34" charset="0"/>
              </a:rPr>
              <a:t>• Thickness: 1/8"– 3" standard</a:t>
            </a:r>
          </a:p>
          <a:p>
            <a:pPr marL="0" indent="0">
              <a:buNone/>
            </a:pPr>
            <a:r>
              <a:rPr lang="en-US" sz="1200" b="1" dirty="0">
                <a:latin typeface="Arial" panose="020B0604020202020204" pitchFamily="34" charset="0"/>
                <a:cs typeface="Arial" panose="020B0604020202020204" pitchFamily="34" charset="0"/>
              </a:rPr>
              <a:t>• Width: 48" and 60" standard</a:t>
            </a:r>
          </a:p>
          <a:p>
            <a:pPr marL="0" indent="0">
              <a:buNone/>
            </a:pPr>
            <a:r>
              <a:rPr lang="en-US" sz="1200" b="1" dirty="0">
                <a:latin typeface="Arial" panose="020B0604020202020204" pitchFamily="34" charset="0"/>
                <a:cs typeface="Arial" panose="020B0604020202020204" pitchFamily="34" charset="0"/>
              </a:rPr>
              <a:t>• Length: Up to 190" standard</a:t>
            </a:r>
          </a:p>
          <a:p>
            <a:pPr marL="0" indent="0">
              <a:buNone/>
            </a:pP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21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5638800" cy="5867400"/>
          </a:xfrm>
        </p:spPr>
        <p:txBody>
          <a:bodyPr numCol="1">
            <a:noAutofit/>
          </a:bodyPr>
          <a:lstStyle/>
          <a:p>
            <a:pPr marL="0" indent="0">
              <a:buNone/>
            </a:pPr>
            <a:r>
              <a:rPr lang="en-US" sz="1800" b="1" dirty="0" smtClean="0">
                <a:latin typeface="Arial" panose="020B0604020202020204" pitchFamily="34" charset="0"/>
                <a:cs typeface="Arial" panose="020B0604020202020204" pitchFamily="34" charset="0"/>
              </a:rPr>
              <a:t>PROS:</a:t>
            </a:r>
          </a:p>
          <a:p>
            <a:pPr marL="457200" indent="-457200">
              <a:buAutoNum type="arabicParenR"/>
            </a:pPr>
            <a:r>
              <a:rPr lang="en-US" sz="1800" dirty="0" smtClean="0">
                <a:latin typeface="Arial" panose="020B0604020202020204" pitchFamily="34" charset="0"/>
                <a:cs typeface="Arial" panose="020B0604020202020204" pitchFamily="34" charset="0"/>
              </a:rPr>
              <a:t>Variety </a:t>
            </a:r>
            <a:r>
              <a:rPr lang="en-US" sz="1800" dirty="0">
                <a:latin typeface="Arial" panose="020B0604020202020204" pitchFamily="34" charset="0"/>
                <a:cs typeface="Arial" panose="020B0604020202020204" pitchFamily="34" charset="0"/>
              </a:rPr>
              <a:t>and Design: stone veneer products are, at their most basic, cement. It is the design, color and molding that the cement goes through that makes it look like natural stone </a:t>
            </a:r>
            <a:r>
              <a:rPr lang="en-US" sz="1800" dirty="0" smtClean="0">
                <a:latin typeface="Arial" panose="020B0604020202020204" pitchFamily="34" charset="0"/>
                <a:cs typeface="Arial" panose="020B0604020202020204" pitchFamily="34" charset="0"/>
              </a:rPr>
              <a:t>so </a:t>
            </a:r>
            <a:r>
              <a:rPr lang="en-US" sz="1800" dirty="0">
                <a:latin typeface="Arial" panose="020B0604020202020204" pitchFamily="34" charset="0"/>
                <a:cs typeface="Arial" panose="020B0604020202020204" pitchFamily="34" charset="0"/>
              </a:rPr>
              <a:t>much so that only a true expert would be able to tell the difference. There are a number of processes that produce a variety of designs and colors to suit any style or preference people are looking for, giving you more to work with when using this type of </a:t>
            </a:r>
            <a:r>
              <a:rPr lang="en-US" sz="1800" dirty="0" smtClean="0">
                <a:latin typeface="Arial" panose="020B0604020202020204" pitchFamily="34" charset="0"/>
                <a:cs typeface="Arial" panose="020B0604020202020204" pitchFamily="34" charset="0"/>
              </a:rPr>
              <a:t>material.</a:t>
            </a:r>
          </a:p>
          <a:p>
            <a:pPr marL="457200" indent="-457200">
              <a:buAutoNum type="arabicParenR"/>
            </a:pPr>
            <a:r>
              <a:rPr lang="en-US" sz="1800" dirty="0" smtClean="0">
                <a:latin typeface="Arial" panose="020B0604020202020204" pitchFamily="34" charset="0"/>
                <a:cs typeface="Arial" panose="020B0604020202020204" pitchFamily="34" charset="0"/>
              </a:rPr>
              <a:t>Being </a:t>
            </a:r>
            <a:r>
              <a:rPr lang="en-US" sz="1800" dirty="0">
                <a:latin typeface="Arial" panose="020B0604020202020204" pitchFamily="34" charset="0"/>
                <a:cs typeface="Arial" panose="020B0604020202020204" pitchFamily="34" charset="0"/>
              </a:rPr>
              <a:t>lightweight, manufactured stone veneer products are easier to work with and given you more options as to where and how you want to install manufactured stone veneer products. This means that this material can be used with masonry, wood frame or metal structures. They don’t need foundation support </a:t>
            </a:r>
            <a:r>
              <a:rPr lang="en-US" sz="1800" dirty="0" smtClean="0">
                <a:latin typeface="Arial" panose="020B0604020202020204" pitchFamily="34" charset="0"/>
                <a:cs typeface="Arial" panose="020B0604020202020204" pitchFamily="34" charset="0"/>
              </a:rPr>
              <a:t>either.</a:t>
            </a:r>
          </a:p>
          <a:p>
            <a:pPr marL="457200" indent="-457200">
              <a:buAutoNum type="arabicParenR"/>
            </a:pPr>
            <a:r>
              <a:rPr lang="en-US" sz="1800" dirty="0" smtClean="0">
                <a:latin typeface="Arial" panose="020B0604020202020204" pitchFamily="34" charset="0"/>
                <a:cs typeface="Arial" panose="020B0604020202020204" pitchFamily="34" charset="0"/>
              </a:rPr>
              <a:t>Durability</a:t>
            </a:r>
            <a:r>
              <a:rPr lang="en-US" sz="1800" dirty="0">
                <a:latin typeface="Arial" panose="020B0604020202020204" pitchFamily="34" charset="0"/>
                <a:cs typeface="Arial" panose="020B0604020202020204" pitchFamily="34" charset="0"/>
              </a:rPr>
              <a:t>: As long as your manufactured stone veneer products are used, installed and maintained correctly, you can rely on them to last a very long time.</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6367849" y="304800"/>
            <a:ext cx="5638800" cy="586740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smtClean="0">
                <a:latin typeface="Arial" panose="020B0604020202020204" pitchFamily="34" charset="0"/>
                <a:cs typeface="Arial" panose="020B0604020202020204" pitchFamily="34" charset="0"/>
              </a:rPr>
              <a:t>Cons:</a:t>
            </a:r>
          </a:p>
          <a:p>
            <a:pPr marL="457200" indent="-457200">
              <a:buAutoNum type="arabicParenR"/>
            </a:pPr>
            <a:r>
              <a:rPr lang="en-US" sz="1800" dirty="0" smtClean="0">
                <a:latin typeface="Arial" panose="020B0604020202020204" pitchFamily="34" charset="0"/>
                <a:cs typeface="Arial" panose="020B0604020202020204" pitchFamily="34" charset="0"/>
              </a:rPr>
              <a:t>Improper </a:t>
            </a:r>
            <a:r>
              <a:rPr lang="en-US" sz="1800" dirty="0">
                <a:latin typeface="Arial" panose="020B0604020202020204" pitchFamily="34" charset="0"/>
                <a:cs typeface="Arial" panose="020B0604020202020204" pitchFamily="34" charset="0"/>
              </a:rPr>
              <a:t>installation of this type of veneer can result in severe damage, often immediately after installation, therefore it is very important that you hire a professional to do the work for you. Otherwise the result will be severe water </a:t>
            </a:r>
            <a:r>
              <a:rPr lang="en-US" sz="1800" dirty="0" smtClean="0">
                <a:latin typeface="Arial" panose="020B0604020202020204" pitchFamily="34" charset="0"/>
                <a:cs typeface="Arial" panose="020B0604020202020204" pitchFamily="34" charset="0"/>
              </a:rPr>
              <a:t>damage.</a:t>
            </a:r>
          </a:p>
          <a:p>
            <a:pPr marL="457200" indent="-457200">
              <a:buAutoNum type="arabicParenR"/>
            </a:pP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Exposure to certain elements will reduce the aesthetic appearance of stone veneer. Such things as harsh chemicals, paint thinners, de-icing salts, and cleaning solvents can scar and stain the surface or result in discoloration. In general though, manufactured stone veneer products are </a:t>
            </a:r>
            <a:r>
              <a:rPr lang="en-US" sz="1800" dirty="0" smtClean="0">
                <a:latin typeface="Arial" panose="020B0604020202020204" pitchFamily="34" charset="0"/>
                <a:cs typeface="Arial" panose="020B0604020202020204" pitchFamily="34" charset="0"/>
              </a:rPr>
              <a:t>hardy.</a:t>
            </a:r>
          </a:p>
          <a:p>
            <a:pPr marL="457200" indent="-457200">
              <a:buAutoNum type="arabicParenR"/>
            </a:pP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Manufactured stone veneer products may not be the best to use in swimming pools, as chlorine can cause discoloration.</a:t>
            </a:r>
          </a:p>
        </p:txBody>
      </p:sp>
    </p:spTree>
    <p:extLst>
      <p:ext uri="{BB962C8B-B14F-4D97-AF65-F5344CB8AC3E}">
        <p14:creationId xmlns:p14="http://schemas.microsoft.com/office/powerpoint/2010/main" val="153405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131</TotalTime>
  <Words>782</Words>
  <Application>Microsoft Office PowerPoint</Application>
  <PresentationFormat>Widescreen</PresentationFormat>
  <Paragraphs>107</Paragraphs>
  <Slides>23</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Century Schoolbook</vt:lpstr>
      <vt:lpstr>CITY SKETCH 16X9</vt:lpstr>
      <vt:lpstr>Adobe Acrobat Document</vt:lpstr>
      <vt:lpstr>AHASAN HAQUE</vt:lpstr>
      <vt:lpstr>HONEYCOMB STONE PANEL</vt:lpstr>
      <vt:lpstr>PowerPoint Presentation</vt:lpstr>
      <vt:lpstr>PowerPoint Presentation</vt:lpstr>
      <vt:lpstr>PowerPoint Presentation</vt:lpstr>
      <vt:lpstr>PowerPoint Presentation</vt:lpstr>
      <vt:lpstr>PowerPoint Presentation</vt:lpstr>
      <vt:lpstr>Typical Panel Options</vt:lpstr>
      <vt:lpstr>PowerPoint Presentation</vt:lpstr>
      <vt:lpstr>INSTALLATION</vt:lpstr>
      <vt:lpstr>PowerPoint Presentation</vt:lpstr>
      <vt:lpstr>PowerPoint Presentation</vt:lpstr>
      <vt:lpstr>ALUMINUM PANEL</vt:lpstr>
      <vt:lpstr>PowerPoint Presentation</vt:lpstr>
      <vt:lpstr>PowerPoint Presentation</vt:lpstr>
      <vt:lpstr>PowerPoint Presentation</vt:lpstr>
      <vt:lpstr>PowerPoint Presentation</vt:lpstr>
      <vt:lpstr>PowerPoint Presentation</vt:lpstr>
      <vt:lpstr>GENERAL INSTALLATION SEQUENCE</vt:lpstr>
      <vt:lpstr>PowerPoint Presentation</vt:lpstr>
      <vt:lpstr>PowerPoint Presentation</vt:lpstr>
      <vt:lpstr>PowerPoint Presentation</vt:lpstr>
      <vt:lpstr>Work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AHASAN HAQUE</dc:title>
  <dc:creator>Ahasan Haque</dc:creator>
  <cp:lastModifiedBy>Ahasan Haque</cp:lastModifiedBy>
  <cp:revision>9</cp:revision>
  <dcterms:created xsi:type="dcterms:W3CDTF">2018-05-24T04:01:44Z</dcterms:created>
  <dcterms:modified xsi:type="dcterms:W3CDTF">2018-05-24T06:12:53Z</dcterms:modified>
</cp:coreProperties>
</file>